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27"/>
  </p:notesMasterIdLst>
  <p:sldIdLst>
    <p:sldId id="256" r:id="rId4"/>
    <p:sldId id="257" r:id="rId5"/>
    <p:sldId id="261" r:id="rId6"/>
    <p:sldId id="265" r:id="rId7"/>
    <p:sldId id="281" r:id="rId8"/>
    <p:sldId id="266" r:id="rId9"/>
    <p:sldId id="557" r:id="rId10"/>
    <p:sldId id="280" r:id="rId11"/>
    <p:sldId id="268" r:id="rId12"/>
    <p:sldId id="556" r:id="rId13"/>
    <p:sldId id="269" r:id="rId14"/>
    <p:sldId id="555" r:id="rId15"/>
    <p:sldId id="271" r:id="rId16"/>
    <p:sldId id="554" r:id="rId17"/>
    <p:sldId id="272" r:id="rId18"/>
    <p:sldId id="553" r:id="rId19"/>
    <p:sldId id="273" r:id="rId20"/>
    <p:sldId id="282" r:id="rId21"/>
    <p:sldId id="283" r:id="rId22"/>
    <p:sldId id="284" r:id="rId23"/>
    <p:sldId id="552" r:id="rId24"/>
    <p:sldId id="274" r:id="rId25"/>
    <p:sldId id="27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5768B5-84F9-4858-A088-2B32C5912ED2}" v="53" dt="2025-05-27T20:42:54.1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6" d="100"/>
          <a:sy n="86" d="100"/>
        </p:scale>
        <p:origin x="690"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CB38B8-85EE-4D22-AEE9-7186F16297CC}" type="datetimeFigureOut">
              <a:rPr lang="en-US" smtClean="0"/>
              <a:t>5/29/2025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A6D170-9CC1-4A4F-96AA-821210BB0CBF}" type="slidenum">
              <a:rPr lang="en-US" smtClean="0"/>
              <a:t>‹#›</a:t>
            </a:fld>
            <a:endParaRPr lang="en-US"/>
          </a:p>
        </p:txBody>
      </p:sp>
    </p:spTree>
    <p:extLst>
      <p:ext uri="{BB962C8B-B14F-4D97-AF65-F5344CB8AC3E}">
        <p14:creationId xmlns:p14="http://schemas.microsoft.com/office/powerpoint/2010/main" val="536183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A6D170-9CC1-4A4F-96AA-821210BB0CBF}" type="slidenum">
              <a:rPr lang="en-US" smtClean="0"/>
              <a:t>3</a:t>
            </a:fld>
            <a:endParaRPr lang="en-US"/>
          </a:p>
        </p:txBody>
      </p:sp>
    </p:spTree>
    <p:extLst>
      <p:ext uri="{BB962C8B-B14F-4D97-AF65-F5344CB8AC3E}">
        <p14:creationId xmlns:p14="http://schemas.microsoft.com/office/powerpoint/2010/main" val="2801854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76B44-B2EA-9D03-1AFF-C544A3ACBB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A7F780-06F9-0BCA-9F1E-0E2BD84BE7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CB0D2AA-82D8-804C-86F0-5274EA15A1B8}"/>
              </a:ext>
            </a:extLst>
          </p:cNvPr>
          <p:cNvSpPr>
            <a:spLocks noGrp="1"/>
          </p:cNvSpPr>
          <p:nvPr>
            <p:ph type="dt" sz="half" idx="10"/>
          </p:nvPr>
        </p:nvSpPr>
        <p:spPr/>
        <p:txBody>
          <a:bodyPr/>
          <a:lstStyle/>
          <a:p>
            <a:fld id="{19356238-9B61-4BC2-AB42-2BE1BDA16323}" type="datetimeFigureOut">
              <a:rPr lang="en-US" smtClean="0"/>
              <a:t>5/29/2025</a:t>
            </a:fld>
            <a:endParaRPr lang="en-US"/>
          </a:p>
        </p:txBody>
      </p:sp>
      <p:sp>
        <p:nvSpPr>
          <p:cNvPr id="5" name="Footer Placeholder 4">
            <a:extLst>
              <a:ext uri="{FF2B5EF4-FFF2-40B4-BE49-F238E27FC236}">
                <a16:creationId xmlns:a16="http://schemas.microsoft.com/office/drawing/2014/main" id="{39F6F8DE-9C47-FDD9-4BCD-1878FAD758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AA201-ED7B-454D-1F82-CE35FFD57382}"/>
              </a:ext>
            </a:extLst>
          </p:cNvPr>
          <p:cNvSpPr>
            <a:spLocks noGrp="1"/>
          </p:cNvSpPr>
          <p:nvPr>
            <p:ph type="sldNum" sz="quarter" idx="12"/>
          </p:nvPr>
        </p:nvSpPr>
        <p:spPr/>
        <p:txBody>
          <a:bodyPr/>
          <a:lstStyle/>
          <a:p>
            <a:fld id="{A53C8505-581F-4DC6-BD10-F251419AD9D6}" type="slidenum">
              <a:rPr lang="en-US" smtClean="0"/>
              <a:t>‹#›</a:t>
            </a:fld>
            <a:endParaRPr lang="en-US"/>
          </a:p>
        </p:txBody>
      </p:sp>
    </p:spTree>
    <p:extLst>
      <p:ext uri="{BB962C8B-B14F-4D97-AF65-F5344CB8AC3E}">
        <p14:creationId xmlns:p14="http://schemas.microsoft.com/office/powerpoint/2010/main" val="281336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FA431-B410-E40F-FFD8-3D113833FD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F0120C-BBBA-47D2-C089-7264F2AB7C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96A42B-CABB-C007-F903-C67A1C141BBC}"/>
              </a:ext>
            </a:extLst>
          </p:cNvPr>
          <p:cNvSpPr>
            <a:spLocks noGrp="1"/>
          </p:cNvSpPr>
          <p:nvPr>
            <p:ph type="dt" sz="half" idx="10"/>
          </p:nvPr>
        </p:nvSpPr>
        <p:spPr/>
        <p:txBody>
          <a:bodyPr/>
          <a:lstStyle/>
          <a:p>
            <a:fld id="{19356238-9B61-4BC2-AB42-2BE1BDA16323}" type="datetimeFigureOut">
              <a:rPr lang="en-US" smtClean="0"/>
              <a:t>5/29/2025</a:t>
            </a:fld>
            <a:endParaRPr lang="en-US"/>
          </a:p>
        </p:txBody>
      </p:sp>
      <p:sp>
        <p:nvSpPr>
          <p:cNvPr id="5" name="Footer Placeholder 4">
            <a:extLst>
              <a:ext uri="{FF2B5EF4-FFF2-40B4-BE49-F238E27FC236}">
                <a16:creationId xmlns:a16="http://schemas.microsoft.com/office/drawing/2014/main" id="{A7D638EA-BF7C-878B-8ADE-978C1BB66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BF89BF-EB72-0D77-865F-1216A99DB9BB}"/>
              </a:ext>
            </a:extLst>
          </p:cNvPr>
          <p:cNvSpPr>
            <a:spLocks noGrp="1"/>
          </p:cNvSpPr>
          <p:nvPr>
            <p:ph type="sldNum" sz="quarter" idx="12"/>
          </p:nvPr>
        </p:nvSpPr>
        <p:spPr/>
        <p:txBody>
          <a:bodyPr/>
          <a:lstStyle/>
          <a:p>
            <a:fld id="{A53C8505-581F-4DC6-BD10-F251419AD9D6}" type="slidenum">
              <a:rPr lang="en-US" smtClean="0"/>
              <a:t>‹#›</a:t>
            </a:fld>
            <a:endParaRPr lang="en-US"/>
          </a:p>
        </p:txBody>
      </p:sp>
    </p:spTree>
    <p:extLst>
      <p:ext uri="{BB962C8B-B14F-4D97-AF65-F5344CB8AC3E}">
        <p14:creationId xmlns:p14="http://schemas.microsoft.com/office/powerpoint/2010/main" val="1959358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F526EB-72D3-86DE-0B19-CD6B2538F1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CB0828-2A6B-030C-DA11-20A44623FF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00370E-3C6E-C700-1DB5-8056BBEBC7B8}"/>
              </a:ext>
            </a:extLst>
          </p:cNvPr>
          <p:cNvSpPr>
            <a:spLocks noGrp="1"/>
          </p:cNvSpPr>
          <p:nvPr>
            <p:ph type="dt" sz="half" idx="10"/>
          </p:nvPr>
        </p:nvSpPr>
        <p:spPr/>
        <p:txBody>
          <a:bodyPr/>
          <a:lstStyle/>
          <a:p>
            <a:fld id="{19356238-9B61-4BC2-AB42-2BE1BDA16323}" type="datetimeFigureOut">
              <a:rPr lang="en-US" smtClean="0"/>
              <a:t>5/29/2025</a:t>
            </a:fld>
            <a:endParaRPr lang="en-US"/>
          </a:p>
        </p:txBody>
      </p:sp>
      <p:sp>
        <p:nvSpPr>
          <p:cNvPr id="5" name="Footer Placeholder 4">
            <a:extLst>
              <a:ext uri="{FF2B5EF4-FFF2-40B4-BE49-F238E27FC236}">
                <a16:creationId xmlns:a16="http://schemas.microsoft.com/office/drawing/2014/main" id="{540F5528-7401-4222-8751-AB58028D84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72E4AC-3352-579C-42DE-5838E3E54720}"/>
              </a:ext>
            </a:extLst>
          </p:cNvPr>
          <p:cNvSpPr>
            <a:spLocks noGrp="1"/>
          </p:cNvSpPr>
          <p:nvPr>
            <p:ph type="sldNum" sz="quarter" idx="12"/>
          </p:nvPr>
        </p:nvSpPr>
        <p:spPr/>
        <p:txBody>
          <a:bodyPr/>
          <a:lstStyle/>
          <a:p>
            <a:fld id="{A53C8505-581F-4DC6-BD10-F251419AD9D6}" type="slidenum">
              <a:rPr lang="en-US" smtClean="0"/>
              <a:t>‹#›</a:t>
            </a:fld>
            <a:endParaRPr lang="en-US"/>
          </a:p>
        </p:txBody>
      </p:sp>
    </p:spTree>
    <p:extLst>
      <p:ext uri="{BB962C8B-B14F-4D97-AF65-F5344CB8AC3E}">
        <p14:creationId xmlns:p14="http://schemas.microsoft.com/office/powerpoint/2010/main" val="2800069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49437-DAF8-C668-1514-0D82187DEA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993801-9CE3-F872-D26B-8A7FC89E65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C9FD8E-5FE7-3C62-B9B8-6FBCEE8951F7}"/>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5" name="Footer Placeholder 4">
            <a:extLst>
              <a:ext uri="{FF2B5EF4-FFF2-40B4-BE49-F238E27FC236}">
                <a16:creationId xmlns:a16="http://schemas.microsoft.com/office/drawing/2014/main" id="{071E72F1-44FD-130F-1A46-E23E7D7A3B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8070D0-A075-83E7-444B-009AF6FD03DA}"/>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34512695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783B0-3A0D-73A6-C213-E883A7EF75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92940B-3B90-2D04-530E-D0EC5CCE9D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5C0D3-CDFF-B50F-0E61-8CDB74AF6F67}"/>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5" name="Footer Placeholder 4">
            <a:extLst>
              <a:ext uri="{FF2B5EF4-FFF2-40B4-BE49-F238E27FC236}">
                <a16:creationId xmlns:a16="http://schemas.microsoft.com/office/drawing/2014/main" id="{4E941BD5-44B8-894A-76D8-CD4D6AFFE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EABAF1-CC00-32F1-A57C-2C7FBC77842C}"/>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1268028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10C37-0CDC-F4B0-0D36-2FBC5BE2CB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34B434-0FA0-D5A3-F02C-655BE9CCACC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DBB944-8FAC-A15D-83C8-94D638ABBB2A}"/>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5" name="Footer Placeholder 4">
            <a:extLst>
              <a:ext uri="{FF2B5EF4-FFF2-40B4-BE49-F238E27FC236}">
                <a16:creationId xmlns:a16="http://schemas.microsoft.com/office/drawing/2014/main" id="{86CA1DF6-38D7-6903-87CB-79C250192E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F7C496-6FF0-32AA-1E3E-9D0DB95FF668}"/>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3285199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7B9BC-A1CC-4470-10E8-E01D18CF5B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9A651E-B6AF-491E-B734-F4914328E1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1B058-81D9-31FA-7CB2-951BD93429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C3F1BB-C5C2-B674-DD00-143CBFF7C0CB}"/>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6" name="Footer Placeholder 5">
            <a:extLst>
              <a:ext uri="{FF2B5EF4-FFF2-40B4-BE49-F238E27FC236}">
                <a16:creationId xmlns:a16="http://schemas.microsoft.com/office/drawing/2014/main" id="{DC2DB898-D980-D757-17EF-3CF4196EC6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4421D8-2C9D-C37E-F5FC-656EDA4F6624}"/>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15075059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CC284-61A1-C61B-25D2-81E1ED43553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F447DB-42CF-9476-EE5C-28D51250A8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618242-78E5-2FF7-988F-E862A063CB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69DB2C3-D1B9-8FB1-ED0E-53C6B53431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0094EF-1EEC-09ED-7782-C6AF609696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AAF795-3365-3B8F-C8D6-E2F1EB5A86BE}"/>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8" name="Footer Placeholder 7">
            <a:extLst>
              <a:ext uri="{FF2B5EF4-FFF2-40B4-BE49-F238E27FC236}">
                <a16:creationId xmlns:a16="http://schemas.microsoft.com/office/drawing/2014/main" id="{3374E041-178F-5DF0-F31E-603C594BF9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C2A261-62F6-BB33-76DE-17DEA6FCFD1B}"/>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24126014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17971-D4AB-888B-C368-8AF69E60BB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4E9DD1-F5E2-3E95-86DC-83884DA8DF86}"/>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4" name="Footer Placeholder 3">
            <a:extLst>
              <a:ext uri="{FF2B5EF4-FFF2-40B4-BE49-F238E27FC236}">
                <a16:creationId xmlns:a16="http://schemas.microsoft.com/office/drawing/2014/main" id="{B5147677-A6E1-A741-2E87-1104FA16E6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735809-7A1C-C558-E7F4-38A7E1D1C792}"/>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31630698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7C60EB-6CEC-DEBE-AA67-C260444937EF}"/>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3" name="Footer Placeholder 2">
            <a:extLst>
              <a:ext uri="{FF2B5EF4-FFF2-40B4-BE49-F238E27FC236}">
                <a16:creationId xmlns:a16="http://schemas.microsoft.com/office/drawing/2014/main" id="{361F133D-2EDE-709D-A351-A2C482A941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43D4174-5BB5-5DBC-0707-278CB7B85583}"/>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36665678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89B7C-2BB4-0B75-CDB3-7CACF6E9BF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7EA443-101D-1804-57BD-E23C47F2AF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6462F5-CAA9-9AFC-EF2E-95957EC9AD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3D2F81-D6E6-458E-5865-64B7605C56DB}"/>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6" name="Footer Placeholder 5">
            <a:extLst>
              <a:ext uri="{FF2B5EF4-FFF2-40B4-BE49-F238E27FC236}">
                <a16:creationId xmlns:a16="http://schemas.microsoft.com/office/drawing/2014/main" id="{1952E367-15E9-EC84-E263-AE43C9A900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02DDC7-1D28-E84F-2AA2-CCE59E80932C}"/>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831125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3ECA-634E-FC79-DFA7-94561E30EF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F28136-3F3F-D159-6B6C-D0375BB4D3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A7CE26-93CC-A010-F005-8AB31183AB78}"/>
              </a:ext>
            </a:extLst>
          </p:cNvPr>
          <p:cNvSpPr>
            <a:spLocks noGrp="1"/>
          </p:cNvSpPr>
          <p:nvPr>
            <p:ph type="dt" sz="half" idx="10"/>
          </p:nvPr>
        </p:nvSpPr>
        <p:spPr/>
        <p:txBody>
          <a:bodyPr/>
          <a:lstStyle/>
          <a:p>
            <a:fld id="{19356238-9B61-4BC2-AB42-2BE1BDA16323}" type="datetimeFigureOut">
              <a:rPr lang="en-US" smtClean="0"/>
              <a:t>5/29/2025</a:t>
            </a:fld>
            <a:endParaRPr lang="en-US"/>
          </a:p>
        </p:txBody>
      </p:sp>
      <p:sp>
        <p:nvSpPr>
          <p:cNvPr id="5" name="Footer Placeholder 4">
            <a:extLst>
              <a:ext uri="{FF2B5EF4-FFF2-40B4-BE49-F238E27FC236}">
                <a16:creationId xmlns:a16="http://schemas.microsoft.com/office/drawing/2014/main" id="{7FC97971-CF5E-9437-28B1-694F2D3C7B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F49247-9746-FE20-E461-1002CC5BDEF1}"/>
              </a:ext>
            </a:extLst>
          </p:cNvPr>
          <p:cNvSpPr>
            <a:spLocks noGrp="1"/>
          </p:cNvSpPr>
          <p:nvPr>
            <p:ph type="sldNum" sz="quarter" idx="12"/>
          </p:nvPr>
        </p:nvSpPr>
        <p:spPr/>
        <p:txBody>
          <a:bodyPr/>
          <a:lstStyle/>
          <a:p>
            <a:fld id="{A53C8505-581F-4DC6-BD10-F251419AD9D6}" type="slidenum">
              <a:rPr lang="en-US" smtClean="0"/>
              <a:t>‹#›</a:t>
            </a:fld>
            <a:endParaRPr lang="en-US"/>
          </a:p>
        </p:txBody>
      </p:sp>
    </p:spTree>
    <p:extLst>
      <p:ext uri="{BB962C8B-B14F-4D97-AF65-F5344CB8AC3E}">
        <p14:creationId xmlns:p14="http://schemas.microsoft.com/office/powerpoint/2010/main" val="2645519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730C4-0721-5ED0-0FA5-2B7AE53F0F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1DE386-207E-A350-2E19-DFCC06A26E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5172E0-5171-C53B-A5AA-361A176904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E14F6D-0965-91B6-C887-806C5196B46F}"/>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6" name="Footer Placeholder 5">
            <a:extLst>
              <a:ext uri="{FF2B5EF4-FFF2-40B4-BE49-F238E27FC236}">
                <a16:creationId xmlns:a16="http://schemas.microsoft.com/office/drawing/2014/main" id="{8F2AF238-742C-8F28-EF10-EB6237FAED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F979D7-DB4D-CD6D-6330-C6E3E8E8671B}"/>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13460635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15B34-58C7-BDA1-0F26-F161137E82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AF430-98DB-793F-A259-5CE77D61C3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C56864-54B4-4597-F7D6-DDA869574B53}"/>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5" name="Footer Placeholder 4">
            <a:extLst>
              <a:ext uri="{FF2B5EF4-FFF2-40B4-BE49-F238E27FC236}">
                <a16:creationId xmlns:a16="http://schemas.microsoft.com/office/drawing/2014/main" id="{BF71C82E-BEE4-CA24-2969-728C7B2E46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D8C3A9-8990-36CF-631B-D743FD002FB3}"/>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31380006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F7908F-00A3-B6BC-D55F-B0E1701BBD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8E2447-AD33-81C8-E937-0FDC911C0F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2D5EEA-4DE2-67F8-7C5B-16120C5D695D}"/>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5" name="Footer Placeholder 4">
            <a:extLst>
              <a:ext uri="{FF2B5EF4-FFF2-40B4-BE49-F238E27FC236}">
                <a16:creationId xmlns:a16="http://schemas.microsoft.com/office/drawing/2014/main" id="{54A8F91C-9892-90BF-8836-81D8EBB8BD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60B1AE-0C9E-F08A-B3DA-E47660583C3B}"/>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32748503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D5428-2F26-5FCE-2290-FA28DC89E1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EE62FB-B610-771C-E2D4-394E1C053ACE}"/>
              </a:ext>
            </a:extLst>
          </p:cNvPr>
          <p:cNvSpPr>
            <a:spLocks noGrp="1"/>
          </p:cNvSpPr>
          <p:nvPr>
            <p:ph type="dt" sz="half" idx="10"/>
          </p:nvPr>
        </p:nvSpPr>
        <p:spPr/>
        <p:txBody>
          <a:bodyPr/>
          <a:lstStyle/>
          <a:p>
            <a:fld id="{47668F34-1910-47E9-9962-F1C23DB054F8}" type="datetimeFigureOut">
              <a:rPr lang="en-US" smtClean="0"/>
              <a:t>5/29/2025</a:t>
            </a:fld>
            <a:endParaRPr lang="en-US"/>
          </a:p>
        </p:txBody>
      </p:sp>
      <p:sp>
        <p:nvSpPr>
          <p:cNvPr id="4" name="Footer Placeholder 3">
            <a:extLst>
              <a:ext uri="{FF2B5EF4-FFF2-40B4-BE49-F238E27FC236}">
                <a16:creationId xmlns:a16="http://schemas.microsoft.com/office/drawing/2014/main" id="{C168DBE3-F20D-A0CA-49B1-8A118AF781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B9A3CD7-F3FE-A34B-FA9A-A3F0807FE24A}"/>
              </a:ext>
            </a:extLst>
          </p:cNvPr>
          <p:cNvSpPr>
            <a:spLocks noGrp="1"/>
          </p:cNvSpPr>
          <p:nvPr>
            <p:ph type="sldNum" sz="quarter" idx="12"/>
          </p:nvPr>
        </p:nvSpPr>
        <p:spPr/>
        <p:txBody>
          <a:bodyPr/>
          <a:lstStyle/>
          <a:p>
            <a:fld id="{A5A95714-6B5E-4731-9673-11FCA0456CFB}" type="slidenum">
              <a:rPr lang="en-US" smtClean="0"/>
              <a:t>‹#›</a:t>
            </a:fld>
            <a:endParaRPr lang="en-US"/>
          </a:p>
        </p:txBody>
      </p:sp>
    </p:spTree>
    <p:extLst>
      <p:ext uri="{BB962C8B-B14F-4D97-AF65-F5344CB8AC3E}">
        <p14:creationId xmlns:p14="http://schemas.microsoft.com/office/powerpoint/2010/main" val="5793468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5/29/2025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304062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131765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5/29/2025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080979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5/29/2025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50009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5/29/2025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26748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63080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2ED99-1BB6-CBDC-39FA-9B198226BF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03A6D7-0B32-5256-6088-BB2A5DEE495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8D88934-2CAC-578F-059C-0D5907609B84}"/>
              </a:ext>
            </a:extLst>
          </p:cNvPr>
          <p:cNvSpPr>
            <a:spLocks noGrp="1"/>
          </p:cNvSpPr>
          <p:nvPr>
            <p:ph type="dt" sz="half" idx="10"/>
          </p:nvPr>
        </p:nvSpPr>
        <p:spPr/>
        <p:txBody>
          <a:bodyPr/>
          <a:lstStyle/>
          <a:p>
            <a:fld id="{19356238-9B61-4BC2-AB42-2BE1BDA16323}" type="datetimeFigureOut">
              <a:rPr lang="en-US" smtClean="0"/>
              <a:t>5/29/2025</a:t>
            </a:fld>
            <a:endParaRPr lang="en-US"/>
          </a:p>
        </p:txBody>
      </p:sp>
      <p:sp>
        <p:nvSpPr>
          <p:cNvPr id="5" name="Footer Placeholder 4">
            <a:extLst>
              <a:ext uri="{FF2B5EF4-FFF2-40B4-BE49-F238E27FC236}">
                <a16:creationId xmlns:a16="http://schemas.microsoft.com/office/drawing/2014/main" id="{F67B1F07-8560-4413-CF41-00E034E780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DE672D-61A9-2E10-F2C0-DCC971F0AD2B}"/>
              </a:ext>
            </a:extLst>
          </p:cNvPr>
          <p:cNvSpPr>
            <a:spLocks noGrp="1"/>
          </p:cNvSpPr>
          <p:nvPr>
            <p:ph type="sldNum" sz="quarter" idx="12"/>
          </p:nvPr>
        </p:nvSpPr>
        <p:spPr/>
        <p:txBody>
          <a:bodyPr/>
          <a:lstStyle/>
          <a:p>
            <a:fld id="{A53C8505-581F-4DC6-BD10-F251419AD9D6}" type="slidenum">
              <a:rPr lang="en-US" smtClean="0"/>
              <a:t>‹#›</a:t>
            </a:fld>
            <a:endParaRPr lang="en-US"/>
          </a:p>
        </p:txBody>
      </p:sp>
    </p:spTree>
    <p:extLst>
      <p:ext uri="{BB962C8B-B14F-4D97-AF65-F5344CB8AC3E}">
        <p14:creationId xmlns:p14="http://schemas.microsoft.com/office/powerpoint/2010/main" val="33412593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5/29/2025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926407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387344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smtClean="0"/>
              <a:t>5/29/2025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014320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069795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7923498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8DBD5F-C6EC-485E-8ECE-A5152736C43A}"/>
              </a:ext>
            </a:extLst>
          </p:cNvPr>
          <p:cNvSpPr>
            <a:spLocks noGrp="1"/>
          </p:cNvSpPr>
          <p:nvPr>
            <p:ph type="dt" sz="half" idx="10"/>
          </p:nvPr>
        </p:nvSpPr>
        <p:spPr>
          <a:xfrm>
            <a:off x="838200" y="6356352"/>
            <a:ext cx="2743200" cy="365125"/>
          </a:xfrm>
          <a:prstGeom prst="rect">
            <a:avLst/>
          </a:prstGeom>
        </p:spPr>
        <p:txBody>
          <a:bodyPr/>
          <a:lstStyle/>
          <a:p>
            <a:fld id="{6EBB0E32-0304-4451-ADB8-C044457D5B85}" type="datetimeFigureOut">
              <a:rPr lang="en-US" smtClean="0"/>
              <a:t>5/29/2025</a:t>
            </a:fld>
            <a:endParaRPr lang="en-US"/>
          </a:p>
        </p:txBody>
      </p:sp>
      <p:sp>
        <p:nvSpPr>
          <p:cNvPr id="3" name="Footer Placeholder 2">
            <a:extLst>
              <a:ext uri="{FF2B5EF4-FFF2-40B4-BE49-F238E27FC236}">
                <a16:creationId xmlns:a16="http://schemas.microsoft.com/office/drawing/2014/main" id="{FB6C0BE6-E24A-4679-B786-AAB41ADCCD5D}"/>
              </a:ext>
            </a:extLst>
          </p:cNvPr>
          <p:cNvSpPr>
            <a:spLocks noGrp="1"/>
          </p:cNvSpPr>
          <p:nvPr>
            <p:ph type="ftr" sz="quarter" idx="11"/>
          </p:nvPr>
        </p:nvSpPr>
        <p:spPr>
          <a:xfrm>
            <a:off x="4038601" y="6356352"/>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3FB9417-93D4-4C41-8E0E-1553E0B5D0CE}"/>
              </a:ext>
            </a:extLst>
          </p:cNvPr>
          <p:cNvSpPr>
            <a:spLocks noGrp="1"/>
          </p:cNvSpPr>
          <p:nvPr>
            <p:ph type="sldNum" sz="quarter" idx="12"/>
          </p:nvPr>
        </p:nvSpPr>
        <p:spPr>
          <a:xfrm>
            <a:off x="8610600" y="6356352"/>
            <a:ext cx="2743200" cy="365125"/>
          </a:xfrm>
          <a:prstGeom prst="rect">
            <a:avLst/>
          </a:prstGeom>
        </p:spPr>
        <p:txBody>
          <a:bodyPr/>
          <a:lstStyle/>
          <a:p>
            <a:fld id="{DA64F31B-23FA-4075-AF7D-6228CFD12F03}" type="slidenum">
              <a:rPr lang="en-US" smtClean="0"/>
              <a:t>‹#›</a:t>
            </a:fld>
            <a:endParaRPr lang="en-US"/>
          </a:p>
        </p:txBody>
      </p:sp>
      <p:sp>
        <p:nvSpPr>
          <p:cNvPr id="5" name="Title Placeholder 1">
            <a:extLst>
              <a:ext uri="{FF2B5EF4-FFF2-40B4-BE49-F238E27FC236}">
                <a16:creationId xmlns:a16="http://schemas.microsoft.com/office/drawing/2014/main" id="{AC52B050-AEAA-45AD-B621-6F8F22110D64}"/>
              </a:ext>
            </a:extLst>
          </p:cNvPr>
          <p:cNvSpPr>
            <a:spLocks noGrp="1"/>
          </p:cNvSpPr>
          <p:nvPr>
            <p:ph type="title"/>
          </p:nvPr>
        </p:nvSpPr>
        <p:spPr>
          <a:xfrm>
            <a:off x="838201" y="365127"/>
            <a:ext cx="10515600" cy="1325563"/>
          </a:xfrm>
          <a:prstGeom prst="rect">
            <a:avLst/>
          </a:prstGeom>
        </p:spPr>
        <p:txBody>
          <a:bodyPr vert="horz" lIns="91440" tIns="45720" rIns="91440" bIns="45720" rtlCol="0" anchor="ctr">
            <a:normAutofit/>
          </a:bodyPr>
          <a:lstStyle>
            <a:lvl1pPr algn="ctr">
              <a:defRPr>
                <a:latin typeface="+mn-lt"/>
              </a:defRPr>
            </a:lvl1pPr>
          </a:lstStyle>
          <a:p>
            <a:r>
              <a:rPr lang="en-US"/>
              <a:t>Click to edit Master title style</a:t>
            </a:r>
            <a:endParaRPr lang="en-US" dirty="0"/>
          </a:p>
        </p:txBody>
      </p:sp>
      <p:sp>
        <p:nvSpPr>
          <p:cNvPr id="7" name="Text Placeholder 6">
            <a:extLst>
              <a:ext uri="{FF2B5EF4-FFF2-40B4-BE49-F238E27FC236}">
                <a16:creationId xmlns:a16="http://schemas.microsoft.com/office/drawing/2014/main" id="{E99888F0-25C8-4C0D-9A70-0A72C3FA3B8B}"/>
              </a:ext>
            </a:extLst>
          </p:cNvPr>
          <p:cNvSpPr>
            <a:spLocks noGrp="1"/>
          </p:cNvSpPr>
          <p:nvPr>
            <p:ph type="body" sz="quarter" idx="13"/>
          </p:nvPr>
        </p:nvSpPr>
        <p:spPr>
          <a:xfrm>
            <a:off x="1447800" y="2514600"/>
            <a:ext cx="9296400" cy="1828800"/>
          </a:xfrm>
          <a:prstGeom prst="rect">
            <a:avLst/>
          </a:prstGeom>
        </p:spPr>
        <p:txBody>
          <a:bodyPr anchor="ctr">
            <a:normAutofit/>
          </a:bodyPr>
          <a:lstStyle>
            <a:lvl1pPr marL="0" indent="0" algn="ctr">
              <a:buNone/>
              <a:defRPr sz="3600"/>
            </a:lvl1pPr>
          </a:lstStyle>
          <a:p>
            <a:pPr lvl="0"/>
            <a:r>
              <a:rPr lang="en-US"/>
              <a:t>Click to edit Master text styles</a:t>
            </a:r>
          </a:p>
        </p:txBody>
      </p:sp>
    </p:spTree>
    <p:extLst>
      <p:ext uri="{BB962C8B-B14F-4D97-AF65-F5344CB8AC3E}">
        <p14:creationId xmlns:p14="http://schemas.microsoft.com/office/powerpoint/2010/main" val="4946654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1D56B90-F495-864F-A62E-338B61F5444D}"/>
              </a:ext>
            </a:extLst>
          </p:cNvPr>
          <p:cNvSpPr/>
          <p:nvPr userDrawn="1"/>
        </p:nvSpPr>
        <p:spPr bwMode="auto">
          <a:xfrm>
            <a:off x="1588" y="0"/>
            <a:ext cx="12188825" cy="6858000"/>
          </a:xfrm>
          <a:prstGeom prst="rect">
            <a:avLst/>
          </a:prstGeom>
          <a:solidFill>
            <a:srgbClr val="A6A6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mj-lt"/>
            </a:endParaRPr>
          </a:p>
        </p:txBody>
      </p:sp>
      <p:sp>
        <p:nvSpPr>
          <p:cNvPr id="6" name="Rectangle 5">
            <a:extLst>
              <a:ext uri="{FF2B5EF4-FFF2-40B4-BE49-F238E27FC236}">
                <a16:creationId xmlns:a16="http://schemas.microsoft.com/office/drawing/2014/main" id="{57858644-2D05-E941-88E5-EA7132D39F28}"/>
              </a:ext>
            </a:extLst>
          </p:cNvPr>
          <p:cNvSpPr/>
          <p:nvPr userDrawn="1"/>
        </p:nvSpPr>
        <p:spPr bwMode="auto">
          <a:xfrm>
            <a:off x="1588" y="4572000"/>
            <a:ext cx="12188825" cy="2286000"/>
          </a:xfrm>
          <a:prstGeom prst="rect">
            <a:avLst/>
          </a:prstGeom>
          <a:solidFill>
            <a:schemeClr val="accent6">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mj-lt"/>
            </a:endParaRPr>
          </a:p>
        </p:txBody>
      </p:sp>
      <p:cxnSp>
        <p:nvCxnSpPr>
          <p:cNvPr id="7" name="Straight Arrow Connector 6">
            <a:extLst>
              <a:ext uri="{FF2B5EF4-FFF2-40B4-BE49-F238E27FC236}">
                <a16:creationId xmlns:a16="http://schemas.microsoft.com/office/drawing/2014/main" id="{02C44D97-8A2F-9547-902D-E8BBAD82DD7D}"/>
              </a:ext>
            </a:extLst>
          </p:cNvPr>
          <p:cNvCxnSpPr/>
          <p:nvPr userDrawn="1"/>
        </p:nvCxnSpPr>
        <p:spPr>
          <a:xfrm>
            <a:off x="1588" y="2667000"/>
            <a:ext cx="11885612" cy="0"/>
          </a:xfrm>
          <a:prstGeom prst="straightConnector1">
            <a:avLst/>
          </a:prstGeom>
          <a:ln w="381000" cmpd="sng">
            <a:solidFill>
              <a:schemeClr val="accent6">
                <a:lumMod val="50000"/>
              </a:schemeClr>
            </a:solidFill>
            <a:tailEnd type="triangle" w="sm" len="sm"/>
          </a:ln>
          <a:effectLst/>
        </p:spPr>
        <p:style>
          <a:lnRef idx="2">
            <a:schemeClr val="accent1"/>
          </a:lnRef>
          <a:fillRef idx="0">
            <a:schemeClr val="accent1"/>
          </a:fillRef>
          <a:effectRef idx="1">
            <a:schemeClr val="accent1"/>
          </a:effectRef>
          <a:fontRef idx="minor">
            <a:schemeClr val="tx1"/>
          </a:fontRef>
        </p:style>
      </p:cxnSp>
      <p:sp>
        <p:nvSpPr>
          <p:cNvPr id="8" name="Oval 7">
            <a:extLst>
              <a:ext uri="{FF2B5EF4-FFF2-40B4-BE49-F238E27FC236}">
                <a16:creationId xmlns:a16="http://schemas.microsoft.com/office/drawing/2014/main" id="{0B94B77B-35DA-E841-8F96-010B06850104}"/>
              </a:ext>
            </a:extLst>
          </p:cNvPr>
          <p:cNvSpPr/>
          <p:nvPr userDrawn="1"/>
        </p:nvSpPr>
        <p:spPr>
          <a:xfrm>
            <a:off x="2565400" y="1384300"/>
            <a:ext cx="2565400" cy="2565400"/>
          </a:xfrm>
          <a:prstGeom prst="ellipse">
            <a:avLst/>
          </a:prstGeom>
          <a:solidFill>
            <a:schemeClr val="accent6">
              <a:lumMod val="50000"/>
            </a:schemeClr>
          </a:solidFill>
          <a:ln w="38100" cmpd="sng">
            <a:solidFill>
              <a:schemeClr val="accent6">
                <a:lumMod val="50000"/>
              </a:schemeClr>
            </a:solidFill>
            <a:tailEnd type="triangle" w="sm" len="sm"/>
          </a:ln>
          <a:effectLst/>
        </p:spPr>
        <p:style>
          <a:lnRef idx="2">
            <a:schemeClr val="accent1"/>
          </a:lnRef>
          <a:fillRef idx="0">
            <a:schemeClr val="accent1"/>
          </a:fillRef>
          <a:effectRef idx="1">
            <a:schemeClr val="accent1"/>
          </a:effectRef>
          <a:fontRef idx="minor">
            <a:schemeClr val="tx1"/>
          </a:fontRef>
        </p:style>
        <p:txBody>
          <a:bodyPr lIns="0" tIns="0" rIns="0" bIns="0" rtlCol="0" anchor="ctr"/>
          <a:lstStyle/>
          <a:p>
            <a:pPr algn="ctr">
              <a:lnSpc>
                <a:spcPct val="85000"/>
              </a:lnSpc>
            </a:pPr>
            <a:endParaRPr lang="en-US" sz="1800" dirty="0">
              <a:solidFill>
                <a:srgbClr val="303030"/>
              </a:solidFill>
              <a:latin typeface="+mj-lt"/>
              <a:cs typeface="Arial Narrow"/>
            </a:endParaRPr>
          </a:p>
        </p:txBody>
      </p:sp>
      <p:sp>
        <p:nvSpPr>
          <p:cNvPr id="9" name="Oval 8">
            <a:extLst>
              <a:ext uri="{FF2B5EF4-FFF2-40B4-BE49-F238E27FC236}">
                <a16:creationId xmlns:a16="http://schemas.microsoft.com/office/drawing/2014/main" id="{D6E4D3F8-14A0-2840-AD8D-863D20E6FAC9}"/>
              </a:ext>
            </a:extLst>
          </p:cNvPr>
          <p:cNvSpPr/>
          <p:nvPr userDrawn="1"/>
        </p:nvSpPr>
        <p:spPr>
          <a:xfrm>
            <a:off x="7467600" y="1676400"/>
            <a:ext cx="1981200" cy="1981200"/>
          </a:xfrm>
          <a:prstGeom prst="ellipse">
            <a:avLst/>
          </a:prstGeom>
          <a:solidFill>
            <a:schemeClr val="accent6">
              <a:lumMod val="50000"/>
            </a:schemeClr>
          </a:solidFill>
          <a:ln w="38100" cmpd="sng">
            <a:solidFill>
              <a:schemeClr val="accent6">
                <a:lumMod val="50000"/>
              </a:schemeClr>
            </a:solidFill>
            <a:tailEnd type="triangle" w="sm" len="sm"/>
          </a:ln>
          <a:effectLst/>
        </p:spPr>
        <p:style>
          <a:lnRef idx="2">
            <a:schemeClr val="accent1"/>
          </a:lnRef>
          <a:fillRef idx="0">
            <a:schemeClr val="accent1"/>
          </a:fillRef>
          <a:effectRef idx="1">
            <a:schemeClr val="accent1"/>
          </a:effectRef>
          <a:fontRef idx="minor">
            <a:schemeClr val="tx1"/>
          </a:fontRef>
        </p:style>
        <p:txBody>
          <a:bodyPr lIns="0" tIns="0" rIns="0" bIns="0" rtlCol="0" anchor="ctr"/>
          <a:lstStyle/>
          <a:p>
            <a:pPr algn="ctr">
              <a:lnSpc>
                <a:spcPct val="85000"/>
              </a:lnSpc>
            </a:pPr>
            <a:endParaRPr lang="en-US" sz="1800" dirty="0">
              <a:solidFill>
                <a:srgbClr val="303030"/>
              </a:solidFill>
              <a:latin typeface="+mj-lt"/>
              <a:cs typeface="Arial Narrow"/>
            </a:endParaRPr>
          </a:p>
        </p:txBody>
      </p:sp>
      <p:sp>
        <p:nvSpPr>
          <p:cNvPr id="11" name="Title 10">
            <a:extLst>
              <a:ext uri="{FF2B5EF4-FFF2-40B4-BE49-F238E27FC236}">
                <a16:creationId xmlns:a16="http://schemas.microsoft.com/office/drawing/2014/main" id="{081BE6B9-FD74-A147-BDA5-5E2ED73255B2}"/>
              </a:ext>
            </a:extLst>
          </p:cNvPr>
          <p:cNvSpPr>
            <a:spLocks noGrp="1"/>
          </p:cNvSpPr>
          <p:nvPr>
            <p:ph type="title"/>
          </p:nvPr>
        </p:nvSpPr>
        <p:spPr>
          <a:xfrm>
            <a:off x="435922" y="4888799"/>
            <a:ext cx="11286507" cy="628650"/>
          </a:xfrm>
          <a:prstGeom prst="rect">
            <a:avLst/>
          </a:prstGeom>
        </p:spPr>
        <p:txBody>
          <a:bodyPr/>
          <a:lstStyle>
            <a:lvl1pPr>
              <a:defRPr>
                <a:solidFill>
                  <a:schemeClr val="bg1"/>
                </a:solidFill>
              </a:defRPr>
            </a:lvl1pPr>
          </a:lstStyle>
          <a:p>
            <a:r>
              <a:rPr lang="en-US"/>
              <a:t>Click to edit Master title style</a:t>
            </a:r>
            <a:endParaRPr lang="en-US" dirty="0"/>
          </a:p>
        </p:txBody>
      </p:sp>
      <p:sp>
        <p:nvSpPr>
          <p:cNvPr id="13" name="Text Placeholder 12">
            <a:extLst>
              <a:ext uri="{FF2B5EF4-FFF2-40B4-BE49-F238E27FC236}">
                <a16:creationId xmlns:a16="http://schemas.microsoft.com/office/drawing/2014/main" id="{8948464D-A1A2-B544-9E8D-5C3967C8EF5F}"/>
              </a:ext>
            </a:extLst>
          </p:cNvPr>
          <p:cNvSpPr>
            <a:spLocks noGrp="1"/>
          </p:cNvSpPr>
          <p:nvPr>
            <p:ph type="body" sz="quarter" idx="10"/>
          </p:nvPr>
        </p:nvSpPr>
        <p:spPr>
          <a:xfrm>
            <a:off x="436563" y="5517450"/>
            <a:ext cx="11285537" cy="914400"/>
          </a:xfrm>
          <a:prstGeom prst="rect">
            <a:avLst/>
          </a:prstGeom>
        </p:spPr>
        <p:txBody>
          <a:bodyPr>
            <a:normAutofit/>
          </a:bodyPr>
          <a:lstStyle>
            <a:lvl1pPr marL="0" indent="0">
              <a:buFontTx/>
              <a:buNone/>
              <a:defRPr sz="20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grpSp>
        <p:nvGrpSpPr>
          <p:cNvPr id="14" name="Group 13">
            <a:extLst>
              <a:ext uri="{FF2B5EF4-FFF2-40B4-BE49-F238E27FC236}">
                <a16:creationId xmlns:a16="http://schemas.microsoft.com/office/drawing/2014/main" id="{90D4DE57-361C-8A45-8EAF-F74F8C27AFBA}"/>
              </a:ext>
            </a:extLst>
          </p:cNvPr>
          <p:cNvGrpSpPr/>
          <p:nvPr userDrawn="1"/>
        </p:nvGrpSpPr>
        <p:grpSpPr>
          <a:xfrm>
            <a:off x="1981200" y="875574"/>
            <a:ext cx="7673188" cy="3390899"/>
            <a:chOff x="1804526" y="647701"/>
            <a:chExt cx="7673188" cy="5227712"/>
          </a:xfrm>
        </p:grpSpPr>
        <p:cxnSp>
          <p:nvCxnSpPr>
            <p:cNvPr id="15" name="Straight Connector 14">
              <a:extLst>
                <a:ext uri="{FF2B5EF4-FFF2-40B4-BE49-F238E27FC236}">
                  <a16:creationId xmlns:a16="http://schemas.microsoft.com/office/drawing/2014/main" id="{D0A809B7-BE5F-5146-992C-5F966976257A}"/>
                </a:ext>
              </a:extLst>
            </p:cNvPr>
            <p:cNvCxnSpPr/>
            <p:nvPr/>
          </p:nvCxnSpPr>
          <p:spPr>
            <a:xfrm>
              <a:off x="1804526" y="647701"/>
              <a:ext cx="0" cy="5227712"/>
            </a:xfrm>
            <a:prstGeom prst="line">
              <a:avLst/>
            </a:prstGeom>
            <a:ln>
              <a:gradFill flip="none" rotWithShape="1">
                <a:gsLst>
                  <a:gs pos="50000">
                    <a:srgbClr val="FFFFFF"/>
                  </a:gs>
                  <a:gs pos="100000">
                    <a:srgbClr val="FFFFFF">
                      <a:alpha val="0"/>
                    </a:srgbClr>
                  </a:gs>
                  <a:gs pos="0">
                    <a:srgbClr val="FFFFFF">
                      <a:alpha val="0"/>
                    </a:srgbClr>
                  </a:gs>
                </a:gsLst>
                <a:lin ang="5400000" scaled="0"/>
                <a:tileRect/>
              </a:gra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BE92C898-F997-5C47-B096-95FCB8462BF6}"/>
                </a:ext>
              </a:extLst>
            </p:cNvPr>
            <p:cNvCxnSpPr/>
            <p:nvPr/>
          </p:nvCxnSpPr>
          <p:spPr>
            <a:xfrm>
              <a:off x="6734514" y="647701"/>
              <a:ext cx="0" cy="5227712"/>
            </a:xfrm>
            <a:prstGeom prst="line">
              <a:avLst/>
            </a:prstGeom>
            <a:ln>
              <a:gradFill flip="none" rotWithShape="1">
                <a:gsLst>
                  <a:gs pos="50000">
                    <a:srgbClr val="FFFFFF"/>
                  </a:gs>
                  <a:gs pos="100000">
                    <a:srgbClr val="FFFFFF">
                      <a:alpha val="0"/>
                    </a:srgbClr>
                  </a:gs>
                  <a:gs pos="0">
                    <a:srgbClr val="FFFFFF">
                      <a:alpha val="0"/>
                    </a:srgbClr>
                  </a:gs>
                </a:gsLst>
                <a:lin ang="5400000" scaled="0"/>
                <a:tileRect/>
              </a:gra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8451C1B3-0E53-3644-828C-408181C44126}"/>
                </a:ext>
              </a:extLst>
            </p:cNvPr>
            <p:cNvCxnSpPr/>
            <p:nvPr/>
          </p:nvCxnSpPr>
          <p:spPr>
            <a:xfrm>
              <a:off x="9477714" y="647701"/>
              <a:ext cx="0" cy="5227712"/>
            </a:xfrm>
            <a:prstGeom prst="line">
              <a:avLst/>
            </a:prstGeom>
            <a:ln>
              <a:gradFill flip="none" rotWithShape="1">
                <a:gsLst>
                  <a:gs pos="50000">
                    <a:srgbClr val="FFFFFF"/>
                  </a:gs>
                  <a:gs pos="100000">
                    <a:srgbClr val="FFFFFF">
                      <a:alpha val="0"/>
                    </a:srgbClr>
                  </a:gs>
                  <a:gs pos="0">
                    <a:srgbClr val="FFFFFF">
                      <a:alpha val="0"/>
                    </a:srgbClr>
                  </a:gs>
                </a:gsLst>
                <a:lin ang="5400000" scaled="0"/>
                <a:tileRect/>
              </a:gradFill>
            </a:ln>
            <a:effectLst/>
          </p:spPr>
          <p:style>
            <a:lnRef idx="2">
              <a:schemeClr val="accent1"/>
            </a:lnRef>
            <a:fillRef idx="0">
              <a:schemeClr val="accent1"/>
            </a:fillRef>
            <a:effectRef idx="1">
              <a:schemeClr val="accent1"/>
            </a:effectRef>
            <a:fontRef idx="minor">
              <a:schemeClr val="tx1"/>
            </a:fontRef>
          </p:style>
        </p:cxnSp>
      </p:grpSp>
      <p:sp>
        <p:nvSpPr>
          <p:cNvPr id="22" name="Text Placeholder 21">
            <a:extLst>
              <a:ext uri="{FF2B5EF4-FFF2-40B4-BE49-F238E27FC236}">
                <a16:creationId xmlns:a16="http://schemas.microsoft.com/office/drawing/2014/main" id="{988542B8-B9B3-FA43-BE67-F9B380EEE109}"/>
              </a:ext>
            </a:extLst>
          </p:cNvPr>
          <p:cNvSpPr>
            <a:spLocks noGrp="1"/>
          </p:cNvSpPr>
          <p:nvPr>
            <p:ph type="body" sz="quarter" idx="11"/>
          </p:nvPr>
        </p:nvSpPr>
        <p:spPr>
          <a:xfrm>
            <a:off x="76200" y="609601"/>
            <a:ext cx="1828800" cy="304800"/>
          </a:xfrm>
          <a:prstGeom prst="rect">
            <a:avLst/>
          </a:prstGeom>
        </p:spPr>
        <p:txBody>
          <a:bodyPr>
            <a:norm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23" name="Text Placeholder 21">
            <a:extLst>
              <a:ext uri="{FF2B5EF4-FFF2-40B4-BE49-F238E27FC236}">
                <a16:creationId xmlns:a16="http://schemas.microsoft.com/office/drawing/2014/main" id="{D747C957-300C-5845-A03A-A09E413B07A9}"/>
              </a:ext>
            </a:extLst>
          </p:cNvPr>
          <p:cNvSpPr>
            <a:spLocks noGrp="1"/>
          </p:cNvSpPr>
          <p:nvPr>
            <p:ph type="body" sz="quarter" idx="12"/>
          </p:nvPr>
        </p:nvSpPr>
        <p:spPr>
          <a:xfrm>
            <a:off x="76200" y="974362"/>
            <a:ext cx="1828800" cy="304800"/>
          </a:xfrm>
          <a:prstGeom prst="rect">
            <a:avLst/>
          </a:prstGeom>
        </p:spPr>
        <p:txBody>
          <a:bodyPr>
            <a:normAutofit/>
          </a:bodyPr>
          <a:lstStyle>
            <a:lvl1pPr marL="0" indent="0" algn="ctr">
              <a:lnSpc>
                <a:spcPct val="85000"/>
              </a:lnSpc>
              <a:buNone/>
              <a:defRPr sz="1400"/>
            </a:lvl1pPr>
            <a:lvl2pPr marL="457200" indent="0">
              <a:buNone/>
              <a:defRPr/>
            </a:lvl2pPr>
            <a:lvl3pPr marL="914400" indent="0">
              <a:buNone/>
              <a:defRPr/>
            </a:lvl3pPr>
            <a:lvl4pPr marL="1371600" indent="0">
              <a:buNone/>
              <a:defRPr/>
            </a:lvl4pPr>
            <a:lvl5pPr marL="1828800" indent="0">
              <a:buNone/>
              <a:defRPr/>
            </a:lvl5pPr>
          </a:lstStyle>
          <a:p>
            <a:pPr lvl="0" algn="ctr">
              <a:lnSpc>
                <a:spcPct val="85000"/>
              </a:lnSpc>
            </a:pPr>
            <a:r>
              <a:rPr lang="en-US" sz="1400">
                <a:cs typeface="Arial" pitchFamily="34" charset="0"/>
              </a:rPr>
              <a:t>Click to edit Master text styles</a:t>
            </a:r>
          </a:p>
        </p:txBody>
      </p:sp>
      <p:sp>
        <p:nvSpPr>
          <p:cNvPr id="24" name="Text Placeholder 21">
            <a:extLst>
              <a:ext uri="{FF2B5EF4-FFF2-40B4-BE49-F238E27FC236}">
                <a16:creationId xmlns:a16="http://schemas.microsoft.com/office/drawing/2014/main" id="{E8D210E4-5709-FB42-802C-7B2A185B68C0}"/>
              </a:ext>
            </a:extLst>
          </p:cNvPr>
          <p:cNvSpPr>
            <a:spLocks noGrp="1"/>
          </p:cNvSpPr>
          <p:nvPr>
            <p:ph type="body" sz="quarter" idx="13"/>
          </p:nvPr>
        </p:nvSpPr>
        <p:spPr>
          <a:xfrm>
            <a:off x="2069591" y="609601"/>
            <a:ext cx="4765395" cy="304800"/>
          </a:xfrm>
          <a:prstGeom prst="rect">
            <a:avLst/>
          </a:prstGeom>
        </p:spPr>
        <p:txBody>
          <a:bodyPr>
            <a:norm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25" name="Text Placeholder 21">
            <a:extLst>
              <a:ext uri="{FF2B5EF4-FFF2-40B4-BE49-F238E27FC236}">
                <a16:creationId xmlns:a16="http://schemas.microsoft.com/office/drawing/2014/main" id="{2896B8FD-9B81-E94F-8F49-A69696228CDA}"/>
              </a:ext>
            </a:extLst>
          </p:cNvPr>
          <p:cNvSpPr>
            <a:spLocks noGrp="1"/>
          </p:cNvSpPr>
          <p:nvPr>
            <p:ph type="body" sz="quarter" idx="14"/>
          </p:nvPr>
        </p:nvSpPr>
        <p:spPr>
          <a:xfrm>
            <a:off x="2069591" y="974362"/>
            <a:ext cx="4765395" cy="304800"/>
          </a:xfrm>
          <a:prstGeom prst="rect">
            <a:avLst/>
          </a:prstGeom>
        </p:spPr>
        <p:txBody>
          <a:bodyPr>
            <a:normAutofit/>
          </a:bodyPr>
          <a:lstStyle>
            <a:lvl1pPr marL="0" indent="0" algn="ctr">
              <a:lnSpc>
                <a:spcPct val="85000"/>
              </a:lnSpc>
              <a:buNone/>
              <a:defRPr sz="1400"/>
            </a:lvl1pPr>
            <a:lvl2pPr marL="457200" indent="0">
              <a:buNone/>
              <a:defRPr/>
            </a:lvl2pPr>
            <a:lvl3pPr marL="914400" indent="0">
              <a:buNone/>
              <a:defRPr/>
            </a:lvl3pPr>
            <a:lvl4pPr marL="1371600" indent="0">
              <a:buNone/>
              <a:defRPr/>
            </a:lvl4pPr>
            <a:lvl5pPr marL="1828800" indent="0">
              <a:buNone/>
              <a:defRPr/>
            </a:lvl5pPr>
          </a:lstStyle>
          <a:p>
            <a:pPr lvl="0" algn="ctr">
              <a:lnSpc>
                <a:spcPct val="85000"/>
              </a:lnSpc>
            </a:pPr>
            <a:r>
              <a:rPr lang="en-US" sz="1400">
                <a:cs typeface="Arial" pitchFamily="34" charset="0"/>
              </a:rPr>
              <a:t>Click to edit Master text styles</a:t>
            </a:r>
          </a:p>
        </p:txBody>
      </p:sp>
      <p:sp>
        <p:nvSpPr>
          <p:cNvPr id="26" name="Text Placeholder 21">
            <a:extLst>
              <a:ext uri="{FF2B5EF4-FFF2-40B4-BE49-F238E27FC236}">
                <a16:creationId xmlns:a16="http://schemas.microsoft.com/office/drawing/2014/main" id="{30FCE9AC-6879-6747-BF37-129977C03B6C}"/>
              </a:ext>
            </a:extLst>
          </p:cNvPr>
          <p:cNvSpPr>
            <a:spLocks noGrp="1"/>
          </p:cNvSpPr>
          <p:nvPr>
            <p:ph type="body" sz="quarter" idx="15"/>
          </p:nvPr>
        </p:nvSpPr>
        <p:spPr>
          <a:xfrm>
            <a:off x="6989063" y="609601"/>
            <a:ext cx="2589121" cy="304800"/>
          </a:xfrm>
          <a:prstGeom prst="rect">
            <a:avLst/>
          </a:prstGeom>
        </p:spPr>
        <p:txBody>
          <a:bodyPr>
            <a:norm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27" name="Text Placeholder 21">
            <a:extLst>
              <a:ext uri="{FF2B5EF4-FFF2-40B4-BE49-F238E27FC236}">
                <a16:creationId xmlns:a16="http://schemas.microsoft.com/office/drawing/2014/main" id="{04B22705-20E6-164A-B6DE-76D42DA567E2}"/>
              </a:ext>
            </a:extLst>
          </p:cNvPr>
          <p:cNvSpPr>
            <a:spLocks noGrp="1"/>
          </p:cNvSpPr>
          <p:nvPr>
            <p:ph type="body" sz="quarter" idx="16"/>
          </p:nvPr>
        </p:nvSpPr>
        <p:spPr>
          <a:xfrm>
            <a:off x="6989063" y="974362"/>
            <a:ext cx="2589121" cy="304800"/>
          </a:xfrm>
          <a:prstGeom prst="rect">
            <a:avLst/>
          </a:prstGeom>
        </p:spPr>
        <p:txBody>
          <a:bodyPr>
            <a:normAutofit/>
          </a:bodyPr>
          <a:lstStyle>
            <a:lvl1pPr marL="0" indent="0" algn="ctr">
              <a:lnSpc>
                <a:spcPct val="85000"/>
              </a:lnSpc>
              <a:buNone/>
              <a:defRPr sz="1400"/>
            </a:lvl1pPr>
            <a:lvl2pPr marL="457200" indent="0">
              <a:buNone/>
              <a:defRPr/>
            </a:lvl2pPr>
            <a:lvl3pPr marL="914400" indent="0">
              <a:buNone/>
              <a:defRPr/>
            </a:lvl3pPr>
            <a:lvl4pPr marL="1371600" indent="0">
              <a:buNone/>
              <a:defRPr/>
            </a:lvl4pPr>
            <a:lvl5pPr marL="1828800" indent="0">
              <a:buNone/>
              <a:defRPr/>
            </a:lvl5pPr>
          </a:lstStyle>
          <a:p>
            <a:pPr lvl="0" algn="ctr">
              <a:lnSpc>
                <a:spcPct val="85000"/>
              </a:lnSpc>
            </a:pPr>
            <a:r>
              <a:rPr lang="en-US" sz="1400">
                <a:cs typeface="Arial" pitchFamily="34" charset="0"/>
              </a:rPr>
              <a:t>Click to edit Master text styles</a:t>
            </a:r>
          </a:p>
        </p:txBody>
      </p:sp>
      <p:sp>
        <p:nvSpPr>
          <p:cNvPr id="28" name="Text Placeholder 21">
            <a:extLst>
              <a:ext uri="{FF2B5EF4-FFF2-40B4-BE49-F238E27FC236}">
                <a16:creationId xmlns:a16="http://schemas.microsoft.com/office/drawing/2014/main" id="{DC306230-D185-D344-BBE2-EF40E85E1F9A}"/>
              </a:ext>
            </a:extLst>
          </p:cNvPr>
          <p:cNvSpPr>
            <a:spLocks noGrp="1"/>
          </p:cNvSpPr>
          <p:nvPr>
            <p:ph type="body" sz="quarter" idx="17"/>
          </p:nvPr>
        </p:nvSpPr>
        <p:spPr>
          <a:xfrm>
            <a:off x="9732264" y="609601"/>
            <a:ext cx="2383536" cy="304800"/>
          </a:xfrm>
          <a:prstGeom prst="rect">
            <a:avLst/>
          </a:prstGeom>
        </p:spPr>
        <p:txBody>
          <a:bodyPr>
            <a:norm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29" name="Text Placeholder 21">
            <a:extLst>
              <a:ext uri="{FF2B5EF4-FFF2-40B4-BE49-F238E27FC236}">
                <a16:creationId xmlns:a16="http://schemas.microsoft.com/office/drawing/2014/main" id="{6F46195D-C358-994D-9253-932689F7D0B1}"/>
              </a:ext>
            </a:extLst>
          </p:cNvPr>
          <p:cNvSpPr>
            <a:spLocks noGrp="1"/>
          </p:cNvSpPr>
          <p:nvPr>
            <p:ph type="body" sz="quarter" idx="18"/>
          </p:nvPr>
        </p:nvSpPr>
        <p:spPr>
          <a:xfrm>
            <a:off x="9732264" y="974362"/>
            <a:ext cx="2383536" cy="304800"/>
          </a:xfrm>
          <a:prstGeom prst="rect">
            <a:avLst/>
          </a:prstGeom>
        </p:spPr>
        <p:txBody>
          <a:bodyPr>
            <a:normAutofit/>
          </a:bodyPr>
          <a:lstStyle>
            <a:lvl1pPr marL="0" indent="0" algn="ctr">
              <a:lnSpc>
                <a:spcPct val="85000"/>
              </a:lnSpc>
              <a:buNone/>
              <a:defRPr sz="1400"/>
            </a:lvl1pPr>
            <a:lvl2pPr marL="457200" indent="0">
              <a:buNone/>
              <a:defRPr/>
            </a:lvl2pPr>
            <a:lvl3pPr marL="914400" indent="0">
              <a:buNone/>
              <a:defRPr/>
            </a:lvl3pPr>
            <a:lvl4pPr marL="1371600" indent="0">
              <a:buNone/>
              <a:defRPr/>
            </a:lvl4pPr>
            <a:lvl5pPr marL="1828800" indent="0">
              <a:buNone/>
              <a:defRPr/>
            </a:lvl5pPr>
          </a:lstStyle>
          <a:p>
            <a:pPr lvl="0" algn="ctr">
              <a:lnSpc>
                <a:spcPct val="85000"/>
              </a:lnSpc>
            </a:pPr>
            <a:r>
              <a:rPr lang="en-US" sz="1400">
                <a:cs typeface="Arial" pitchFamily="34" charset="0"/>
              </a:rPr>
              <a:t>Click to edit Master text styles</a:t>
            </a:r>
          </a:p>
        </p:txBody>
      </p:sp>
      <p:sp>
        <p:nvSpPr>
          <p:cNvPr id="4" name="Text Placeholder 3">
            <a:extLst>
              <a:ext uri="{FF2B5EF4-FFF2-40B4-BE49-F238E27FC236}">
                <a16:creationId xmlns:a16="http://schemas.microsoft.com/office/drawing/2014/main" id="{0A0BFC9A-4212-FB4F-8C16-7AE501EE1714}"/>
              </a:ext>
            </a:extLst>
          </p:cNvPr>
          <p:cNvSpPr>
            <a:spLocks noGrp="1"/>
          </p:cNvSpPr>
          <p:nvPr>
            <p:ph type="body" sz="quarter" idx="19"/>
          </p:nvPr>
        </p:nvSpPr>
        <p:spPr>
          <a:xfrm>
            <a:off x="578126" y="2526287"/>
            <a:ext cx="685800" cy="225425"/>
          </a:xfrm>
          <a:prstGeom prst="rect">
            <a:avLst/>
          </a:prstGeom>
        </p:spPr>
        <p:txBody>
          <a:bodyPr>
            <a:noAutofit/>
          </a:bodyPr>
          <a:lstStyle>
            <a:lvl1pPr marL="0" indent="0" algn="ctr">
              <a:buNone/>
              <a:defRPr sz="12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1" name="Text Placeholder 3">
            <a:extLst>
              <a:ext uri="{FF2B5EF4-FFF2-40B4-BE49-F238E27FC236}">
                <a16:creationId xmlns:a16="http://schemas.microsoft.com/office/drawing/2014/main" id="{03FC1D96-2BC0-E545-9687-BCC629F5B588}"/>
              </a:ext>
            </a:extLst>
          </p:cNvPr>
          <p:cNvSpPr>
            <a:spLocks noGrp="1"/>
          </p:cNvSpPr>
          <p:nvPr>
            <p:ph type="body" sz="quarter" idx="20"/>
          </p:nvPr>
        </p:nvSpPr>
        <p:spPr>
          <a:xfrm>
            <a:off x="2165074" y="2526287"/>
            <a:ext cx="685800" cy="225425"/>
          </a:xfrm>
          <a:prstGeom prst="rect">
            <a:avLst/>
          </a:prstGeom>
        </p:spPr>
        <p:txBody>
          <a:bodyPr>
            <a:noAutofit/>
          </a:bodyPr>
          <a:lstStyle>
            <a:lvl1pPr marL="0" indent="0" algn="ctr">
              <a:buNone/>
              <a:defRPr sz="12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2" name="Text Placeholder 3">
            <a:extLst>
              <a:ext uri="{FF2B5EF4-FFF2-40B4-BE49-F238E27FC236}">
                <a16:creationId xmlns:a16="http://schemas.microsoft.com/office/drawing/2014/main" id="{284F5B9F-E635-734E-A6E3-05419D4E0D9C}"/>
              </a:ext>
            </a:extLst>
          </p:cNvPr>
          <p:cNvSpPr>
            <a:spLocks noGrp="1"/>
          </p:cNvSpPr>
          <p:nvPr>
            <p:ph type="body" sz="quarter" idx="21"/>
          </p:nvPr>
        </p:nvSpPr>
        <p:spPr>
          <a:xfrm>
            <a:off x="2971800" y="3064169"/>
            <a:ext cx="789789" cy="225425"/>
          </a:xfrm>
          <a:prstGeom prst="rect">
            <a:avLst/>
          </a:prstGeom>
        </p:spPr>
        <p:txBody>
          <a:bodyPr>
            <a:noAutofit/>
          </a:bodyPr>
          <a:lstStyle>
            <a:lvl1pPr marL="0" indent="0" algn="ctr">
              <a:buNone/>
              <a:defRPr sz="12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3" name="Text Placeholder 3">
            <a:extLst>
              <a:ext uri="{FF2B5EF4-FFF2-40B4-BE49-F238E27FC236}">
                <a16:creationId xmlns:a16="http://schemas.microsoft.com/office/drawing/2014/main" id="{6B490C5D-56F8-BE4B-964C-CACF2E653CC4}"/>
              </a:ext>
            </a:extLst>
          </p:cNvPr>
          <p:cNvSpPr>
            <a:spLocks noGrp="1"/>
          </p:cNvSpPr>
          <p:nvPr>
            <p:ph type="body" sz="quarter" idx="22"/>
          </p:nvPr>
        </p:nvSpPr>
        <p:spPr>
          <a:xfrm>
            <a:off x="2971800" y="2006334"/>
            <a:ext cx="789789" cy="225425"/>
          </a:xfrm>
          <a:prstGeom prst="rect">
            <a:avLst/>
          </a:prstGeom>
        </p:spPr>
        <p:txBody>
          <a:bodyPr>
            <a:noAutofit/>
          </a:bodyPr>
          <a:lstStyle>
            <a:lvl1pPr marL="0" indent="0" algn="ctr">
              <a:buNone/>
              <a:defRPr sz="12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4" name="Text Placeholder 3">
            <a:extLst>
              <a:ext uri="{FF2B5EF4-FFF2-40B4-BE49-F238E27FC236}">
                <a16:creationId xmlns:a16="http://schemas.microsoft.com/office/drawing/2014/main" id="{746015CB-5791-174F-9509-46BD5823AC8F}"/>
              </a:ext>
            </a:extLst>
          </p:cNvPr>
          <p:cNvSpPr>
            <a:spLocks noGrp="1"/>
          </p:cNvSpPr>
          <p:nvPr>
            <p:ph type="body" sz="quarter" idx="23"/>
          </p:nvPr>
        </p:nvSpPr>
        <p:spPr>
          <a:xfrm>
            <a:off x="3984812" y="3064169"/>
            <a:ext cx="789789" cy="225425"/>
          </a:xfrm>
          <a:prstGeom prst="rect">
            <a:avLst/>
          </a:prstGeom>
        </p:spPr>
        <p:txBody>
          <a:bodyPr>
            <a:noAutofit/>
          </a:bodyPr>
          <a:lstStyle>
            <a:lvl1pPr marL="0" indent="0" algn="ctr">
              <a:buNone/>
              <a:defRPr sz="12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5" name="Text Placeholder 3">
            <a:extLst>
              <a:ext uri="{FF2B5EF4-FFF2-40B4-BE49-F238E27FC236}">
                <a16:creationId xmlns:a16="http://schemas.microsoft.com/office/drawing/2014/main" id="{5C84D832-EFAD-3847-AC25-44C8A6E143E2}"/>
              </a:ext>
            </a:extLst>
          </p:cNvPr>
          <p:cNvSpPr>
            <a:spLocks noGrp="1"/>
          </p:cNvSpPr>
          <p:nvPr>
            <p:ph type="body" sz="quarter" idx="24"/>
          </p:nvPr>
        </p:nvSpPr>
        <p:spPr>
          <a:xfrm>
            <a:off x="3984812" y="2006334"/>
            <a:ext cx="789789" cy="225425"/>
          </a:xfrm>
          <a:prstGeom prst="rect">
            <a:avLst/>
          </a:prstGeom>
        </p:spPr>
        <p:txBody>
          <a:bodyPr>
            <a:noAutofit/>
          </a:bodyPr>
          <a:lstStyle>
            <a:lvl1pPr marL="0" indent="0" algn="ctr">
              <a:buNone/>
              <a:defRPr sz="12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6" name="Text Placeholder 3">
            <a:extLst>
              <a:ext uri="{FF2B5EF4-FFF2-40B4-BE49-F238E27FC236}">
                <a16:creationId xmlns:a16="http://schemas.microsoft.com/office/drawing/2014/main" id="{90B7A43D-03B1-2147-BBF8-D47B99D2C559}"/>
              </a:ext>
            </a:extLst>
          </p:cNvPr>
          <p:cNvSpPr>
            <a:spLocks noGrp="1"/>
          </p:cNvSpPr>
          <p:nvPr>
            <p:ph type="body" sz="quarter" idx="25"/>
          </p:nvPr>
        </p:nvSpPr>
        <p:spPr>
          <a:xfrm>
            <a:off x="5688204" y="2526287"/>
            <a:ext cx="685800" cy="225425"/>
          </a:xfrm>
          <a:prstGeom prst="rect">
            <a:avLst/>
          </a:prstGeom>
        </p:spPr>
        <p:txBody>
          <a:bodyPr>
            <a:noAutofit/>
          </a:bodyPr>
          <a:lstStyle>
            <a:lvl1pPr marL="0" indent="0" algn="ctr">
              <a:buNone/>
              <a:defRPr sz="12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7" name="Text Placeholder 3">
            <a:extLst>
              <a:ext uri="{FF2B5EF4-FFF2-40B4-BE49-F238E27FC236}">
                <a16:creationId xmlns:a16="http://schemas.microsoft.com/office/drawing/2014/main" id="{9CAFB6E8-98A3-C448-8460-F038879ADBA9}"/>
              </a:ext>
            </a:extLst>
          </p:cNvPr>
          <p:cNvSpPr>
            <a:spLocks noGrp="1"/>
          </p:cNvSpPr>
          <p:nvPr>
            <p:ph type="body" sz="quarter" idx="26"/>
          </p:nvPr>
        </p:nvSpPr>
        <p:spPr>
          <a:xfrm>
            <a:off x="7086698" y="2526287"/>
            <a:ext cx="685800" cy="225425"/>
          </a:xfrm>
          <a:prstGeom prst="rect">
            <a:avLst/>
          </a:prstGeom>
        </p:spPr>
        <p:txBody>
          <a:bodyPr>
            <a:noAutofit/>
          </a:bodyPr>
          <a:lstStyle>
            <a:lvl1pPr marL="0" indent="0" algn="ctr">
              <a:buNone/>
              <a:defRPr sz="12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8" name="Text Placeholder 3">
            <a:extLst>
              <a:ext uri="{FF2B5EF4-FFF2-40B4-BE49-F238E27FC236}">
                <a16:creationId xmlns:a16="http://schemas.microsoft.com/office/drawing/2014/main" id="{4D086E32-29E5-FB47-A63B-BC31A66830BB}"/>
              </a:ext>
            </a:extLst>
          </p:cNvPr>
          <p:cNvSpPr>
            <a:spLocks noGrp="1"/>
          </p:cNvSpPr>
          <p:nvPr>
            <p:ph type="body" sz="quarter" idx="27"/>
          </p:nvPr>
        </p:nvSpPr>
        <p:spPr>
          <a:xfrm>
            <a:off x="8045824" y="3031308"/>
            <a:ext cx="789789" cy="225425"/>
          </a:xfrm>
          <a:prstGeom prst="rect">
            <a:avLst/>
          </a:prstGeom>
        </p:spPr>
        <p:txBody>
          <a:bodyPr>
            <a:noAutofit/>
          </a:bodyPr>
          <a:lstStyle>
            <a:lvl1pPr marL="0" indent="0" algn="ctr">
              <a:buNone/>
              <a:defRPr sz="12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9" name="Text Placeholder 3">
            <a:extLst>
              <a:ext uri="{FF2B5EF4-FFF2-40B4-BE49-F238E27FC236}">
                <a16:creationId xmlns:a16="http://schemas.microsoft.com/office/drawing/2014/main" id="{8CCACD48-CFC4-5947-9124-B4A12BC4753F}"/>
              </a:ext>
            </a:extLst>
          </p:cNvPr>
          <p:cNvSpPr>
            <a:spLocks noGrp="1"/>
          </p:cNvSpPr>
          <p:nvPr>
            <p:ph type="body" sz="quarter" idx="28"/>
          </p:nvPr>
        </p:nvSpPr>
        <p:spPr>
          <a:xfrm>
            <a:off x="8045824" y="2044337"/>
            <a:ext cx="789789" cy="225425"/>
          </a:xfrm>
          <a:prstGeom prst="rect">
            <a:avLst/>
          </a:prstGeom>
        </p:spPr>
        <p:txBody>
          <a:bodyPr>
            <a:noAutofit/>
          </a:bodyPr>
          <a:lstStyle>
            <a:lvl1pPr marL="0" indent="0" algn="ctr">
              <a:buNone/>
              <a:defRPr sz="12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50" name="Text Placeholder 3">
            <a:extLst>
              <a:ext uri="{FF2B5EF4-FFF2-40B4-BE49-F238E27FC236}">
                <a16:creationId xmlns:a16="http://schemas.microsoft.com/office/drawing/2014/main" id="{63F34307-232A-FF4B-82AB-3C20A73AE7A2}"/>
              </a:ext>
            </a:extLst>
          </p:cNvPr>
          <p:cNvSpPr>
            <a:spLocks noGrp="1"/>
          </p:cNvSpPr>
          <p:nvPr>
            <p:ph type="body" sz="quarter" idx="29"/>
          </p:nvPr>
        </p:nvSpPr>
        <p:spPr>
          <a:xfrm>
            <a:off x="10161592" y="2526287"/>
            <a:ext cx="685800" cy="225425"/>
          </a:xfrm>
          <a:prstGeom prst="rect">
            <a:avLst/>
          </a:prstGeom>
        </p:spPr>
        <p:txBody>
          <a:bodyPr>
            <a:noAutofit/>
          </a:bodyPr>
          <a:lstStyle>
            <a:lvl1pPr marL="0" indent="0" algn="ctr">
              <a:buNone/>
              <a:defRPr sz="12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Tree>
    <p:extLst>
      <p:ext uri="{BB962C8B-B14F-4D97-AF65-F5344CB8AC3E}">
        <p14:creationId xmlns:p14="http://schemas.microsoft.com/office/powerpoint/2010/main" val="1119766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4E868-0A51-E7EE-AE92-C8424051AA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765953-4D88-BE06-22F1-B9BC7E39CA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A756C82-00C6-5AAB-7E19-9D05EF753B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C84D4D-A133-5524-077F-378FA32865EE}"/>
              </a:ext>
            </a:extLst>
          </p:cNvPr>
          <p:cNvSpPr>
            <a:spLocks noGrp="1"/>
          </p:cNvSpPr>
          <p:nvPr>
            <p:ph type="dt" sz="half" idx="10"/>
          </p:nvPr>
        </p:nvSpPr>
        <p:spPr/>
        <p:txBody>
          <a:bodyPr/>
          <a:lstStyle/>
          <a:p>
            <a:fld id="{19356238-9B61-4BC2-AB42-2BE1BDA16323}" type="datetimeFigureOut">
              <a:rPr lang="en-US" smtClean="0"/>
              <a:t>5/29/2025</a:t>
            </a:fld>
            <a:endParaRPr lang="en-US"/>
          </a:p>
        </p:txBody>
      </p:sp>
      <p:sp>
        <p:nvSpPr>
          <p:cNvPr id="6" name="Footer Placeholder 5">
            <a:extLst>
              <a:ext uri="{FF2B5EF4-FFF2-40B4-BE49-F238E27FC236}">
                <a16:creationId xmlns:a16="http://schemas.microsoft.com/office/drawing/2014/main" id="{FF5AC658-1D40-494B-448E-79A0F5D143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A08A3A-03BC-5D2F-B1EC-4B230D62FBDC}"/>
              </a:ext>
            </a:extLst>
          </p:cNvPr>
          <p:cNvSpPr>
            <a:spLocks noGrp="1"/>
          </p:cNvSpPr>
          <p:nvPr>
            <p:ph type="sldNum" sz="quarter" idx="12"/>
          </p:nvPr>
        </p:nvSpPr>
        <p:spPr/>
        <p:txBody>
          <a:bodyPr/>
          <a:lstStyle/>
          <a:p>
            <a:fld id="{A53C8505-581F-4DC6-BD10-F251419AD9D6}" type="slidenum">
              <a:rPr lang="en-US" smtClean="0"/>
              <a:t>‹#›</a:t>
            </a:fld>
            <a:endParaRPr lang="en-US"/>
          </a:p>
        </p:txBody>
      </p:sp>
    </p:spTree>
    <p:extLst>
      <p:ext uri="{BB962C8B-B14F-4D97-AF65-F5344CB8AC3E}">
        <p14:creationId xmlns:p14="http://schemas.microsoft.com/office/powerpoint/2010/main" val="1977757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1F5BA-6A1C-4203-8253-08F84A54412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5392A0-1748-3D04-56B6-5580BEA699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BFF007-EBF9-76AB-8B0A-EC7FCA454E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49D8D5-AF8F-812E-50CC-515A43AFD8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F5FD4F-DA60-1A02-C35B-B1F672CA0A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CC3CED-0D12-7B8A-A546-EE412E376A0C}"/>
              </a:ext>
            </a:extLst>
          </p:cNvPr>
          <p:cNvSpPr>
            <a:spLocks noGrp="1"/>
          </p:cNvSpPr>
          <p:nvPr>
            <p:ph type="dt" sz="half" idx="10"/>
          </p:nvPr>
        </p:nvSpPr>
        <p:spPr/>
        <p:txBody>
          <a:bodyPr/>
          <a:lstStyle/>
          <a:p>
            <a:fld id="{19356238-9B61-4BC2-AB42-2BE1BDA16323}" type="datetimeFigureOut">
              <a:rPr lang="en-US" smtClean="0"/>
              <a:t>5/29/2025</a:t>
            </a:fld>
            <a:endParaRPr lang="en-US"/>
          </a:p>
        </p:txBody>
      </p:sp>
      <p:sp>
        <p:nvSpPr>
          <p:cNvPr id="8" name="Footer Placeholder 7">
            <a:extLst>
              <a:ext uri="{FF2B5EF4-FFF2-40B4-BE49-F238E27FC236}">
                <a16:creationId xmlns:a16="http://schemas.microsoft.com/office/drawing/2014/main" id="{BFC39A04-418C-29EE-BD7D-45151E5897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B58EE29-13E0-25AD-D239-33DDA06E22D2}"/>
              </a:ext>
            </a:extLst>
          </p:cNvPr>
          <p:cNvSpPr>
            <a:spLocks noGrp="1"/>
          </p:cNvSpPr>
          <p:nvPr>
            <p:ph type="sldNum" sz="quarter" idx="12"/>
          </p:nvPr>
        </p:nvSpPr>
        <p:spPr/>
        <p:txBody>
          <a:bodyPr/>
          <a:lstStyle/>
          <a:p>
            <a:fld id="{A53C8505-581F-4DC6-BD10-F251419AD9D6}" type="slidenum">
              <a:rPr lang="en-US" smtClean="0"/>
              <a:t>‹#›</a:t>
            </a:fld>
            <a:endParaRPr lang="en-US"/>
          </a:p>
        </p:txBody>
      </p:sp>
    </p:spTree>
    <p:extLst>
      <p:ext uri="{BB962C8B-B14F-4D97-AF65-F5344CB8AC3E}">
        <p14:creationId xmlns:p14="http://schemas.microsoft.com/office/powerpoint/2010/main" val="1318124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7F5A6-13BA-AECB-03E3-7CB229AAE8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9B8F0B-247D-B49B-2973-5DE12A2451B3}"/>
              </a:ext>
            </a:extLst>
          </p:cNvPr>
          <p:cNvSpPr>
            <a:spLocks noGrp="1"/>
          </p:cNvSpPr>
          <p:nvPr>
            <p:ph type="dt" sz="half" idx="10"/>
          </p:nvPr>
        </p:nvSpPr>
        <p:spPr/>
        <p:txBody>
          <a:bodyPr/>
          <a:lstStyle/>
          <a:p>
            <a:fld id="{19356238-9B61-4BC2-AB42-2BE1BDA16323}" type="datetimeFigureOut">
              <a:rPr lang="en-US" smtClean="0"/>
              <a:t>5/29/2025</a:t>
            </a:fld>
            <a:endParaRPr lang="en-US"/>
          </a:p>
        </p:txBody>
      </p:sp>
      <p:sp>
        <p:nvSpPr>
          <p:cNvPr id="4" name="Footer Placeholder 3">
            <a:extLst>
              <a:ext uri="{FF2B5EF4-FFF2-40B4-BE49-F238E27FC236}">
                <a16:creationId xmlns:a16="http://schemas.microsoft.com/office/drawing/2014/main" id="{01AF430E-99EE-8BBC-C12C-20915B19BB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D6C18B-267D-40B7-DA0C-95F77FDABF18}"/>
              </a:ext>
            </a:extLst>
          </p:cNvPr>
          <p:cNvSpPr>
            <a:spLocks noGrp="1"/>
          </p:cNvSpPr>
          <p:nvPr>
            <p:ph type="sldNum" sz="quarter" idx="12"/>
          </p:nvPr>
        </p:nvSpPr>
        <p:spPr/>
        <p:txBody>
          <a:bodyPr/>
          <a:lstStyle/>
          <a:p>
            <a:fld id="{A53C8505-581F-4DC6-BD10-F251419AD9D6}" type="slidenum">
              <a:rPr lang="en-US" smtClean="0"/>
              <a:t>‹#›</a:t>
            </a:fld>
            <a:endParaRPr lang="en-US"/>
          </a:p>
        </p:txBody>
      </p:sp>
    </p:spTree>
    <p:extLst>
      <p:ext uri="{BB962C8B-B14F-4D97-AF65-F5344CB8AC3E}">
        <p14:creationId xmlns:p14="http://schemas.microsoft.com/office/powerpoint/2010/main" val="881434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B22EA4-2BBF-5BBB-9523-7D55890125EC}"/>
              </a:ext>
            </a:extLst>
          </p:cNvPr>
          <p:cNvSpPr>
            <a:spLocks noGrp="1"/>
          </p:cNvSpPr>
          <p:nvPr>
            <p:ph type="dt" sz="half" idx="10"/>
          </p:nvPr>
        </p:nvSpPr>
        <p:spPr/>
        <p:txBody>
          <a:bodyPr/>
          <a:lstStyle/>
          <a:p>
            <a:fld id="{19356238-9B61-4BC2-AB42-2BE1BDA16323}" type="datetimeFigureOut">
              <a:rPr lang="en-US" smtClean="0"/>
              <a:t>5/29/2025</a:t>
            </a:fld>
            <a:endParaRPr lang="en-US"/>
          </a:p>
        </p:txBody>
      </p:sp>
      <p:sp>
        <p:nvSpPr>
          <p:cNvPr id="3" name="Footer Placeholder 2">
            <a:extLst>
              <a:ext uri="{FF2B5EF4-FFF2-40B4-BE49-F238E27FC236}">
                <a16:creationId xmlns:a16="http://schemas.microsoft.com/office/drawing/2014/main" id="{142E7984-1FC2-FCBB-87D4-5E4B782E84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BBA33E-5E60-4279-607A-76D81DE52884}"/>
              </a:ext>
            </a:extLst>
          </p:cNvPr>
          <p:cNvSpPr>
            <a:spLocks noGrp="1"/>
          </p:cNvSpPr>
          <p:nvPr>
            <p:ph type="sldNum" sz="quarter" idx="12"/>
          </p:nvPr>
        </p:nvSpPr>
        <p:spPr/>
        <p:txBody>
          <a:bodyPr/>
          <a:lstStyle/>
          <a:p>
            <a:fld id="{A53C8505-581F-4DC6-BD10-F251419AD9D6}" type="slidenum">
              <a:rPr lang="en-US" smtClean="0"/>
              <a:t>‹#›</a:t>
            </a:fld>
            <a:endParaRPr lang="en-US"/>
          </a:p>
        </p:txBody>
      </p:sp>
    </p:spTree>
    <p:extLst>
      <p:ext uri="{BB962C8B-B14F-4D97-AF65-F5344CB8AC3E}">
        <p14:creationId xmlns:p14="http://schemas.microsoft.com/office/powerpoint/2010/main" val="3140454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01BD1-91C4-66A1-19D9-11B323F664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3F0AC79-E84B-78F6-6BAC-D2E222D195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55E52E-88E3-6368-65BE-95DD4C9B15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E8F17B-A62B-7F59-71CC-020C7E62D409}"/>
              </a:ext>
            </a:extLst>
          </p:cNvPr>
          <p:cNvSpPr>
            <a:spLocks noGrp="1"/>
          </p:cNvSpPr>
          <p:nvPr>
            <p:ph type="dt" sz="half" idx="10"/>
          </p:nvPr>
        </p:nvSpPr>
        <p:spPr/>
        <p:txBody>
          <a:bodyPr/>
          <a:lstStyle/>
          <a:p>
            <a:fld id="{19356238-9B61-4BC2-AB42-2BE1BDA16323}" type="datetimeFigureOut">
              <a:rPr lang="en-US" smtClean="0"/>
              <a:t>5/29/2025</a:t>
            </a:fld>
            <a:endParaRPr lang="en-US"/>
          </a:p>
        </p:txBody>
      </p:sp>
      <p:sp>
        <p:nvSpPr>
          <p:cNvPr id="6" name="Footer Placeholder 5">
            <a:extLst>
              <a:ext uri="{FF2B5EF4-FFF2-40B4-BE49-F238E27FC236}">
                <a16:creationId xmlns:a16="http://schemas.microsoft.com/office/drawing/2014/main" id="{ECD21653-1216-D438-F317-0EAB2592A4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43848B-6B84-295F-0057-6DFEB5D7E95B}"/>
              </a:ext>
            </a:extLst>
          </p:cNvPr>
          <p:cNvSpPr>
            <a:spLocks noGrp="1"/>
          </p:cNvSpPr>
          <p:nvPr>
            <p:ph type="sldNum" sz="quarter" idx="12"/>
          </p:nvPr>
        </p:nvSpPr>
        <p:spPr/>
        <p:txBody>
          <a:bodyPr/>
          <a:lstStyle/>
          <a:p>
            <a:fld id="{A53C8505-581F-4DC6-BD10-F251419AD9D6}" type="slidenum">
              <a:rPr lang="en-US" smtClean="0"/>
              <a:t>‹#›</a:t>
            </a:fld>
            <a:endParaRPr lang="en-US"/>
          </a:p>
        </p:txBody>
      </p:sp>
    </p:spTree>
    <p:extLst>
      <p:ext uri="{BB962C8B-B14F-4D97-AF65-F5344CB8AC3E}">
        <p14:creationId xmlns:p14="http://schemas.microsoft.com/office/powerpoint/2010/main" val="1549206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02E2E-7C08-0510-1844-FA659783E8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B97294-F83F-4415-0454-E1302E825D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3E755A4-19A1-5BEA-5507-8D070E7FFA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937163-584F-7AC0-4F37-CD46E4F51179}"/>
              </a:ext>
            </a:extLst>
          </p:cNvPr>
          <p:cNvSpPr>
            <a:spLocks noGrp="1"/>
          </p:cNvSpPr>
          <p:nvPr>
            <p:ph type="dt" sz="half" idx="10"/>
          </p:nvPr>
        </p:nvSpPr>
        <p:spPr/>
        <p:txBody>
          <a:bodyPr/>
          <a:lstStyle/>
          <a:p>
            <a:fld id="{19356238-9B61-4BC2-AB42-2BE1BDA16323}" type="datetimeFigureOut">
              <a:rPr lang="en-US" smtClean="0"/>
              <a:t>5/29/2025</a:t>
            </a:fld>
            <a:endParaRPr lang="en-US"/>
          </a:p>
        </p:txBody>
      </p:sp>
      <p:sp>
        <p:nvSpPr>
          <p:cNvPr id="6" name="Footer Placeholder 5">
            <a:extLst>
              <a:ext uri="{FF2B5EF4-FFF2-40B4-BE49-F238E27FC236}">
                <a16:creationId xmlns:a16="http://schemas.microsoft.com/office/drawing/2014/main" id="{766FF607-05F0-C4DC-E6D2-0FFD67F987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BE603C-B8D7-91AF-44FF-7648D5AEBE9B}"/>
              </a:ext>
            </a:extLst>
          </p:cNvPr>
          <p:cNvSpPr>
            <a:spLocks noGrp="1"/>
          </p:cNvSpPr>
          <p:nvPr>
            <p:ph type="sldNum" sz="quarter" idx="12"/>
          </p:nvPr>
        </p:nvSpPr>
        <p:spPr/>
        <p:txBody>
          <a:bodyPr/>
          <a:lstStyle/>
          <a:p>
            <a:fld id="{A53C8505-581F-4DC6-BD10-F251419AD9D6}" type="slidenum">
              <a:rPr lang="en-US" smtClean="0"/>
              <a:t>‹#›</a:t>
            </a:fld>
            <a:endParaRPr lang="en-US"/>
          </a:p>
        </p:txBody>
      </p:sp>
    </p:spTree>
    <p:extLst>
      <p:ext uri="{BB962C8B-B14F-4D97-AF65-F5344CB8AC3E}">
        <p14:creationId xmlns:p14="http://schemas.microsoft.com/office/powerpoint/2010/main" val="1350521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image" Target="../media/image1.jpg"/><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EFF9B7-5507-6310-3925-6C92789424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63671A-EAFE-D187-A890-BE45ED1C5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E28618-D777-1C5E-1739-37E2D76F8A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9356238-9B61-4BC2-AB42-2BE1BDA16323}" type="datetimeFigureOut">
              <a:rPr lang="en-US" smtClean="0"/>
              <a:t>5/29/2025</a:t>
            </a:fld>
            <a:endParaRPr lang="en-US"/>
          </a:p>
        </p:txBody>
      </p:sp>
      <p:sp>
        <p:nvSpPr>
          <p:cNvPr id="5" name="Footer Placeholder 4">
            <a:extLst>
              <a:ext uri="{FF2B5EF4-FFF2-40B4-BE49-F238E27FC236}">
                <a16:creationId xmlns:a16="http://schemas.microsoft.com/office/drawing/2014/main" id="{9486E7FD-C331-E0E1-CEDC-AC62435282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AF680CA-8C6C-44E2-DD46-9FA974C773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53C8505-581F-4DC6-BD10-F251419AD9D6}" type="slidenum">
              <a:rPr lang="en-US" smtClean="0"/>
              <a:t>‹#›</a:t>
            </a:fld>
            <a:endParaRPr lang="en-US"/>
          </a:p>
        </p:txBody>
      </p:sp>
    </p:spTree>
    <p:extLst>
      <p:ext uri="{BB962C8B-B14F-4D97-AF65-F5344CB8AC3E}">
        <p14:creationId xmlns:p14="http://schemas.microsoft.com/office/powerpoint/2010/main" val="217637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9EC73F-7B5A-8512-463F-328609731C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533CAE0-EB4B-6351-962A-F8A847CAE7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C9FFAB-19AA-5CE6-4D2F-34155A45BC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7668F34-1910-47E9-9962-F1C23DB054F8}" type="datetimeFigureOut">
              <a:rPr lang="en-US" smtClean="0"/>
              <a:t>5/29/2025</a:t>
            </a:fld>
            <a:endParaRPr lang="en-US"/>
          </a:p>
        </p:txBody>
      </p:sp>
      <p:sp>
        <p:nvSpPr>
          <p:cNvPr id="5" name="Footer Placeholder 4">
            <a:extLst>
              <a:ext uri="{FF2B5EF4-FFF2-40B4-BE49-F238E27FC236}">
                <a16:creationId xmlns:a16="http://schemas.microsoft.com/office/drawing/2014/main" id="{0F1A0B68-2B08-FF3A-0FF9-D95A85B6A9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200011C-5F1A-C03B-4CCA-6C56E95DA2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5A95714-6B5E-4731-9673-11FCA0456CFB}" type="slidenum">
              <a:rPr lang="en-US" smtClean="0"/>
              <a:t>‹#›</a:t>
            </a:fld>
            <a:endParaRPr lang="en-US"/>
          </a:p>
        </p:txBody>
      </p:sp>
    </p:spTree>
    <p:extLst>
      <p:ext uri="{BB962C8B-B14F-4D97-AF65-F5344CB8AC3E}">
        <p14:creationId xmlns:p14="http://schemas.microsoft.com/office/powerpoint/2010/main" val="34404104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5">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5/29/2025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053094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Shape 45">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FD160099-C8F0-A6FE-61A4-CAF4A8F7B399}"/>
              </a:ext>
            </a:extLst>
          </p:cNvPr>
          <p:cNvSpPr>
            <a:spLocks noGrp="1"/>
          </p:cNvSpPr>
          <p:nvPr>
            <p:ph type="ctrTitle"/>
          </p:nvPr>
        </p:nvSpPr>
        <p:spPr>
          <a:xfrm>
            <a:off x="1314824" y="735106"/>
            <a:ext cx="10053763" cy="2928470"/>
          </a:xfrm>
        </p:spPr>
        <p:txBody>
          <a:bodyPr anchor="b">
            <a:normAutofit/>
          </a:bodyPr>
          <a:lstStyle/>
          <a:p>
            <a:pPr algn="l"/>
            <a:r>
              <a:rPr lang="en-US" sz="4800" dirty="0">
                <a:solidFill>
                  <a:srgbClr val="FFFFFF"/>
                </a:solidFill>
              </a:rPr>
              <a:t>Town of Salem</a:t>
            </a:r>
            <a:br>
              <a:rPr lang="en-US" sz="4800" dirty="0">
                <a:solidFill>
                  <a:srgbClr val="FFFFFF"/>
                </a:solidFill>
              </a:rPr>
            </a:br>
            <a:r>
              <a:rPr lang="en-US" sz="4800" dirty="0">
                <a:solidFill>
                  <a:srgbClr val="FFFFFF"/>
                </a:solidFill>
              </a:rPr>
              <a:t>Goal Setting</a:t>
            </a:r>
          </a:p>
        </p:txBody>
      </p:sp>
      <p:sp>
        <p:nvSpPr>
          <p:cNvPr id="3" name="Subtitle 2">
            <a:extLst>
              <a:ext uri="{FF2B5EF4-FFF2-40B4-BE49-F238E27FC236}">
                <a16:creationId xmlns:a16="http://schemas.microsoft.com/office/drawing/2014/main" id="{0F8A5B51-3111-84DE-25F3-16AE90D3123D}"/>
              </a:ext>
            </a:extLst>
          </p:cNvPr>
          <p:cNvSpPr>
            <a:spLocks noGrp="1"/>
          </p:cNvSpPr>
          <p:nvPr>
            <p:ph type="subTitle" idx="1"/>
          </p:nvPr>
        </p:nvSpPr>
        <p:spPr>
          <a:xfrm>
            <a:off x="1350682" y="4870824"/>
            <a:ext cx="10005951" cy="1458258"/>
          </a:xfrm>
        </p:spPr>
        <p:txBody>
          <a:bodyPr anchor="ctr">
            <a:normAutofit/>
          </a:bodyPr>
          <a:lstStyle/>
          <a:p>
            <a:pPr algn="l"/>
            <a:r>
              <a:rPr lang="en-US" dirty="0"/>
              <a:t>Board and Committee Goals</a:t>
            </a:r>
          </a:p>
        </p:txBody>
      </p:sp>
    </p:spTree>
    <p:extLst>
      <p:ext uri="{BB962C8B-B14F-4D97-AF65-F5344CB8AC3E}">
        <p14:creationId xmlns:p14="http://schemas.microsoft.com/office/powerpoint/2010/main" val="2372530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048C1D-50C2-80CA-BAC0-1857AD1AB7D4}"/>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01C0C7B-EF30-D1F7-02AC-F2A137C788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AC1EBDE-4B35-3D34-91F5-32C428074E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4D45176-33C8-1A01-50A4-10C8520676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AE98122-8773-CCF6-8F25-9221C92AEE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1D676B1-3899-D5AB-B8FD-F041B74DCA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5B0A10-7945-1CBA-2B1D-9153115E9956}"/>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Economic Development Committee (continued)</a:t>
            </a:r>
            <a:endParaRPr lang="en-US" sz="3400" dirty="0">
              <a:solidFill>
                <a:schemeClr val="bg1"/>
              </a:solidFill>
            </a:endParaRPr>
          </a:p>
        </p:txBody>
      </p:sp>
      <p:sp>
        <p:nvSpPr>
          <p:cNvPr id="5" name="Content Placeholder 4">
            <a:extLst>
              <a:ext uri="{FF2B5EF4-FFF2-40B4-BE49-F238E27FC236}">
                <a16:creationId xmlns:a16="http://schemas.microsoft.com/office/drawing/2014/main" id="{1E224A43-6E4C-75F4-124D-35E063698103}"/>
              </a:ext>
            </a:extLst>
          </p:cNvPr>
          <p:cNvSpPr>
            <a:spLocks noGrp="1"/>
          </p:cNvSpPr>
          <p:nvPr>
            <p:ph idx="1"/>
          </p:nvPr>
        </p:nvSpPr>
        <p:spPr>
          <a:xfrm>
            <a:off x="838200" y="1825625"/>
            <a:ext cx="10515600" cy="4351338"/>
          </a:xfrm>
        </p:spPr>
        <p:txBody>
          <a:bodyPr>
            <a:noAutofit/>
          </a:bodyPr>
          <a:lstStyle/>
          <a:p>
            <a:pPr marL="0" indent="0">
              <a:buNone/>
            </a:pPr>
            <a:r>
              <a:rPr lang="en-US" sz="2200" b="1" dirty="0"/>
              <a:t>2025 Goals</a:t>
            </a:r>
          </a:p>
          <a:p>
            <a:r>
              <a:rPr lang="en-US" sz="2200" b="1" dirty="0"/>
              <a:t>Goal 1 – </a:t>
            </a:r>
            <a:r>
              <a:rPr lang="en-US" sz="2200" dirty="0"/>
              <a:t>Evaluate the proposed “Freedom and Prosperity Overlay District” and make recommendations to the Town Council.</a:t>
            </a:r>
          </a:p>
          <a:p>
            <a:r>
              <a:rPr lang="en-US" sz="2200" b="1" dirty="0"/>
              <a:t>Goal 2 – </a:t>
            </a:r>
            <a:r>
              <a:rPr lang="en-US" sz="2200" dirty="0"/>
              <a:t>Develop a Master Plan awareness program to engage the business community.</a:t>
            </a:r>
          </a:p>
          <a:p>
            <a:r>
              <a:rPr lang="en-US" sz="2200" b="1" dirty="0"/>
              <a:t>Goal 3 - </a:t>
            </a:r>
            <a:r>
              <a:rPr lang="en-US" sz="2200" dirty="0"/>
              <a:t>Explore state laws and municipal programs that could encourage housing and economic development as identified in the Master Plan.</a:t>
            </a:r>
            <a:endParaRPr lang="en-US" sz="1800" dirty="0"/>
          </a:p>
        </p:txBody>
      </p:sp>
    </p:spTree>
    <p:extLst>
      <p:ext uri="{BB962C8B-B14F-4D97-AF65-F5344CB8AC3E}">
        <p14:creationId xmlns:p14="http://schemas.microsoft.com/office/powerpoint/2010/main" val="2907773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BC005C-8E32-D718-D3C0-835B610E3B6B}"/>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Ethics Committee</a:t>
            </a:r>
            <a:endParaRPr lang="en-US" sz="3400" dirty="0">
              <a:solidFill>
                <a:schemeClr val="bg1"/>
              </a:solidFill>
            </a:endParaRPr>
          </a:p>
        </p:txBody>
      </p:sp>
      <p:sp>
        <p:nvSpPr>
          <p:cNvPr id="9" name="Content Placeholder 4">
            <a:extLst>
              <a:ext uri="{FF2B5EF4-FFF2-40B4-BE49-F238E27FC236}">
                <a16:creationId xmlns:a16="http://schemas.microsoft.com/office/drawing/2014/main" id="{A28A5F76-7431-5E91-EAEB-C33076904759}"/>
              </a:ext>
            </a:extLst>
          </p:cNvPr>
          <p:cNvSpPr>
            <a:spLocks noGrp="1"/>
          </p:cNvSpPr>
          <p:nvPr>
            <p:ph idx="1"/>
          </p:nvPr>
        </p:nvSpPr>
        <p:spPr>
          <a:xfrm>
            <a:off x="838200" y="1825625"/>
            <a:ext cx="10515600" cy="4351338"/>
          </a:xfrm>
        </p:spPr>
        <p:txBody>
          <a:bodyPr>
            <a:noAutofit/>
          </a:bodyPr>
          <a:lstStyle/>
          <a:p>
            <a:pPr marL="0" indent="0">
              <a:buNone/>
            </a:pPr>
            <a:r>
              <a:rPr lang="en-US" sz="2400" b="1" dirty="0"/>
              <a:t>2024 Goals Update</a:t>
            </a:r>
          </a:p>
          <a:p>
            <a:r>
              <a:rPr lang="en-US" sz="2200" dirty="0"/>
              <a:t>Set up framework for processing ethics complaints – </a:t>
            </a:r>
            <a:r>
              <a:rPr lang="en-US" sz="2200" b="1" dirty="0"/>
              <a:t>Complete</a:t>
            </a:r>
          </a:p>
          <a:p>
            <a:r>
              <a:rPr lang="en-US" sz="2200" dirty="0"/>
              <a:t>Provide ethics training and awareness to elected officials, boards, committees, and commissions – </a:t>
            </a:r>
            <a:r>
              <a:rPr lang="en-US" sz="2200" b="1" dirty="0"/>
              <a:t>Complete</a:t>
            </a:r>
          </a:p>
          <a:p>
            <a:r>
              <a:rPr lang="en-US" sz="2200" dirty="0"/>
              <a:t>Educate the public about the role of the Ethics Committee and scope of its authority – </a:t>
            </a:r>
            <a:r>
              <a:rPr lang="en-US" sz="2200" b="1" dirty="0"/>
              <a:t>Ongoing</a:t>
            </a:r>
          </a:p>
          <a:p>
            <a:r>
              <a:rPr lang="en-US" sz="2200" dirty="0"/>
              <a:t>Collaborate with Town Council on integration of Chapter 33 of the Municipal Code with Article 6 of the Town Charter- </a:t>
            </a:r>
            <a:r>
              <a:rPr lang="en-US" sz="2200" b="1" dirty="0"/>
              <a:t>Complete</a:t>
            </a:r>
          </a:p>
        </p:txBody>
      </p:sp>
    </p:spTree>
    <p:extLst>
      <p:ext uri="{BB962C8B-B14F-4D97-AF65-F5344CB8AC3E}">
        <p14:creationId xmlns:p14="http://schemas.microsoft.com/office/powerpoint/2010/main" val="4004305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C3B773F-411B-B148-2A82-8CEF0A5B3E14}"/>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C712E1F-501A-BA7C-A34D-08269D572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31E4F98-B70E-DDB0-FF65-03CA631A7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5B4A466-E7F3-E105-58F5-9137780A11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097DA78F-E1D8-86E6-BEBB-63E67E7C1B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3D8D2FF-BCDC-2879-2B6D-DB4811956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A9F7E1-B92B-9371-745A-1E849C2B0ECB}"/>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Ethics Committee (continued)</a:t>
            </a:r>
            <a:endParaRPr lang="en-US" sz="3400" dirty="0">
              <a:solidFill>
                <a:schemeClr val="bg1"/>
              </a:solidFill>
            </a:endParaRPr>
          </a:p>
        </p:txBody>
      </p:sp>
      <p:sp>
        <p:nvSpPr>
          <p:cNvPr id="9" name="Content Placeholder 4">
            <a:extLst>
              <a:ext uri="{FF2B5EF4-FFF2-40B4-BE49-F238E27FC236}">
                <a16:creationId xmlns:a16="http://schemas.microsoft.com/office/drawing/2014/main" id="{E2BF51C6-F643-123C-B7BC-DD95054AAADE}"/>
              </a:ext>
            </a:extLst>
          </p:cNvPr>
          <p:cNvSpPr>
            <a:spLocks noGrp="1"/>
          </p:cNvSpPr>
          <p:nvPr>
            <p:ph idx="1"/>
          </p:nvPr>
        </p:nvSpPr>
        <p:spPr>
          <a:xfrm>
            <a:off x="838200" y="1825625"/>
            <a:ext cx="10515600" cy="4351338"/>
          </a:xfrm>
        </p:spPr>
        <p:txBody>
          <a:bodyPr>
            <a:noAutofit/>
          </a:bodyPr>
          <a:lstStyle/>
          <a:p>
            <a:pPr marL="0" indent="0">
              <a:buNone/>
            </a:pPr>
            <a:r>
              <a:rPr lang="en-US" sz="2400" b="1" dirty="0"/>
              <a:t>2025 Goals</a:t>
            </a:r>
          </a:p>
          <a:p>
            <a:r>
              <a:rPr lang="en-US" sz="2200" b="1" dirty="0"/>
              <a:t>Goal 1 – </a:t>
            </a:r>
            <a:r>
              <a:rPr lang="en-US" sz="2200" dirty="0"/>
              <a:t>Provide ethics training to newly elected and appointed elected officials.</a:t>
            </a:r>
          </a:p>
          <a:p>
            <a:r>
              <a:rPr lang="en-US" sz="2200" b="1" dirty="0"/>
              <a:t>Goal 2 – </a:t>
            </a:r>
            <a:r>
              <a:rPr lang="en-US" sz="2200" dirty="0"/>
              <a:t>Resolve any conflict or duplication between Chapter 33 of the Municipal Code and Article 6 of the Town Charter. </a:t>
            </a:r>
          </a:p>
          <a:p>
            <a:r>
              <a:rPr lang="en-US" sz="2200" b="1" dirty="0"/>
              <a:t>Goal 3 - </a:t>
            </a:r>
            <a:r>
              <a:rPr lang="en-US" sz="2200" dirty="0"/>
              <a:t>Clear up the language regarding “Use of Influence.” </a:t>
            </a:r>
          </a:p>
          <a:p>
            <a:r>
              <a:rPr lang="en-US" sz="2200" b="1" dirty="0"/>
              <a:t>Goal 4 </a:t>
            </a:r>
            <a:r>
              <a:rPr lang="en-US" sz="2200" dirty="0"/>
              <a:t>- Educate the public about the role of the Ethics Committee and scope of its authority.</a:t>
            </a:r>
          </a:p>
        </p:txBody>
      </p:sp>
    </p:spTree>
    <p:extLst>
      <p:ext uri="{BB962C8B-B14F-4D97-AF65-F5344CB8AC3E}">
        <p14:creationId xmlns:p14="http://schemas.microsoft.com/office/powerpoint/2010/main" val="3674952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BC005C-8E32-D718-D3C0-835B610E3B6B}"/>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Historic District Commission</a:t>
            </a:r>
            <a:endParaRPr lang="en-US" sz="3400" dirty="0">
              <a:solidFill>
                <a:schemeClr val="bg1"/>
              </a:solidFill>
            </a:endParaRPr>
          </a:p>
        </p:txBody>
      </p:sp>
      <p:sp>
        <p:nvSpPr>
          <p:cNvPr id="9" name="Content Placeholder 4">
            <a:extLst>
              <a:ext uri="{FF2B5EF4-FFF2-40B4-BE49-F238E27FC236}">
                <a16:creationId xmlns:a16="http://schemas.microsoft.com/office/drawing/2014/main" id="{8C190674-EA41-C183-691B-C7503778721F}"/>
              </a:ext>
            </a:extLst>
          </p:cNvPr>
          <p:cNvSpPr>
            <a:spLocks noGrp="1"/>
          </p:cNvSpPr>
          <p:nvPr>
            <p:ph idx="1"/>
          </p:nvPr>
        </p:nvSpPr>
        <p:spPr>
          <a:xfrm>
            <a:off x="838200" y="1825625"/>
            <a:ext cx="10515600" cy="4351338"/>
          </a:xfrm>
        </p:spPr>
        <p:txBody>
          <a:bodyPr>
            <a:noAutofit/>
          </a:bodyPr>
          <a:lstStyle/>
          <a:p>
            <a:pPr marL="0" indent="0">
              <a:buNone/>
            </a:pPr>
            <a:r>
              <a:rPr lang="en-US" sz="2400" b="1" dirty="0"/>
              <a:t>2024 Review </a:t>
            </a:r>
          </a:p>
          <a:p>
            <a:r>
              <a:rPr lang="en-US" sz="2200" dirty="0"/>
              <a:t>With a mix of scheduled and special meetings to accommodate the residents of the District, the HDC met 7 times plus one site field visit to 292 Main St to inspect the original structure prior to decision to demolish.</a:t>
            </a:r>
          </a:p>
          <a:p>
            <a:r>
              <a:rPr lang="en-US" sz="2200" dirty="0"/>
              <a:t>292 Main Street - Mount Carmel Catholic Church - rebuilding of the property that aligns to the original structure that was deemed beyond restoration.</a:t>
            </a:r>
          </a:p>
          <a:p>
            <a:r>
              <a:rPr lang="en-US" sz="2200" dirty="0"/>
              <a:t>Original HDC rules on the books were established in the 1960's and consisted of 1 page narrative and 1-page district map. A goal in 2024 was to update the Commission Organizational Regulations. As a result, the HDC created an updated a 19 page draft copy which was submitted to the Planning Director on 7/16/2024.</a:t>
            </a:r>
          </a:p>
          <a:p>
            <a:pPr marL="0" indent="0">
              <a:buNone/>
            </a:pPr>
            <a:endParaRPr lang="en-US" sz="2200" b="1" dirty="0"/>
          </a:p>
          <a:p>
            <a:pPr marL="0" indent="0">
              <a:buNone/>
            </a:pPr>
            <a:endParaRPr lang="en-US" sz="1800" dirty="0"/>
          </a:p>
        </p:txBody>
      </p:sp>
    </p:spTree>
    <p:extLst>
      <p:ext uri="{BB962C8B-B14F-4D97-AF65-F5344CB8AC3E}">
        <p14:creationId xmlns:p14="http://schemas.microsoft.com/office/powerpoint/2010/main" val="2007514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240FD5-C124-31C3-D581-85EC8687C58B}"/>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CD5180C3-639F-1B8C-6F61-C463166AEF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DCF828-F49D-E678-5F32-4B2E527B7C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ADFB8E8-CF3C-23A0-FDAC-B19DFB5534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C6C14D6-AFAD-23D4-C5B5-CBB2CE8BE6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3E77E09-A197-3E43-914F-986F2C27A3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FBC3DF-0D05-9F0F-CA74-D23996A66391}"/>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Historic District Commission (continued)</a:t>
            </a:r>
            <a:endParaRPr lang="en-US" sz="3400" dirty="0">
              <a:solidFill>
                <a:schemeClr val="bg1"/>
              </a:solidFill>
            </a:endParaRPr>
          </a:p>
        </p:txBody>
      </p:sp>
      <p:sp>
        <p:nvSpPr>
          <p:cNvPr id="9" name="Content Placeholder 4">
            <a:extLst>
              <a:ext uri="{FF2B5EF4-FFF2-40B4-BE49-F238E27FC236}">
                <a16:creationId xmlns:a16="http://schemas.microsoft.com/office/drawing/2014/main" id="{8DC87B2C-6844-3049-9254-89FA1601C3DA}"/>
              </a:ext>
            </a:extLst>
          </p:cNvPr>
          <p:cNvSpPr>
            <a:spLocks noGrp="1"/>
          </p:cNvSpPr>
          <p:nvPr>
            <p:ph idx="1"/>
          </p:nvPr>
        </p:nvSpPr>
        <p:spPr>
          <a:xfrm>
            <a:off x="838200" y="1825625"/>
            <a:ext cx="10515600" cy="4351338"/>
          </a:xfrm>
        </p:spPr>
        <p:txBody>
          <a:bodyPr>
            <a:noAutofit/>
          </a:bodyPr>
          <a:lstStyle/>
          <a:p>
            <a:pPr marL="0" indent="0">
              <a:buNone/>
            </a:pPr>
            <a:r>
              <a:rPr lang="en-US" sz="2400" b="1" dirty="0"/>
              <a:t>2025 Goals</a:t>
            </a:r>
          </a:p>
          <a:p>
            <a:r>
              <a:rPr lang="en-US" sz="2200" b="1" dirty="0"/>
              <a:t>Goal 1 – </a:t>
            </a:r>
            <a:r>
              <a:rPr lang="en-US" sz="2200" dirty="0"/>
              <a:t>Finalize HDC regulations (vote/adopt)</a:t>
            </a:r>
          </a:p>
          <a:p>
            <a:r>
              <a:rPr lang="en-US" sz="2200" b="1" dirty="0"/>
              <a:t>Goal 2 – </a:t>
            </a:r>
            <a:r>
              <a:rPr lang="en-US" sz="2200" dirty="0"/>
              <a:t>Support Project Salem with the redevelopment of the Veterans Park at Salem Common. </a:t>
            </a:r>
          </a:p>
          <a:p>
            <a:r>
              <a:rPr lang="en-US" sz="2200" b="1" dirty="0"/>
              <a:t>Goal 3 - </a:t>
            </a:r>
            <a:r>
              <a:rPr lang="en-US" sz="2200" dirty="0"/>
              <a:t>Encouraging economic development that aligns with the zoning in the HDC. This includes discussions with repurposing the property for light retail at 300 Main St (</a:t>
            </a:r>
            <a:r>
              <a:rPr lang="en-US" sz="2200" dirty="0" err="1"/>
              <a:t>Sevmar</a:t>
            </a:r>
            <a:r>
              <a:rPr lang="en-US" sz="2200" dirty="0"/>
              <a:t>/Jocelyns/ADEP). </a:t>
            </a:r>
          </a:p>
          <a:p>
            <a:r>
              <a:rPr lang="en-US" sz="2200" b="1" dirty="0"/>
              <a:t>Goal 4 - </a:t>
            </a:r>
            <a:r>
              <a:rPr lang="en-US" sz="2200" dirty="0"/>
              <a:t>Begin the process of creating the framework for HDC design guidelines. If good progress is made, share with the community through a community outreach at the old Town Hall.</a:t>
            </a:r>
          </a:p>
          <a:p>
            <a:pPr marL="0" indent="0">
              <a:buNone/>
            </a:pPr>
            <a:endParaRPr lang="en-US" sz="1800" dirty="0"/>
          </a:p>
        </p:txBody>
      </p:sp>
    </p:spTree>
    <p:extLst>
      <p:ext uri="{BB962C8B-B14F-4D97-AF65-F5344CB8AC3E}">
        <p14:creationId xmlns:p14="http://schemas.microsoft.com/office/powerpoint/2010/main" val="3447919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BC005C-8E32-D718-D3C0-835B610E3B6B}"/>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Planning Board</a:t>
            </a:r>
            <a:endParaRPr lang="en-US" sz="3400" dirty="0">
              <a:solidFill>
                <a:schemeClr val="bg1"/>
              </a:solidFill>
            </a:endParaRPr>
          </a:p>
        </p:txBody>
      </p:sp>
      <p:sp>
        <p:nvSpPr>
          <p:cNvPr id="10" name="Content Placeholder 4">
            <a:extLst>
              <a:ext uri="{FF2B5EF4-FFF2-40B4-BE49-F238E27FC236}">
                <a16:creationId xmlns:a16="http://schemas.microsoft.com/office/drawing/2014/main" id="{0778DED3-5736-3843-A54E-B1017D4E0384}"/>
              </a:ext>
            </a:extLst>
          </p:cNvPr>
          <p:cNvSpPr>
            <a:spLocks noGrp="1"/>
          </p:cNvSpPr>
          <p:nvPr>
            <p:ph idx="1"/>
          </p:nvPr>
        </p:nvSpPr>
        <p:spPr>
          <a:xfrm>
            <a:off x="838200" y="1825625"/>
            <a:ext cx="10515600" cy="4351338"/>
          </a:xfrm>
        </p:spPr>
        <p:txBody>
          <a:bodyPr>
            <a:noAutofit/>
          </a:bodyPr>
          <a:lstStyle/>
          <a:p>
            <a:pPr marL="0" indent="0">
              <a:buNone/>
            </a:pPr>
            <a:r>
              <a:rPr lang="en-US" sz="2400" b="1" dirty="0"/>
              <a:t>2024 Goals Update</a:t>
            </a:r>
          </a:p>
          <a:p>
            <a:r>
              <a:rPr lang="en-US" sz="2200" b="1" dirty="0"/>
              <a:t>Goal 1 </a:t>
            </a:r>
            <a:r>
              <a:rPr lang="en-US" sz="2200" dirty="0"/>
              <a:t>– Update Planning Board Rules of Procedure (by-laws) by September 2024.</a:t>
            </a:r>
          </a:p>
          <a:p>
            <a:pPr lvl="1"/>
            <a:r>
              <a:rPr lang="en-US" sz="1800" dirty="0"/>
              <a:t>Revised Rules of Procedure were adopted on August 13, 2024.</a:t>
            </a:r>
          </a:p>
          <a:p>
            <a:r>
              <a:rPr lang="en-US" sz="2200" b="1" dirty="0"/>
              <a:t>Goal 2 – </a:t>
            </a:r>
            <a:r>
              <a:rPr lang="en-US" sz="2200" dirty="0"/>
              <a:t>Update School, Recreation and Public Safety Impact Fee Schedule by January 2025.</a:t>
            </a:r>
          </a:p>
          <a:p>
            <a:pPr lvl="1"/>
            <a:r>
              <a:rPr lang="en-US" sz="1800" dirty="0"/>
              <a:t>Update to impact fees remain on-going, the Board has retained this goal for 2025 with target to complete the project by January 2026.</a:t>
            </a:r>
          </a:p>
          <a:p>
            <a:r>
              <a:rPr lang="en-US" sz="2200" b="1" dirty="0"/>
              <a:t>Goal 3 – </a:t>
            </a:r>
            <a:r>
              <a:rPr lang="en-US" sz="2200" dirty="0"/>
              <a:t>Adopt comprehensive Master Plan update by March 2025.</a:t>
            </a:r>
          </a:p>
          <a:p>
            <a:pPr lvl="1"/>
            <a:r>
              <a:rPr lang="en-US" sz="1800" dirty="0"/>
              <a:t>Comprehensive Master Plan adopted on April 23, 2025.</a:t>
            </a:r>
          </a:p>
          <a:p>
            <a:r>
              <a:rPr lang="en-US" sz="2200" b="1" dirty="0"/>
              <a:t>Goal 4 - </a:t>
            </a:r>
            <a:r>
              <a:rPr lang="en-US" sz="2200" dirty="0"/>
              <a:t>Complete comprehensive zoning ordinance update, to ensure congruence with Master Plan outcomes, by December 2026.</a:t>
            </a:r>
          </a:p>
          <a:p>
            <a:pPr lvl="1"/>
            <a:r>
              <a:rPr lang="en-US" sz="1800" dirty="0"/>
              <a:t>This goal has been retained by the Board – over $1 million in Housing Champion grants have been procured over the last year; the Board hopes that a portion of the award can be used to fund a comprehensive zoning ordinance update.</a:t>
            </a:r>
          </a:p>
          <a:p>
            <a:pPr marL="0" indent="0">
              <a:buNone/>
            </a:pPr>
            <a:endParaRPr lang="en-US" sz="1800" dirty="0"/>
          </a:p>
        </p:txBody>
      </p:sp>
    </p:spTree>
    <p:extLst>
      <p:ext uri="{BB962C8B-B14F-4D97-AF65-F5344CB8AC3E}">
        <p14:creationId xmlns:p14="http://schemas.microsoft.com/office/powerpoint/2010/main" val="3201513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67A373A-B44D-0548-EF0E-234AB409A561}"/>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CDF854DD-C3EE-8AE9-4311-EC785FC337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B18EBD4D-5D1B-AC53-FB90-79F92C16B7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954C66D-0B69-EAE1-E51F-5AAA73ACD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2208765F-DF7A-7414-9820-06C74D4FBC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E2E683A-32A8-6036-DFF4-95A6060969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F66A61-4267-E774-4B56-B029F00DD44A}"/>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Planning Board (continued)</a:t>
            </a:r>
            <a:endParaRPr lang="en-US" sz="3400" dirty="0">
              <a:solidFill>
                <a:schemeClr val="bg1"/>
              </a:solidFill>
            </a:endParaRPr>
          </a:p>
        </p:txBody>
      </p:sp>
      <p:sp>
        <p:nvSpPr>
          <p:cNvPr id="10" name="Content Placeholder 4">
            <a:extLst>
              <a:ext uri="{FF2B5EF4-FFF2-40B4-BE49-F238E27FC236}">
                <a16:creationId xmlns:a16="http://schemas.microsoft.com/office/drawing/2014/main" id="{6801FAF0-27A5-9A7F-70C0-8D5B3E77100D}"/>
              </a:ext>
            </a:extLst>
          </p:cNvPr>
          <p:cNvSpPr>
            <a:spLocks noGrp="1"/>
          </p:cNvSpPr>
          <p:nvPr>
            <p:ph idx="1"/>
          </p:nvPr>
        </p:nvSpPr>
        <p:spPr>
          <a:xfrm>
            <a:off x="838200" y="1825625"/>
            <a:ext cx="10515600" cy="4351338"/>
          </a:xfrm>
        </p:spPr>
        <p:txBody>
          <a:bodyPr>
            <a:noAutofit/>
          </a:bodyPr>
          <a:lstStyle/>
          <a:p>
            <a:pPr marL="0" indent="0">
              <a:buNone/>
            </a:pPr>
            <a:r>
              <a:rPr lang="en-US" sz="2400" b="1" dirty="0"/>
              <a:t>2025 Goals</a:t>
            </a:r>
          </a:p>
          <a:p>
            <a:r>
              <a:rPr lang="en-US" sz="2200" b="1" dirty="0"/>
              <a:t>Goal 1 – </a:t>
            </a:r>
            <a:r>
              <a:rPr lang="en-US" sz="2200" dirty="0"/>
              <a:t>Complete comprehensive zoning ordinance update, to ensure congruence with Master Plan outcomes, by June 2027, with target to post RFQ by December 2025.</a:t>
            </a:r>
          </a:p>
          <a:p>
            <a:r>
              <a:rPr lang="en-US" sz="2200" b="1" dirty="0"/>
              <a:t>Goal 2 – </a:t>
            </a:r>
            <a:r>
              <a:rPr lang="en-US" sz="2200" dirty="0"/>
              <a:t>Update School, Recreation and Public Safety Impact Fee Schedule by January 2026. </a:t>
            </a:r>
          </a:p>
          <a:p>
            <a:r>
              <a:rPr lang="en-US" sz="2200" b="1" dirty="0"/>
              <a:t>Goal 3 - </a:t>
            </a:r>
            <a:r>
              <a:rPr lang="en-US" sz="2200" dirty="0"/>
              <a:t>Update Planning Board Site Plan and Subdivision Regulations by September 2025. </a:t>
            </a:r>
          </a:p>
          <a:p>
            <a:pPr marL="0" indent="0">
              <a:buNone/>
            </a:pPr>
            <a:endParaRPr lang="en-US" sz="1800" dirty="0"/>
          </a:p>
        </p:txBody>
      </p:sp>
    </p:spTree>
    <p:extLst>
      <p:ext uri="{BB962C8B-B14F-4D97-AF65-F5344CB8AC3E}">
        <p14:creationId xmlns:p14="http://schemas.microsoft.com/office/powerpoint/2010/main" val="1979384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BC005C-8E32-D718-D3C0-835B610E3B6B}"/>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Recreation Advisory Committee</a:t>
            </a:r>
            <a:endParaRPr lang="en-US" sz="3400" dirty="0">
              <a:solidFill>
                <a:schemeClr val="bg1"/>
              </a:solidFill>
            </a:endParaRPr>
          </a:p>
        </p:txBody>
      </p:sp>
      <p:sp>
        <p:nvSpPr>
          <p:cNvPr id="6" name="Content Placeholder 4">
            <a:extLst>
              <a:ext uri="{FF2B5EF4-FFF2-40B4-BE49-F238E27FC236}">
                <a16:creationId xmlns:a16="http://schemas.microsoft.com/office/drawing/2014/main" id="{05E0EA11-F5FB-3B2C-FAE7-1DE6A306104D}"/>
              </a:ext>
            </a:extLst>
          </p:cNvPr>
          <p:cNvSpPr>
            <a:spLocks noGrp="1"/>
          </p:cNvSpPr>
          <p:nvPr>
            <p:ph idx="1"/>
          </p:nvPr>
        </p:nvSpPr>
        <p:spPr>
          <a:xfrm>
            <a:off x="751950" y="1825625"/>
            <a:ext cx="10515600" cy="4351338"/>
          </a:xfrm>
        </p:spPr>
        <p:txBody>
          <a:bodyPr>
            <a:noAutofit/>
          </a:bodyPr>
          <a:lstStyle/>
          <a:p>
            <a:pPr marL="0" indent="0">
              <a:buNone/>
            </a:pPr>
            <a:r>
              <a:rPr lang="en-US" sz="2400" b="1" dirty="0"/>
              <a:t>2024 Goals Update</a:t>
            </a:r>
          </a:p>
          <a:p>
            <a:r>
              <a:rPr lang="en-US" sz="2000" b="1" dirty="0"/>
              <a:t>Goal 1 - </a:t>
            </a:r>
            <a:r>
              <a:rPr lang="en-US" sz="2000" dirty="0"/>
              <a:t>Identify and address the Safety Hazards as well as Environmental Issues at Hedgehog Park</a:t>
            </a:r>
          </a:p>
          <a:p>
            <a:pPr lvl="1"/>
            <a:r>
              <a:rPr lang="en-US" sz="1600" dirty="0"/>
              <a:t>Skate Park - tear down and removal of equipment. (Completed)</a:t>
            </a:r>
          </a:p>
          <a:p>
            <a:pPr lvl="1"/>
            <a:r>
              <a:rPr lang="en-US" sz="1600" dirty="0"/>
              <a:t>Pavilion – demolish and removal of material/debris. (Completed)</a:t>
            </a:r>
          </a:p>
          <a:p>
            <a:pPr lvl="1"/>
            <a:r>
              <a:rPr lang="en-US" sz="1600" dirty="0"/>
              <a:t>Electrical – uncover all wires and ensure up to code for usage. (Delayed)</a:t>
            </a:r>
          </a:p>
          <a:p>
            <a:pPr lvl="1"/>
            <a:r>
              <a:rPr lang="en-US" sz="1600" dirty="0"/>
              <a:t>Plumbing – identify location of plumbing pipes and cap off for future use.</a:t>
            </a:r>
          </a:p>
          <a:p>
            <a:pPr lvl="1"/>
            <a:r>
              <a:rPr lang="en-US" sz="1600" dirty="0"/>
              <a:t>Aerators – locate and repair damaged aerators or replace them. (Currently only 4 aerators are working when compressor utilized. Need to get electricity installed. Exploring grant for new system)</a:t>
            </a:r>
            <a:endParaRPr lang="en-US" sz="2000" dirty="0">
              <a:highlight>
                <a:srgbClr val="FFFF00"/>
              </a:highlight>
            </a:endParaRPr>
          </a:p>
          <a:p>
            <a:r>
              <a:rPr lang="en-US" sz="2000" b="1" dirty="0"/>
              <a:t>Goal 2 – </a:t>
            </a:r>
            <a:r>
              <a:rPr lang="en-US" sz="2000" dirty="0"/>
              <a:t> Recommend and implement a broad spectrum of Recreational Activities across all age groups at Hedgehog Park</a:t>
            </a:r>
          </a:p>
          <a:p>
            <a:pPr lvl="1"/>
            <a:r>
              <a:rPr lang="en-US" sz="1600" dirty="0"/>
              <a:t>Basketball Court – excavate identified location if required and install new court.</a:t>
            </a:r>
          </a:p>
          <a:p>
            <a:pPr lvl="1"/>
            <a:r>
              <a:rPr lang="en-US" sz="1600" dirty="0"/>
              <a:t>Shuffleboard Court – located within the Basketball Court area (Both the Basketball Court and Shuffleboard Court installed. Addition of stands and picnic table added)</a:t>
            </a:r>
          </a:p>
          <a:p>
            <a:pPr lvl="1"/>
            <a:r>
              <a:rPr lang="en-US" sz="1600" dirty="0"/>
              <a:t>Winter Sports Activities – provide availability for Cross Country Skiing and Snow Shoeing once trails are accessible. (see Goal #3)</a:t>
            </a:r>
          </a:p>
          <a:p>
            <a:pPr lvl="1"/>
            <a:r>
              <a:rPr lang="en-US" sz="1600" dirty="0"/>
              <a:t>Ice Skating and Ice Fishing when pond is safe.</a:t>
            </a:r>
          </a:p>
        </p:txBody>
      </p:sp>
    </p:spTree>
    <p:extLst>
      <p:ext uri="{BB962C8B-B14F-4D97-AF65-F5344CB8AC3E}">
        <p14:creationId xmlns:p14="http://schemas.microsoft.com/office/powerpoint/2010/main" val="1085911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90672E-513A-0211-AFBA-DD692A3B8B69}"/>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BF301BE-9FD7-EDB7-2399-1DA7FD4CD1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0D51150-66BE-548E-3FCA-093ACCD1DE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F1C328E-D603-49CB-1957-397F12543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E55FF995-9AC4-806E-858C-463F83AB28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8A6D56F-8FB2-00FE-C171-4DAC6AA0CC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169269-5D74-A5DA-D8EE-46DDA6F5839E}"/>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Recreation Advisory Committee (continued)</a:t>
            </a:r>
            <a:endParaRPr lang="en-US" sz="3400" dirty="0">
              <a:solidFill>
                <a:schemeClr val="bg1"/>
              </a:solidFill>
            </a:endParaRPr>
          </a:p>
        </p:txBody>
      </p:sp>
      <p:sp>
        <p:nvSpPr>
          <p:cNvPr id="6" name="Content Placeholder 4">
            <a:extLst>
              <a:ext uri="{FF2B5EF4-FFF2-40B4-BE49-F238E27FC236}">
                <a16:creationId xmlns:a16="http://schemas.microsoft.com/office/drawing/2014/main" id="{7EA921B6-C0CF-1166-0536-E9C5C034898B}"/>
              </a:ext>
            </a:extLst>
          </p:cNvPr>
          <p:cNvSpPr>
            <a:spLocks noGrp="1"/>
          </p:cNvSpPr>
          <p:nvPr>
            <p:ph idx="1"/>
          </p:nvPr>
        </p:nvSpPr>
        <p:spPr>
          <a:xfrm>
            <a:off x="838200" y="1825625"/>
            <a:ext cx="10515600" cy="4351338"/>
          </a:xfrm>
        </p:spPr>
        <p:txBody>
          <a:bodyPr>
            <a:noAutofit/>
          </a:bodyPr>
          <a:lstStyle/>
          <a:p>
            <a:pPr marL="0" indent="0">
              <a:buNone/>
            </a:pPr>
            <a:r>
              <a:rPr lang="en-US" sz="2400" b="1" dirty="0"/>
              <a:t>2024 Goals Update (continued)</a:t>
            </a:r>
          </a:p>
          <a:p>
            <a:r>
              <a:rPr lang="en-US" sz="2000" b="1" dirty="0"/>
              <a:t>Goal 3 - </a:t>
            </a:r>
            <a:r>
              <a:rPr lang="en-US" sz="2000" dirty="0"/>
              <a:t>Meet the ADA/ABA Handicap Accessibility requirements at Hedgehog Park</a:t>
            </a:r>
          </a:p>
          <a:p>
            <a:pPr lvl="1"/>
            <a:r>
              <a:rPr lang="en-US" sz="2000" dirty="0"/>
              <a:t>Trail – design and install around Hedgehog Park that meets the ADA/ABA Handicap Accessibility ACT. (Commence excavation and completion in Spring of 2026).</a:t>
            </a:r>
          </a:p>
          <a:p>
            <a:pPr lvl="1"/>
            <a:r>
              <a:rPr lang="en-US" sz="2000" dirty="0"/>
              <a:t>Designate accessible shade structures, meditation areas, and fishing areas. (Determine in conjunction with Trail)</a:t>
            </a:r>
          </a:p>
          <a:p>
            <a:pPr lvl="1"/>
            <a:r>
              <a:rPr lang="en-US" sz="2000" dirty="0"/>
              <a:t>Walking Club Programs – establish programs identified by the Special Olympics. (Establish upon completion of Trail).</a:t>
            </a:r>
          </a:p>
          <a:p>
            <a:pPr marL="457200" lvl="1" indent="0">
              <a:buNone/>
            </a:pPr>
            <a:endParaRPr lang="en-US" sz="2000" dirty="0"/>
          </a:p>
          <a:p>
            <a:r>
              <a:rPr lang="en-US" sz="2000" b="1" dirty="0"/>
              <a:t>Goal 4 - </a:t>
            </a:r>
            <a:r>
              <a:rPr lang="en-US" sz="2000" dirty="0"/>
              <a:t>Develop Community Events utilizing the facilities at Hedgehog Park</a:t>
            </a:r>
          </a:p>
          <a:p>
            <a:pPr lvl="1"/>
            <a:r>
              <a:rPr lang="en-US" sz="2000" dirty="0"/>
              <a:t>Current – Easter Egg Hunt &amp; Fishing Derby</a:t>
            </a:r>
          </a:p>
          <a:p>
            <a:pPr lvl="1"/>
            <a:r>
              <a:rPr lang="en-US" sz="2000" dirty="0"/>
              <a:t>Future – Winter Carnival &amp; Movie Night</a:t>
            </a:r>
          </a:p>
          <a:p>
            <a:pPr marL="0" indent="0">
              <a:buNone/>
            </a:pPr>
            <a:endParaRPr lang="en-US" sz="1800" dirty="0"/>
          </a:p>
        </p:txBody>
      </p:sp>
    </p:spTree>
    <p:extLst>
      <p:ext uri="{BB962C8B-B14F-4D97-AF65-F5344CB8AC3E}">
        <p14:creationId xmlns:p14="http://schemas.microsoft.com/office/powerpoint/2010/main" val="414150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4655489-29B3-D495-F93F-99656F1736FF}"/>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53909E8-9C02-8F25-6710-E73228FE1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B16556F0-F5D7-378D-08D9-95C610E9F8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99C4047-CB90-0366-B3B2-B0AE05164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24DAF150-1CEA-01F3-0820-9C42C5776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583AFF0-ACA0-492A-C7E5-D7A1D2EC9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95F6D6-4403-0C5A-2689-F3A40BDF1BDC}"/>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Recreation Advisory Committee (continued)</a:t>
            </a:r>
            <a:endParaRPr lang="en-US" sz="3400" dirty="0">
              <a:solidFill>
                <a:schemeClr val="bg1"/>
              </a:solidFill>
            </a:endParaRPr>
          </a:p>
        </p:txBody>
      </p:sp>
      <p:sp>
        <p:nvSpPr>
          <p:cNvPr id="6" name="Content Placeholder 4">
            <a:extLst>
              <a:ext uri="{FF2B5EF4-FFF2-40B4-BE49-F238E27FC236}">
                <a16:creationId xmlns:a16="http://schemas.microsoft.com/office/drawing/2014/main" id="{F5774147-711C-4D56-A088-DB40A3EE6C88}"/>
              </a:ext>
            </a:extLst>
          </p:cNvPr>
          <p:cNvSpPr>
            <a:spLocks noGrp="1"/>
          </p:cNvSpPr>
          <p:nvPr>
            <p:ph idx="1"/>
          </p:nvPr>
        </p:nvSpPr>
        <p:spPr>
          <a:xfrm>
            <a:off x="838200" y="1825625"/>
            <a:ext cx="10515600" cy="4351338"/>
          </a:xfrm>
        </p:spPr>
        <p:txBody>
          <a:bodyPr>
            <a:noAutofit/>
          </a:bodyPr>
          <a:lstStyle/>
          <a:p>
            <a:pPr marL="0" indent="0">
              <a:buNone/>
            </a:pPr>
            <a:r>
              <a:rPr lang="en-US" sz="2400" b="1" dirty="0"/>
              <a:t>2025 Goals</a:t>
            </a:r>
          </a:p>
          <a:p>
            <a:r>
              <a:rPr lang="en-US" sz="2200" b="1" dirty="0"/>
              <a:t>Goal 1 - </a:t>
            </a:r>
            <a:r>
              <a:rPr lang="en-US" sz="2200" dirty="0"/>
              <a:t>Identify and address the Utility requirements, Environmental Issues, and Required Structures at Hedgehog Park.</a:t>
            </a:r>
          </a:p>
          <a:p>
            <a:pPr lvl="1"/>
            <a:r>
              <a:rPr lang="en-US" sz="2000" dirty="0"/>
              <a:t>Electrical – uncover all wires and ensure up to code for usage.</a:t>
            </a:r>
          </a:p>
          <a:p>
            <a:pPr lvl="1"/>
            <a:r>
              <a:rPr lang="en-US" sz="2000" dirty="0"/>
              <a:t>Pavilion – identify location, design, and construction of structure.</a:t>
            </a:r>
          </a:p>
          <a:p>
            <a:pPr lvl="1"/>
            <a:r>
              <a:rPr lang="en-US" sz="2000" dirty="0"/>
              <a:t>Aerators – locate and repair or replace damaged aerators and lines.</a:t>
            </a:r>
          </a:p>
          <a:p>
            <a:pPr lvl="1"/>
            <a:r>
              <a:rPr lang="en-US" sz="2000" dirty="0"/>
              <a:t>Tree Removal – identify trees needed to be removed around Basketball Courts and entrance to Hedgehog Park that are safety issues.</a:t>
            </a:r>
          </a:p>
          <a:p>
            <a:pPr lvl="1"/>
            <a:endParaRPr lang="en-US" sz="2000" dirty="0">
              <a:highlight>
                <a:srgbClr val="FFFF00"/>
              </a:highlight>
            </a:endParaRPr>
          </a:p>
          <a:p>
            <a:r>
              <a:rPr lang="en-US" sz="2200" b="1" dirty="0"/>
              <a:t>Goal 2 – </a:t>
            </a:r>
            <a:r>
              <a:rPr lang="en-US" sz="2200" dirty="0"/>
              <a:t> Recommend and implement a broad spectrum of Recreational Activities across all age groups at Hedgehog Park</a:t>
            </a:r>
          </a:p>
          <a:p>
            <a:pPr lvl="1"/>
            <a:r>
              <a:rPr lang="en-US" sz="2000" dirty="0"/>
              <a:t>Basketball Tournaments for Charity/Fundraising.\</a:t>
            </a:r>
          </a:p>
          <a:p>
            <a:pPr lvl="1"/>
            <a:r>
              <a:rPr lang="en-US" sz="2000" dirty="0"/>
              <a:t>Winter Sports Activities – provide availability for Cross Country Skiing, Snow Shoeing, Ice Skating, and Ice Fishing.</a:t>
            </a:r>
          </a:p>
          <a:p>
            <a:pPr marL="0" indent="0">
              <a:buNone/>
            </a:pPr>
            <a:endParaRPr lang="en-US" sz="1800" dirty="0"/>
          </a:p>
        </p:txBody>
      </p:sp>
    </p:spTree>
    <p:extLst>
      <p:ext uri="{BB962C8B-B14F-4D97-AF65-F5344CB8AC3E}">
        <p14:creationId xmlns:p14="http://schemas.microsoft.com/office/powerpoint/2010/main" val="3898659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834774-5AF5-5B26-1CF7-B4DFC1DD408C}"/>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Agenda:</a:t>
            </a:r>
          </a:p>
        </p:txBody>
      </p:sp>
      <p:sp>
        <p:nvSpPr>
          <p:cNvPr id="3" name="Content Placeholder 2">
            <a:extLst>
              <a:ext uri="{FF2B5EF4-FFF2-40B4-BE49-F238E27FC236}">
                <a16:creationId xmlns:a16="http://schemas.microsoft.com/office/drawing/2014/main" id="{A5D3012E-C51E-FC00-20B0-5AA025DEB754}"/>
              </a:ext>
            </a:extLst>
          </p:cNvPr>
          <p:cNvSpPr>
            <a:spLocks noGrp="1"/>
          </p:cNvSpPr>
          <p:nvPr>
            <p:ph idx="1"/>
          </p:nvPr>
        </p:nvSpPr>
        <p:spPr>
          <a:xfrm>
            <a:off x="1371599" y="2293483"/>
            <a:ext cx="9724031" cy="3683358"/>
          </a:xfrm>
        </p:spPr>
        <p:txBody>
          <a:bodyPr anchor="ctr">
            <a:noAutofit/>
          </a:bodyPr>
          <a:lstStyle/>
          <a:p>
            <a:r>
              <a:rPr lang="en-US" sz="1800" dirty="0"/>
              <a:t>Budget Committee</a:t>
            </a:r>
          </a:p>
          <a:p>
            <a:r>
              <a:rPr lang="en-US" sz="1800" dirty="0"/>
              <a:t>Communications Committee</a:t>
            </a:r>
          </a:p>
          <a:p>
            <a:r>
              <a:rPr lang="en-US" sz="1800" dirty="0"/>
              <a:t>Conservation Commission</a:t>
            </a:r>
          </a:p>
          <a:p>
            <a:r>
              <a:rPr lang="en-US" sz="1800" dirty="0"/>
              <a:t>Depot Village Advisory Committee</a:t>
            </a:r>
          </a:p>
          <a:p>
            <a:r>
              <a:rPr lang="en-US" sz="1800" dirty="0"/>
              <a:t>Economic Development Committee</a:t>
            </a:r>
          </a:p>
          <a:p>
            <a:r>
              <a:rPr lang="en-US" sz="1800" dirty="0"/>
              <a:t>Ethics Committee</a:t>
            </a:r>
          </a:p>
          <a:p>
            <a:r>
              <a:rPr lang="en-US" sz="1800" dirty="0"/>
              <a:t>Historic District Commission</a:t>
            </a:r>
          </a:p>
          <a:p>
            <a:r>
              <a:rPr lang="en-US" sz="1800" dirty="0"/>
              <a:t>Planning Board</a:t>
            </a:r>
          </a:p>
          <a:p>
            <a:r>
              <a:rPr lang="en-US" sz="1800" dirty="0"/>
              <a:t>Recreation Advisory Committee</a:t>
            </a:r>
          </a:p>
          <a:p>
            <a:r>
              <a:rPr lang="en-US" sz="1800" dirty="0"/>
              <a:t>Road Stabilization Committee</a:t>
            </a:r>
          </a:p>
          <a:p>
            <a:r>
              <a:rPr lang="en-US" sz="1800" dirty="0"/>
              <a:t>Zoning Board of Adjustment </a:t>
            </a:r>
          </a:p>
        </p:txBody>
      </p:sp>
    </p:spTree>
    <p:extLst>
      <p:ext uri="{BB962C8B-B14F-4D97-AF65-F5344CB8AC3E}">
        <p14:creationId xmlns:p14="http://schemas.microsoft.com/office/powerpoint/2010/main" val="11619655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4EE78AA-7E2B-5D1C-1D98-E5C10F0460B7}"/>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1EEA845-446F-8FCA-EB6D-D747CE7BF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7F6F097-C5E6-AEDC-843E-A3098B253B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9C845CC-C1AB-4488-E663-9CE5750A0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27530AD-AD58-39BB-99E9-FFF17F8312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9C1AFB0-D95D-41C2-ED2D-BF0F4F3B0A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7E2ED4-3C6A-CFED-B04B-B73564A846AE}"/>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Recreation Advisory Committee (continued)</a:t>
            </a:r>
            <a:endParaRPr lang="en-US" sz="3400" dirty="0">
              <a:solidFill>
                <a:schemeClr val="bg1"/>
              </a:solidFill>
            </a:endParaRPr>
          </a:p>
        </p:txBody>
      </p:sp>
      <p:sp>
        <p:nvSpPr>
          <p:cNvPr id="6" name="Content Placeholder 4">
            <a:extLst>
              <a:ext uri="{FF2B5EF4-FFF2-40B4-BE49-F238E27FC236}">
                <a16:creationId xmlns:a16="http://schemas.microsoft.com/office/drawing/2014/main" id="{2E282AED-59F5-E5F0-A857-FE82A835AD6E}"/>
              </a:ext>
            </a:extLst>
          </p:cNvPr>
          <p:cNvSpPr>
            <a:spLocks noGrp="1"/>
          </p:cNvSpPr>
          <p:nvPr>
            <p:ph idx="1"/>
          </p:nvPr>
        </p:nvSpPr>
        <p:spPr>
          <a:xfrm>
            <a:off x="838200" y="1825625"/>
            <a:ext cx="10515600" cy="4351338"/>
          </a:xfrm>
        </p:spPr>
        <p:txBody>
          <a:bodyPr>
            <a:noAutofit/>
          </a:bodyPr>
          <a:lstStyle/>
          <a:p>
            <a:pPr marL="0" indent="0">
              <a:buNone/>
            </a:pPr>
            <a:r>
              <a:rPr lang="en-US" sz="2400" b="1" dirty="0"/>
              <a:t>2025 Goals (continued)</a:t>
            </a:r>
          </a:p>
          <a:p>
            <a:r>
              <a:rPr lang="en-US" sz="2200" b="1" dirty="0"/>
              <a:t>Goal 3 –</a:t>
            </a:r>
            <a:r>
              <a:rPr lang="en-US" sz="2200" dirty="0"/>
              <a:t> Meet the ADA/ABA Handicap Accessibility requirements at Hedgehog Park</a:t>
            </a:r>
          </a:p>
          <a:p>
            <a:pPr lvl="1"/>
            <a:r>
              <a:rPr lang="en-US" sz="2000" dirty="0"/>
              <a:t>Trail – design and install around Hedgehog Park that meets the ADA/ABA Handicap Accessibility Act.</a:t>
            </a:r>
          </a:p>
          <a:p>
            <a:pPr lvl="1"/>
            <a:r>
              <a:rPr lang="en-US" sz="2000" dirty="0"/>
              <a:t>Designate Shade and Meditation areas along the Trail.</a:t>
            </a:r>
          </a:p>
          <a:p>
            <a:pPr lvl="1"/>
            <a:r>
              <a:rPr lang="en-US" sz="2000" dirty="0"/>
              <a:t>Parking Lot – ADA/ABA Handicap Accessibility Parking locations.</a:t>
            </a:r>
          </a:p>
          <a:p>
            <a:endParaRPr lang="en-US" sz="2200" dirty="0"/>
          </a:p>
          <a:p>
            <a:r>
              <a:rPr lang="en-US" sz="2200" b="1" dirty="0"/>
              <a:t>Goal 4 – </a:t>
            </a:r>
            <a:r>
              <a:rPr lang="en-US" sz="2200" dirty="0"/>
              <a:t>Determine Conceptual Plan for Parks and Recreational Master Plan</a:t>
            </a:r>
          </a:p>
          <a:p>
            <a:pPr lvl="1"/>
            <a:r>
              <a:rPr lang="en-US" sz="2000" dirty="0"/>
              <a:t>Collaboration with Tighe &amp; Bond to identify the final plan to present.</a:t>
            </a:r>
          </a:p>
          <a:p>
            <a:pPr lvl="1"/>
            <a:r>
              <a:rPr lang="en-US" sz="2000" dirty="0"/>
              <a:t>Utilize the data collection, recommendations, and determine location sites.</a:t>
            </a:r>
          </a:p>
          <a:p>
            <a:pPr lvl="1"/>
            <a:r>
              <a:rPr lang="en-US" sz="2000" dirty="0"/>
              <a:t>Apply for LWCF Grant for funding on proposed Parks and Recreation Master Plan.</a:t>
            </a:r>
          </a:p>
        </p:txBody>
      </p:sp>
    </p:spTree>
    <p:extLst>
      <p:ext uri="{BB962C8B-B14F-4D97-AF65-F5344CB8AC3E}">
        <p14:creationId xmlns:p14="http://schemas.microsoft.com/office/powerpoint/2010/main" val="2249369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F74D85-581C-4BA1-AFD7-C045649518CA}"/>
              </a:ext>
            </a:extLst>
          </p:cNvPr>
          <p:cNvSpPr>
            <a:spLocks noGrp="1"/>
          </p:cNvSpPr>
          <p:nvPr>
            <p:ph type="title"/>
          </p:nvPr>
        </p:nvSpPr>
        <p:spPr>
          <a:xfrm>
            <a:off x="838200" y="278417"/>
            <a:ext cx="10515600" cy="1325563"/>
          </a:xfrm>
        </p:spPr>
        <p:txBody>
          <a:bodyPr>
            <a:normAutofit fontScale="90000"/>
          </a:bodyPr>
          <a:lstStyle/>
          <a:p>
            <a:r>
              <a:rPr lang="en-US" sz="2400" b="1" u="sng" dirty="0"/>
              <a:t>Town of Salem NH Multi-Phase VISION for Hedgehog Park:</a:t>
            </a:r>
            <a:br>
              <a:rPr lang="en-US" sz="2400" b="1" u="sng" dirty="0"/>
            </a:br>
            <a:r>
              <a:rPr lang="en-US" sz="2400" b="1" u="sng" dirty="0"/>
              <a:t>LWCF Federal/State Matching Grants </a:t>
            </a:r>
            <a:br>
              <a:rPr lang="en-US" sz="2400" b="1" u="sng" dirty="0"/>
            </a:br>
            <a:endParaRPr lang="en-US" sz="2400" b="1" u="sng" dirty="0"/>
          </a:p>
        </p:txBody>
      </p:sp>
      <p:sp>
        <p:nvSpPr>
          <p:cNvPr id="3" name="Text Placeholder 2">
            <a:extLst>
              <a:ext uri="{FF2B5EF4-FFF2-40B4-BE49-F238E27FC236}">
                <a16:creationId xmlns:a16="http://schemas.microsoft.com/office/drawing/2014/main" id="{85B5B177-C75C-4A43-9ABC-7D490A7F37FD}"/>
              </a:ext>
            </a:extLst>
          </p:cNvPr>
          <p:cNvSpPr>
            <a:spLocks noGrp="1"/>
          </p:cNvSpPr>
          <p:nvPr>
            <p:ph type="body" sz="quarter" idx="13"/>
          </p:nvPr>
        </p:nvSpPr>
        <p:spPr>
          <a:xfrm>
            <a:off x="664865" y="1565839"/>
            <a:ext cx="9296400" cy="1828800"/>
          </a:xfrm>
        </p:spPr>
        <p:txBody>
          <a:bodyPr>
            <a:noAutofit/>
          </a:bodyPr>
          <a:lstStyle/>
          <a:p>
            <a:r>
              <a:rPr lang="en-US" sz="1600" b="1" dirty="0"/>
              <a:t>  </a:t>
            </a:r>
          </a:p>
        </p:txBody>
      </p:sp>
      <p:sp>
        <p:nvSpPr>
          <p:cNvPr id="4" name="Text Placeholder 2">
            <a:extLst>
              <a:ext uri="{FF2B5EF4-FFF2-40B4-BE49-F238E27FC236}">
                <a16:creationId xmlns:a16="http://schemas.microsoft.com/office/drawing/2014/main" id="{4ACFB509-ED5C-4168-AF4F-E5243366A7A7}"/>
              </a:ext>
            </a:extLst>
          </p:cNvPr>
          <p:cNvSpPr txBox="1">
            <a:spLocks/>
          </p:cNvSpPr>
          <p:nvPr/>
        </p:nvSpPr>
        <p:spPr>
          <a:xfrm>
            <a:off x="436265" y="3219073"/>
            <a:ext cx="10287000" cy="1828800"/>
          </a:xfrm>
          <a:prstGeom prst="rect">
            <a:avLst/>
          </a:prstGeom>
        </p:spPr>
        <p:txBody>
          <a:bodyPr anchor="ctr">
            <a:noAutofit/>
          </a:bodyPr>
          <a:lstStyle>
            <a:lvl1pPr marL="0" indent="0" algn="ctr" defTabSz="914400" rtl="0" eaLnBrk="1" latinLnBrk="0" hangingPunct="1">
              <a:lnSpc>
                <a:spcPct val="90000"/>
              </a:lnSpc>
              <a:spcBef>
                <a:spcPts val="1000"/>
              </a:spcBef>
              <a:buFont typeface="Arial" panose="020B0604020202020204" pitchFamily="34" charset="0"/>
              <a:buNone/>
              <a:defRPr sz="3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90000"/>
              </a:lnSpc>
              <a:spcBef>
                <a:spcPts val="0"/>
              </a:spcBef>
              <a:spcAft>
                <a:spcPts val="0"/>
              </a:spcAft>
              <a:buClrTx/>
              <a:buSzTx/>
              <a:buFont typeface="Wingdings" panose="05000000000000000000" pitchFamily="2" charset="2"/>
              <a:buChar char="§"/>
              <a:tabLst>
                <a:tab pos="457200" algn="l"/>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90000"/>
              </a:lnSpc>
              <a:spcBef>
                <a:spcPts val="0"/>
              </a:spcBef>
              <a:spcAft>
                <a:spcPts val="0"/>
              </a:spcAft>
              <a:buClrTx/>
              <a:buSzTx/>
              <a:buFont typeface="Wingdings" panose="05000000000000000000" pitchFamily="2" charset="2"/>
              <a:buChar char="§"/>
              <a:tabLst>
                <a:tab pos="457200" algn="l"/>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90000"/>
              </a:lnSpc>
              <a:spcBef>
                <a:spcPts val="0"/>
              </a:spcBef>
              <a:spcAft>
                <a:spcPts val="0"/>
              </a:spcAft>
              <a:buClrTx/>
              <a:buSzTx/>
              <a:buFont typeface="Wingdings" panose="05000000000000000000" pitchFamily="2" charset="2"/>
              <a:buChar char="§"/>
              <a:tabLst>
                <a:tab pos="457200" algn="l"/>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90000"/>
              </a:lnSpc>
              <a:spcBef>
                <a:spcPts val="0"/>
              </a:spcBef>
              <a:spcAft>
                <a:spcPts val="0"/>
              </a:spcAft>
              <a:buClrTx/>
              <a:buSzTx/>
              <a:buFont typeface="Wingdings" panose="05000000000000000000" pitchFamily="2" charset="2"/>
              <a:buChar char="§"/>
              <a:tabLst>
                <a:tab pos="457200" algn="l"/>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90000"/>
              </a:lnSpc>
              <a:spcBef>
                <a:spcPts val="0"/>
              </a:spcBef>
              <a:spcAft>
                <a:spcPts val="0"/>
              </a:spcAft>
              <a:buClrTx/>
              <a:buSzTx/>
              <a:buFont typeface="Wingdings" panose="05000000000000000000" pitchFamily="2" charset="2"/>
              <a:buChar char="§"/>
              <a:tabLst>
                <a:tab pos="457200" algn="l"/>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90000"/>
              </a:lnSpc>
              <a:spcBef>
                <a:spcPts val="0"/>
              </a:spcBef>
              <a:spcAft>
                <a:spcPts val="0"/>
              </a:spcAft>
              <a:buClrTx/>
              <a:buSzTx/>
              <a:buFont typeface="Wingdings" panose="05000000000000000000" pitchFamily="2" charset="2"/>
              <a:buChar char="§"/>
              <a:tabLst>
                <a:tab pos="457200" algn="l"/>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90000"/>
              </a:lnSpc>
              <a:spcBef>
                <a:spcPts val="0"/>
              </a:spcBef>
              <a:spcAft>
                <a:spcPts val="0"/>
              </a:spcAft>
              <a:buClrTx/>
              <a:buSzTx/>
              <a:buFont typeface="Wingdings" panose="05000000000000000000" pitchFamily="2" charset="2"/>
              <a:buChar char="§"/>
              <a:tabLst>
                <a:tab pos="457200" algn="l"/>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90000"/>
              </a:lnSpc>
              <a:spcBef>
                <a:spcPts val="0"/>
              </a:spcBef>
              <a:spcAft>
                <a:spcPts val="0"/>
              </a:spcAft>
              <a:buClrTx/>
              <a:buSzTx/>
              <a:buFont typeface="Wingdings" panose="05000000000000000000" pitchFamily="2" charset="2"/>
              <a:buChar char="§"/>
              <a:tabLst>
                <a:tab pos="457200" algn="l"/>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90000"/>
              </a:lnSpc>
              <a:spcBef>
                <a:spcPts val="0"/>
              </a:spcBef>
              <a:spcAft>
                <a:spcPts val="0"/>
              </a:spcAft>
              <a:buClrTx/>
              <a:buSzTx/>
              <a:buFont typeface="Wingdings" panose="05000000000000000000" pitchFamily="2" charset="2"/>
              <a:buChar char="§"/>
              <a:tabLst>
                <a:tab pos="457200" algn="l"/>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90000"/>
              </a:lnSpc>
              <a:spcBef>
                <a:spcPts val="0"/>
              </a:spcBef>
              <a:spcAft>
                <a:spcPts val="0"/>
              </a:spcAft>
              <a:buClrTx/>
              <a:buSzTx/>
              <a:buFont typeface="Wingdings" panose="05000000000000000000" pitchFamily="2" charset="2"/>
              <a:buChar char="§"/>
              <a:tabLst>
                <a:tab pos="457200" algn="l"/>
              </a:tabLst>
              <a:defRPr/>
            </a:pPr>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73FD702D-D1D3-4F23-85F2-9EDB3FAFBB24}"/>
              </a:ext>
            </a:extLst>
          </p:cNvPr>
          <p:cNvSpPr txBox="1"/>
          <p:nvPr/>
        </p:nvSpPr>
        <p:spPr>
          <a:xfrm>
            <a:off x="9123065" y="2981067"/>
            <a:ext cx="34336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7" name="Oval 6">
            <a:extLst>
              <a:ext uri="{FF2B5EF4-FFF2-40B4-BE49-F238E27FC236}">
                <a16:creationId xmlns:a16="http://schemas.microsoft.com/office/drawing/2014/main" id="{7F251ED7-6D53-4AC8-04E3-177E467C9DEE}"/>
              </a:ext>
            </a:extLst>
          </p:cNvPr>
          <p:cNvSpPr/>
          <p:nvPr/>
        </p:nvSpPr>
        <p:spPr>
          <a:xfrm>
            <a:off x="1029192" y="1810606"/>
            <a:ext cx="2403085" cy="1628630"/>
          </a:xfrm>
          <a:prstGeom prst="ellipse">
            <a:avLst/>
          </a:prstGeom>
          <a:solidFill>
            <a:schemeClr val="accent1">
              <a:lumMod val="40000"/>
              <a:lumOff val="60000"/>
            </a:schemeClr>
          </a:solidFill>
          <a:ln w="444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dirty="0">
                <a:ln>
                  <a:noFill/>
                </a:ln>
                <a:solidFill>
                  <a:prstClr val="black"/>
                </a:solidFill>
                <a:effectLst/>
                <a:uLnTx/>
                <a:uFillTx/>
                <a:latin typeface="Calibri" panose="020F0502020204030204"/>
                <a:ea typeface="+mn-ea"/>
                <a:cs typeface="+mn-cs"/>
              </a:rPr>
              <a:t>Phase 1:</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Removal unsafe Infrastructures</a:t>
            </a:r>
          </a:p>
        </p:txBody>
      </p:sp>
      <p:sp>
        <p:nvSpPr>
          <p:cNvPr id="8" name="Oval 7">
            <a:extLst>
              <a:ext uri="{FF2B5EF4-FFF2-40B4-BE49-F238E27FC236}">
                <a16:creationId xmlns:a16="http://schemas.microsoft.com/office/drawing/2014/main" id="{A863F47F-919F-AF16-9989-E1AF424709B6}"/>
              </a:ext>
            </a:extLst>
          </p:cNvPr>
          <p:cNvSpPr/>
          <p:nvPr/>
        </p:nvSpPr>
        <p:spPr>
          <a:xfrm>
            <a:off x="8492439" y="1899393"/>
            <a:ext cx="2668374" cy="1460345"/>
          </a:xfrm>
          <a:prstGeom prst="ellipse">
            <a:avLst/>
          </a:prstGeom>
          <a:solidFill>
            <a:schemeClr val="accent6">
              <a:lumMod val="40000"/>
              <a:lumOff val="60000"/>
            </a:schemeClr>
          </a:solidFill>
          <a:ln w="444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dirty="0">
                <a:ln>
                  <a:noFill/>
                </a:ln>
                <a:solidFill>
                  <a:prstClr val="black"/>
                </a:solidFill>
                <a:effectLst/>
                <a:uLnTx/>
                <a:uFillTx/>
                <a:latin typeface="Calibri" panose="020F0502020204030204"/>
                <a:ea typeface="+mn-ea"/>
                <a:cs typeface="+mn-cs"/>
              </a:rPr>
              <a:t>Phase 3:</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Playground, Accessibility Features, Bathrooms</a:t>
            </a:r>
          </a:p>
        </p:txBody>
      </p:sp>
      <p:sp>
        <p:nvSpPr>
          <p:cNvPr id="9" name="Oval 8">
            <a:extLst>
              <a:ext uri="{FF2B5EF4-FFF2-40B4-BE49-F238E27FC236}">
                <a16:creationId xmlns:a16="http://schemas.microsoft.com/office/drawing/2014/main" id="{AA629278-026C-730F-ED71-4BAA3EC29D45}"/>
              </a:ext>
            </a:extLst>
          </p:cNvPr>
          <p:cNvSpPr/>
          <p:nvPr/>
        </p:nvSpPr>
        <p:spPr>
          <a:xfrm>
            <a:off x="4464351" y="1922198"/>
            <a:ext cx="2668374" cy="1532705"/>
          </a:xfrm>
          <a:prstGeom prst="ellipse">
            <a:avLst/>
          </a:prstGeom>
          <a:solidFill>
            <a:schemeClr val="accent4">
              <a:lumMod val="40000"/>
              <a:lumOff val="60000"/>
            </a:schemeClr>
          </a:solidFill>
          <a:ln w="444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dirty="0">
                <a:ln>
                  <a:noFill/>
                </a:ln>
                <a:solidFill>
                  <a:prstClr val="black"/>
                </a:solidFill>
                <a:effectLst/>
                <a:uLnTx/>
                <a:uFillTx/>
                <a:latin typeface="Calibri" panose="020F0502020204030204"/>
                <a:ea typeface="+mn-ea"/>
                <a:cs typeface="+mn-cs"/>
              </a:rPr>
              <a:t>Phase 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 Install Basketball Court, ADA functional Trail, Construction of Pavillion</a:t>
            </a:r>
          </a:p>
        </p:txBody>
      </p:sp>
      <p:sp>
        <p:nvSpPr>
          <p:cNvPr id="12" name="TextBox 11">
            <a:extLst>
              <a:ext uri="{FF2B5EF4-FFF2-40B4-BE49-F238E27FC236}">
                <a16:creationId xmlns:a16="http://schemas.microsoft.com/office/drawing/2014/main" id="{DE377191-0F4E-7E0E-F5CF-315B274759BE}"/>
              </a:ext>
            </a:extLst>
          </p:cNvPr>
          <p:cNvSpPr txBox="1"/>
          <p:nvPr/>
        </p:nvSpPr>
        <p:spPr>
          <a:xfrm>
            <a:off x="680774" y="3472517"/>
            <a:ext cx="3210751" cy="172354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srgbClr val="DE478E">
                    <a:lumMod val="75000"/>
                  </a:srgbClr>
                </a:solidFill>
                <a:effectLst/>
                <a:uLnTx/>
                <a:uFillTx/>
                <a:latin typeface="Calibri" panose="020F0502020204030204"/>
                <a:ea typeface="+mn-ea"/>
                <a:cs typeface="+mn-cs"/>
              </a:rPr>
              <a:t>SUCCESSFUL GRANT APPLICATION!!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Remove unusable Pavilion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Remove unsafe Skatepark</a:t>
            </a:r>
            <a:b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US" sz="1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LWCF GR33 Grant Funds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Impact Fees Matching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srgbClr val="C00000"/>
                </a:solidFill>
                <a:effectLst/>
                <a:uLnTx/>
                <a:uFillTx/>
                <a:latin typeface="Calibri" panose="020F0502020204030204"/>
                <a:ea typeface="+mn-ea"/>
                <a:cs typeface="+mn-cs"/>
              </a:rPr>
              <a:t>Business Partnerships funds</a:t>
            </a:r>
          </a:p>
        </p:txBody>
      </p:sp>
      <p:sp>
        <p:nvSpPr>
          <p:cNvPr id="17" name="TextBox 16">
            <a:extLst>
              <a:ext uri="{FF2B5EF4-FFF2-40B4-BE49-F238E27FC236}">
                <a16:creationId xmlns:a16="http://schemas.microsoft.com/office/drawing/2014/main" id="{C91F5E1D-BD86-0D8C-BC04-D3222C6BB4FF}"/>
              </a:ext>
            </a:extLst>
          </p:cNvPr>
          <p:cNvSpPr txBox="1"/>
          <p:nvPr/>
        </p:nvSpPr>
        <p:spPr>
          <a:xfrm flipH="1">
            <a:off x="4464350" y="3686365"/>
            <a:ext cx="3236796" cy="255454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Install Basketball Court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Design &amp; Install new Open Pavillion</a:t>
            </a:r>
            <a:endParaRPr kumimoji="0" lang="en-US" sz="1600" b="1" i="0" u="sng"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Construct ADA/ABA functional Trail.</a:t>
            </a:r>
            <a:br>
              <a:rPr kumimoji="0" lang="en-US" sz="1600" b="1" i="0" u="sng"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US" sz="1600" b="1" i="0" u="sng"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LWCF GR33 Grant Funds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Impact Fees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srgbClr val="C00000"/>
                </a:solidFill>
                <a:effectLst/>
                <a:uLnTx/>
                <a:uFillTx/>
                <a:latin typeface="Calibri" panose="020F0502020204030204"/>
                <a:ea typeface="+mn-ea"/>
                <a:cs typeface="+mn-cs"/>
              </a:rPr>
              <a:t>Business Partnerships funds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7AD72A5-53F0-A601-3BB7-7CDB0779059B}"/>
              </a:ext>
            </a:extLst>
          </p:cNvPr>
          <p:cNvSpPr txBox="1"/>
          <p:nvPr/>
        </p:nvSpPr>
        <p:spPr>
          <a:xfrm>
            <a:off x="7983367" y="3682905"/>
            <a:ext cx="3527859" cy="2308324"/>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Updated Playground Equipment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Design and Install new bathrooms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Parking Lot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Lights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sng"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LWCF Grant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Impact Fees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srgbClr val="C00000"/>
                </a:solidFill>
                <a:effectLst/>
                <a:uLnTx/>
                <a:uFillTx/>
                <a:latin typeface="Calibri" panose="020F0502020204030204"/>
                <a:ea typeface="+mn-ea"/>
                <a:cs typeface="+mn-cs"/>
              </a:rPr>
              <a:t>Business Partnerships funds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F03D1F44-4490-CE97-BC19-B1BD3B03E031}"/>
              </a:ext>
            </a:extLst>
          </p:cNvPr>
          <p:cNvSpPr txBox="1"/>
          <p:nvPr/>
        </p:nvSpPr>
        <p:spPr>
          <a:xfrm>
            <a:off x="962967" y="1359213"/>
            <a:ext cx="10266066" cy="400110"/>
          </a:xfrm>
          <a:prstGeom prst="rect">
            <a:avLst/>
          </a:prstGeom>
          <a:solidFill>
            <a:srgbClr val="FFFF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          Year 2024		        	      Year 2025/2026			Year 2027</a:t>
            </a:r>
          </a:p>
        </p:txBody>
      </p:sp>
    </p:spTree>
    <p:extLst>
      <p:ext uri="{BB962C8B-B14F-4D97-AF65-F5344CB8AC3E}">
        <p14:creationId xmlns:p14="http://schemas.microsoft.com/office/powerpoint/2010/main" val="1515690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BC005C-8E32-D718-D3C0-835B610E3B6B}"/>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Road Stabilization Committee</a:t>
            </a:r>
            <a:endParaRPr lang="en-US" sz="3400" dirty="0">
              <a:solidFill>
                <a:schemeClr val="bg1"/>
              </a:solidFill>
            </a:endParaRPr>
          </a:p>
        </p:txBody>
      </p:sp>
      <p:sp>
        <p:nvSpPr>
          <p:cNvPr id="6" name="Content Placeholder 4">
            <a:extLst>
              <a:ext uri="{FF2B5EF4-FFF2-40B4-BE49-F238E27FC236}">
                <a16:creationId xmlns:a16="http://schemas.microsoft.com/office/drawing/2014/main" id="{29ABB53D-8598-C866-701F-2B229264946B}"/>
              </a:ext>
            </a:extLst>
          </p:cNvPr>
          <p:cNvSpPr>
            <a:spLocks noGrp="1"/>
          </p:cNvSpPr>
          <p:nvPr>
            <p:ph idx="1"/>
          </p:nvPr>
        </p:nvSpPr>
        <p:spPr>
          <a:xfrm>
            <a:off x="838200" y="1702055"/>
            <a:ext cx="10515600" cy="4351338"/>
          </a:xfrm>
        </p:spPr>
        <p:txBody>
          <a:bodyPr>
            <a:noAutofit/>
          </a:bodyPr>
          <a:lstStyle/>
          <a:p>
            <a:r>
              <a:rPr lang="en-US" sz="2000" dirty="0"/>
              <a:t>The Road Stabilization Committee had their first meeting of 2025 on April 3, 2025 and presented the updated road program to the Town Council on April 7, 2025. The FY25 road program is set and approved.</a:t>
            </a:r>
          </a:p>
          <a:p>
            <a:r>
              <a:rPr lang="en-US" sz="2000" dirty="0"/>
              <a:t>The engineering department has procured contractors and are looking to begin the construction season in early May 2025. The goal is to have most of the construction completed by September 2025.</a:t>
            </a:r>
          </a:p>
          <a:p>
            <a:r>
              <a:rPr lang="en-US" sz="2000" dirty="0"/>
              <a:t>In August 2025 the Road Stabilization Committee will meet to begin discussion of the 2026 road program and will set the goal to finalize by September 2025.</a:t>
            </a:r>
          </a:p>
          <a:p>
            <a:r>
              <a:rPr lang="en-US" sz="2000" dirty="0"/>
              <a:t>In October the Road Stabilization Committee will present to the Town Council an update on the 2025 road program and adjust as funds are available.</a:t>
            </a:r>
          </a:p>
          <a:p>
            <a:r>
              <a:rPr lang="en-US" sz="2000" dirty="0"/>
              <a:t>In November the Road Stabilization Committee will present the finalized 2026 road program to the Town Council for adoption and will draft the warrant article for consideration by the Town.</a:t>
            </a:r>
          </a:p>
          <a:p>
            <a:r>
              <a:rPr lang="en-US" sz="2000" dirty="0"/>
              <a:t>The ultimate goal of the Road Stabilization Committee is to stick to this schedule and constantly evaluate PCI (pavement condition index) to create a well-balanced road program taking into consideration every road while at the same time being fiscally responsible</a:t>
            </a:r>
            <a:r>
              <a:rPr lang="en-US" sz="2200" dirty="0"/>
              <a:t>.</a:t>
            </a:r>
            <a:endParaRPr lang="en-US" sz="1800" dirty="0"/>
          </a:p>
        </p:txBody>
      </p:sp>
    </p:spTree>
    <p:extLst>
      <p:ext uri="{BB962C8B-B14F-4D97-AF65-F5344CB8AC3E}">
        <p14:creationId xmlns:p14="http://schemas.microsoft.com/office/powerpoint/2010/main" val="19251256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BC005C-8E32-D718-D3C0-835B610E3B6B}"/>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Zoning Board of Adjustment</a:t>
            </a:r>
            <a:endParaRPr lang="en-US" sz="3400" dirty="0">
              <a:solidFill>
                <a:schemeClr val="bg1"/>
              </a:solidFill>
            </a:endParaRPr>
          </a:p>
        </p:txBody>
      </p:sp>
      <p:sp>
        <p:nvSpPr>
          <p:cNvPr id="5" name="Content Placeholder 4">
            <a:extLst>
              <a:ext uri="{FF2B5EF4-FFF2-40B4-BE49-F238E27FC236}">
                <a16:creationId xmlns:a16="http://schemas.microsoft.com/office/drawing/2014/main" id="{03CA617B-12F5-F46D-DC43-D1DCEA812FA1}"/>
              </a:ext>
            </a:extLst>
          </p:cNvPr>
          <p:cNvSpPr>
            <a:spLocks noGrp="1"/>
          </p:cNvSpPr>
          <p:nvPr>
            <p:ph idx="1"/>
          </p:nvPr>
        </p:nvSpPr>
        <p:spPr>
          <a:xfrm>
            <a:off x="838200" y="1875052"/>
            <a:ext cx="10515600" cy="4351338"/>
          </a:xfrm>
        </p:spPr>
        <p:txBody>
          <a:bodyPr>
            <a:noAutofit/>
          </a:bodyPr>
          <a:lstStyle/>
          <a:p>
            <a:pPr marL="0" indent="0">
              <a:buNone/>
            </a:pPr>
            <a:r>
              <a:rPr lang="en-US" sz="2400" b="1" dirty="0"/>
              <a:t>2024 Goals Update</a:t>
            </a:r>
          </a:p>
          <a:p>
            <a:r>
              <a:rPr lang="en-US" sz="2200" b="1" dirty="0"/>
              <a:t>Goal 1 – </a:t>
            </a:r>
            <a:r>
              <a:rPr lang="en-US" sz="2200" dirty="0"/>
              <a:t>Update Zoning Board of Adjustment Rules of Procedure (by-laws) by September 2024.</a:t>
            </a:r>
          </a:p>
          <a:p>
            <a:pPr lvl="1"/>
            <a:r>
              <a:rPr lang="en-US" sz="1800" dirty="0"/>
              <a:t>Revisions to the Rules of Procedure have been drafted, including correcting two references from “Board of Selectmen” to “Town Council” and revisions to notification requirements, to assist in ensuring the maximum possible notice of Zoning Board applications and actions. The Rules of Procedures were last amended in 2022, and the Board has retained the goal of adopting revisions for 2025, with a revised target of July 2025.</a:t>
            </a:r>
          </a:p>
          <a:p>
            <a:pPr marL="0" indent="0">
              <a:buNone/>
            </a:pPr>
            <a:r>
              <a:rPr lang="en-US" sz="2400" b="1" dirty="0"/>
              <a:t>2025 Goals</a:t>
            </a:r>
          </a:p>
          <a:p>
            <a:r>
              <a:rPr lang="en-US" sz="2200" b="1" dirty="0"/>
              <a:t>Goal 1 – </a:t>
            </a:r>
            <a:r>
              <a:rPr lang="en-US" sz="2200" dirty="0"/>
              <a:t>Update Zoning Board of Adjustment Rules of Procedure (by-laws) by July 2025.</a:t>
            </a:r>
          </a:p>
          <a:p>
            <a:pPr marL="0" indent="0">
              <a:buNone/>
            </a:pPr>
            <a:endParaRPr lang="en-US" sz="1800" dirty="0"/>
          </a:p>
        </p:txBody>
      </p:sp>
    </p:spTree>
    <p:extLst>
      <p:ext uri="{BB962C8B-B14F-4D97-AF65-F5344CB8AC3E}">
        <p14:creationId xmlns:p14="http://schemas.microsoft.com/office/powerpoint/2010/main" val="74605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680290-0CD4-FC88-B316-A858EF1BA1FC}"/>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Budget Committee</a:t>
            </a:r>
          </a:p>
        </p:txBody>
      </p:sp>
      <p:sp>
        <p:nvSpPr>
          <p:cNvPr id="5" name="Content Placeholder 4">
            <a:extLst>
              <a:ext uri="{FF2B5EF4-FFF2-40B4-BE49-F238E27FC236}">
                <a16:creationId xmlns:a16="http://schemas.microsoft.com/office/drawing/2014/main" id="{03ADC627-8495-9667-A34E-A0D0C1AEF63D}"/>
              </a:ext>
            </a:extLst>
          </p:cNvPr>
          <p:cNvSpPr>
            <a:spLocks noGrp="1"/>
          </p:cNvSpPr>
          <p:nvPr>
            <p:ph idx="1"/>
          </p:nvPr>
        </p:nvSpPr>
        <p:spPr/>
        <p:txBody>
          <a:bodyPr>
            <a:noAutofit/>
          </a:bodyPr>
          <a:lstStyle/>
          <a:p>
            <a:pPr marL="0" indent="0">
              <a:buNone/>
            </a:pPr>
            <a:r>
              <a:rPr lang="en-US" sz="2400" b="1" dirty="0"/>
              <a:t>2025 Goals</a:t>
            </a:r>
          </a:p>
          <a:p>
            <a:r>
              <a:rPr lang="en-US" sz="2200" b="1" dirty="0"/>
              <a:t>Goal 1 - </a:t>
            </a:r>
            <a:r>
              <a:rPr lang="en-US" sz="2200" dirty="0"/>
              <a:t>Pending Federal and State Funding reductions, present respective Town and School budgets to the voters that ensures any tax increase does not exceed the forecasted 2026 New England Region CPI Index rate of 2 to 3%, including debt service.</a:t>
            </a:r>
          </a:p>
          <a:p>
            <a:r>
              <a:rPr lang="en-US" sz="2200" b="1" dirty="0"/>
              <a:t>Goal 2 - </a:t>
            </a:r>
            <a:r>
              <a:rPr lang="en-US" sz="2200" dirty="0"/>
              <a:t>Recommend to Budget developers to consider allocating more tax revenues or other revenues to decreasing Town tax rates instead of being used to fund specific longer term capital items which could be Bonded.</a:t>
            </a:r>
          </a:p>
          <a:p>
            <a:r>
              <a:rPr lang="en-US" sz="2200" b="1" dirty="0"/>
              <a:t>Goal 3 - </a:t>
            </a:r>
            <a:r>
              <a:rPr lang="en-US" sz="2200" dirty="0"/>
              <a:t>To request the following requested information:</a:t>
            </a:r>
          </a:p>
          <a:p>
            <a:pPr lvl="1"/>
            <a:r>
              <a:rPr lang="en-US" sz="2200" dirty="0"/>
              <a:t>Continue Debt service reports that includes both School &amp; Town debts</a:t>
            </a:r>
          </a:p>
          <a:p>
            <a:pPr lvl="1"/>
            <a:r>
              <a:rPr lang="en-US" sz="2200" dirty="0"/>
              <a:t>Timely YTD quarterly budgeted amounts comparing budget &amp; actual amounts</a:t>
            </a:r>
          </a:p>
          <a:p>
            <a:pPr lvl="1"/>
            <a:r>
              <a:rPr lang="en-US" sz="2200" dirty="0"/>
              <a:t>Summary budget in excel spreadsheet that allows us to change line-item values and calculates the tax rate.</a:t>
            </a:r>
          </a:p>
        </p:txBody>
      </p:sp>
    </p:spTree>
    <p:extLst>
      <p:ext uri="{BB962C8B-B14F-4D97-AF65-F5344CB8AC3E}">
        <p14:creationId xmlns:p14="http://schemas.microsoft.com/office/powerpoint/2010/main" val="3981934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BC005C-8E32-D718-D3C0-835B610E3B6B}"/>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Communications Committee</a:t>
            </a:r>
          </a:p>
        </p:txBody>
      </p:sp>
      <p:sp>
        <p:nvSpPr>
          <p:cNvPr id="6" name="Content Placeholder 4">
            <a:extLst>
              <a:ext uri="{FF2B5EF4-FFF2-40B4-BE49-F238E27FC236}">
                <a16:creationId xmlns:a16="http://schemas.microsoft.com/office/drawing/2014/main" id="{6F537C8E-0F54-C4BA-BF43-B81927BF844B}"/>
              </a:ext>
            </a:extLst>
          </p:cNvPr>
          <p:cNvSpPr>
            <a:spLocks noGrp="1"/>
          </p:cNvSpPr>
          <p:nvPr>
            <p:ph idx="1"/>
          </p:nvPr>
        </p:nvSpPr>
        <p:spPr>
          <a:xfrm>
            <a:off x="838200" y="1825625"/>
            <a:ext cx="10515600" cy="4351338"/>
          </a:xfrm>
        </p:spPr>
        <p:txBody>
          <a:bodyPr>
            <a:noAutofit/>
          </a:bodyPr>
          <a:lstStyle/>
          <a:p>
            <a:pPr marL="0" indent="0">
              <a:buNone/>
            </a:pPr>
            <a:r>
              <a:rPr lang="en-US" sz="2400" b="1" dirty="0"/>
              <a:t>2024 Goals Update</a:t>
            </a:r>
            <a:endParaRPr lang="en-US" sz="2400" b="0" i="0" u="none" strike="noStrike" baseline="0" dirty="0">
              <a:solidFill>
                <a:srgbClr val="000000"/>
              </a:solidFill>
            </a:endParaRPr>
          </a:p>
          <a:p>
            <a:r>
              <a:rPr lang="en-US" sz="2200" b="0" i="0" u="none" strike="noStrike" baseline="0" dirty="0">
                <a:solidFill>
                  <a:srgbClr val="000000"/>
                </a:solidFill>
              </a:rPr>
              <a:t>Increasing organic visits via Search Engine Optimization (SEO) by 20% by March 2025. </a:t>
            </a:r>
          </a:p>
          <a:p>
            <a:pPr lvl="1"/>
            <a:r>
              <a:rPr lang="en-US" sz="2200" b="0" i="0" u="none" strike="noStrike" baseline="0" dirty="0">
                <a:solidFill>
                  <a:srgbClr val="000000"/>
                </a:solidFill>
              </a:rPr>
              <a:t>Graphs have been provided showing that access to the town website has decreased considerably. This could be due to last year being an election year (voters doing their homework). This shows that more work needs to be done with the Google algorithms to have a higher presence on searches. </a:t>
            </a:r>
          </a:p>
          <a:p>
            <a:r>
              <a:rPr lang="en-US" sz="2200" b="0" i="0" u="none" strike="noStrike" baseline="0" dirty="0">
                <a:solidFill>
                  <a:srgbClr val="000000"/>
                </a:solidFill>
              </a:rPr>
              <a:t>Growing the Town Hall Times website email list to 1,000 subscribers by March 2025.</a:t>
            </a:r>
          </a:p>
          <a:p>
            <a:pPr lvl="1"/>
            <a:r>
              <a:rPr lang="en-US" sz="2200" b="0" i="0" u="none" strike="noStrike" baseline="0" dirty="0">
                <a:solidFill>
                  <a:srgbClr val="000000"/>
                </a:solidFill>
              </a:rPr>
              <a:t> We have gone from just under 500 subscribers to over 520. </a:t>
            </a:r>
          </a:p>
          <a:p>
            <a:r>
              <a:rPr lang="en-US" sz="2200" b="0" i="0" u="none" strike="noStrike" baseline="0" dirty="0">
                <a:solidFill>
                  <a:srgbClr val="000000"/>
                </a:solidFill>
              </a:rPr>
              <a:t>Establishing an effort to reach out to all applicable Town boards and committees and 5 outside organizations by March 2025.</a:t>
            </a:r>
          </a:p>
          <a:p>
            <a:pPr lvl="1"/>
            <a:r>
              <a:rPr lang="en-US" sz="1800" dirty="0"/>
              <a:t>We had planned to meet with each board and committee, but this idea was squelched. Not sure if it was be the TC or the town manager.</a:t>
            </a:r>
          </a:p>
          <a:p>
            <a:pPr lvl="1"/>
            <a:endParaRPr lang="en-US" sz="1800" dirty="0"/>
          </a:p>
        </p:txBody>
      </p:sp>
    </p:spTree>
    <p:extLst>
      <p:ext uri="{BB962C8B-B14F-4D97-AF65-F5344CB8AC3E}">
        <p14:creationId xmlns:p14="http://schemas.microsoft.com/office/powerpoint/2010/main" val="21355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D7EE50-28AB-01FB-26A8-300463C17CB4}"/>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C757D4E-C5CA-74EA-44E9-FF8167CF6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5D8D3C3-E4BB-E336-5DA9-DBBF0929C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5BA9BE-EE03-112C-C97C-625DB9E037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9D02E13-8721-C825-839D-A74FED73B5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566A28F-1D46-92A7-3931-A7868617E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76C84C-0DF5-EFA4-875F-50CACD15DC4B}"/>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Communications Committee (continued)</a:t>
            </a:r>
          </a:p>
        </p:txBody>
      </p:sp>
      <p:sp>
        <p:nvSpPr>
          <p:cNvPr id="6" name="Content Placeholder 4">
            <a:extLst>
              <a:ext uri="{FF2B5EF4-FFF2-40B4-BE49-F238E27FC236}">
                <a16:creationId xmlns:a16="http://schemas.microsoft.com/office/drawing/2014/main" id="{F0FE78A1-DC37-CD58-8291-D36A6BFFEA2C}"/>
              </a:ext>
            </a:extLst>
          </p:cNvPr>
          <p:cNvSpPr>
            <a:spLocks noGrp="1"/>
          </p:cNvSpPr>
          <p:nvPr>
            <p:ph idx="1"/>
          </p:nvPr>
        </p:nvSpPr>
        <p:spPr>
          <a:xfrm>
            <a:off x="838200" y="1825625"/>
            <a:ext cx="10515600" cy="4351338"/>
          </a:xfrm>
        </p:spPr>
        <p:txBody>
          <a:bodyPr>
            <a:noAutofit/>
          </a:bodyPr>
          <a:lstStyle/>
          <a:p>
            <a:pPr marL="0" indent="0">
              <a:buNone/>
            </a:pPr>
            <a:r>
              <a:rPr lang="en-US" sz="2400" b="1" dirty="0"/>
              <a:t>2025 Goals</a:t>
            </a:r>
          </a:p>
          <a:p>
            <a:r>
              <a:rPr lang="en-US" sz="2200" b="1" dirty="0"/>
              <a:t>Goal 1 - </a:t>
            </a:r>
            <a:r>
              <a:rPr lang="en-US" sz="2200" dirty="0"/>
              <a:t>Attendance at a minimum of four Town or local events to generate awareness, distribute access flyers, and obtain opt-in email addresses for Town communication. </a:t>
            </a:r>
          </a:p>
          <a:p>
            <a:r>
              <a:rPr lang="en-US" sz="2200" b="1" dirty="0"/>
              <a:t>Goal 2 - </a:t>
            </a:r>
            <a:r>
              <a:rPr lang="en-US" sz="2200" dirty="0"/>
              <a:t>Minimum of six Town Hall Times and / or local news outlet articles throughout the year, with Town approval prior to publication.</a:t>
            </a:r>
          </a:p>
          <a:p>
            <a:r>
              <a:rPr lang="en-US" sz="2200" b="1" dirty="0"/>
              <a:t>Goal 3 - </a:t>
            </a:r>
            <a:r>
              <a:rPr lang="en-US" sz="2200" dirty="0"/>
              <a:t>Launch Town’s inaugural Resident Guide. </a:t>
            </a:r>
          </a:p>
          <a:p>
            <a:pPr lvl="1"/>
            <a:endParaRPr lang="en-US" sz="1800" dirty="0"/>
          </a:p>
        </p:txBody>
      </p:sp>
    </p:spTree>
    <p:extLst>
      <p:ext uri="{BB962C8B-B14F-4D97-AF65-F5344CB8AC3E}">
        <p14:creationId xmlns:p14="http://schemas.microsoft.com/office/powerpoint/2010/main" val="2275763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BC005C-8E32-D718-D3C0-835B610E3B6B}"/>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Conservation Commission</a:t>
            </a:r>
          </a:p>
        </p:txBody>
      </p:sp>
      <p:sp>
        <p:nvSpPr>
          <p:cNvPr id="6" name="Content Placeholder 4">
            <a:extLst>
              <a:ext uri="{FF2B5EF4-FFF2-40B4-BE49-F238E27FC236}">
                <a16:creationId xmlns:a16="http://schemas.microsoft.com/office/drawing/2014/main" id="{5B1AD2EB-CD56-C9A3-B716-4D4F02F9776D}"/>
              </a:ext>
            </a:extLst>
          </p:cNvPr>
          <p:cNvSpPr>
            <a:spLocks noGrp="1"/>
          </p:cNvSpPr>
          <p:nvPr>
            <p:ph idx="1"/>
          </p:nvPr>
        </p:nvSpPr>
        <p:spPr>
          <a:xfrm>
            <a:off x="838200" y="1825625"/>
            <a:ext cx="10515600" cy="4351338"/>
          </a:xfrm>
        </p:spPr>
        <p:txBody>
          <a:bodyPr>
            <a:noAutofit/>
          </a:bodyPr>
          <a:lstStyle/>
          <a:p>
            <a:pPr marL="0" indent="0">
              <a:buNone/>
            </a:pPr>
            <a:r>
              <a:rPr lang="en-US" sz="2400" b="1" dirty="0"/>
              <a:t>2024 Goals Update</a:t>
            </a:r>
          </a:p>
          <a:p>
            <a:pPr marL="0" indent="0">
              <a:buNone/>
            </a:pPr>
            <a:r>
              <a:rPr lang="en-US" sz="2200" b="1" dirty="0"/>
              <a:t>Goal 1</a:t>
            </a:r>
            <a:r>
              <a:rPr lang="en-US" sz="2200" dirty="0"/>
              <a:t> – Complete Valentine Park Improvements</a:t>
            </a:r>
          </a:p>
          <a:p>
            <a:pPr lvl="1"/>
            <a:r>
              <a:rPr lang="en-US" sz="2000" dirty="0"/>
              <a:t>Waiting on DPWs availability to remove the chain-link fence</a:t>
            </a:r>
          </a:p>
          <a:p>
            <a:pPr lvl="1"/>
            <a:r>
              <a:rPr lang="en-US" sz="2000" dirty="0"/>
              <a:t>New kiosk with 2025 SMART goals</a:t>
            </a:r>
          </a:p>
          <a:p>
            <a:pPr lvl="1"/>
            <a:r>
              <a:rPr lang="en-US" sz="2000" dirty="0"/>
              <a:t>Need to establish a better way to define the meadow to help stop DPW from mowing the area</a:t>
            </a:r>
          </a:p>
          <a:p>
            <a:pPr lvl="2"/>
            <a:r>
              <a:rPr lang="en-US" dirty="0"/>
              <a:t>Yard stakes</a:t>
            </a:r>
          </a:p>
          <a:p>
            <a:pPr marL="0" indent="0">
              <a:buNone/>
            </a:pPr>
            <a:r>
              <a:rPr lang="en-US" sz="2200" b="1" dirty="0"/>
              <a:t>Goal 2 – </a:t>
            </a:r>
            <a:r>
              <a:rPr lang="en-US" sz="2200" dirty="0"/>
              <a:t>Town Forest Pollinator Plantings &amp; Improvements</a:t>
            </a:r>
          </a:p>
          <a:p>
            <a:pPr lvl="1"/>
            <a:r>
              <a:rPr lang="en-US" sz="2000" dirty="0"/>
              <a:t>On May 22, 2025, the Salem Friendship &amp; Garden Club completed the plantings and other enhancements.</a:t>
            </a:r>
          </a:p>
          <a:p>
            <a:pPr marL="0" indent="0">
              <a:buNone/>
            </a:pPr>
            <a:r>
              <a:rPr lang="en-US" sz="2200" b="1" dirty="0"/>
              <a:t>Goal 3 - </a:t>
            </a:r>
            <a:r>
              <a:rPr lang="en-US" sz="2200" dirty="0"/>
              <a:t>Updating the Wetlands Ordinance</a:t>
            </a:r>
          </a:p>
          <a:p>
            <a:pPr lvl="1"/>
            <a:r>
              <a:rPr lang="en-US" sz="2000" dirty="0"/>
              <a:t>The Commission had decided once the Ad hoc Committee was formed and went through the Wetland Ordinances it seemed comparable to others in the area and didn’t need much of an update.</a:t>
            </a:r>
          </a:p>
          <a:p>
            <a:pPr marL="0" indent="0">
              <a:buNone/>
            </a:pPr>
            <a:r>
              <a:rPr lang="en-US" sz="2000" dirty="0"/>
              <a:t>	</a:t>
            </a:r>
          </a:p>
        </p:txBody>
      </p:sp>
    </p:spTree>
    <p:extLst>
      <p:ext uri="{BB962C8B-B14F-4D97-AF65-F5344CB8AC3E}">
        <p14:creationId xmlns:p14="http://schemas.microsoft.com/office/powerpoint/2010/main" val="1370868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A54435-7AC7-F487-6FF1-1F25EF2AE7D3}"/>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AF5054C-F1E1-AF1F-9420-3A05C90B6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E8DBBEA1-B07F-A4D1-EC6B-D0FF54286D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42477559-57D3-008E-F484-484BE533DD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95AD88C-D313-8F3D-89C1-6F3377EC57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5364044-0B81-3B82-FDDF-9D3E03F839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AE8A9C-7935-29E6-523A-538388A69EE6}"/>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Conservation Commission (continued)</a:t>
            </a:r>
          </a:p>
        </p:txBody>
      </p:sp>
      <p:sp>
        <p:nvSpPr>
          <p:cNvPr id="6" name="Content Placeholder 4">
            <a:extLst>
              <a:ext uri="{FF2B5EF4-FFF2-40B4-BE49-F238E27FC236}">
                <a16:creationId xmlns:a16="http://schemas.microsoft.com/office/drawing/2014/main" id="{24723F2B-493A-308F-9FB4-5364AE43515A}"/>
              </a:ext>
            </a:extLst>
          </p:cNvPr>
          <p:cNvSpPr>
            <a:spLocks noGrp="1"/>
          </p:cNvSpPr>
          <p:nvPr>
            <p:ph idx="1"/>
          </p:nvPr>
        </p:nvSpPr>
        <p:spPr>
          <a:xfrm>
            <a:off x="838200" y="1825625"/>
            <a:ext cx="10515600" cy="4351338"/>
          </a:xfrm>
        </p:spPr>
        <p:txBody>
          <a:bodyPr>
            <a:noAutofit/>
          </a:bodyPr>
          <a:lstStyle/>
          <a:p>
            <a:pPr marL="0" indent="0">
              <a:buNone/>
            </a:pPr>
            <a:r>
              <a:rPr lang="en-US" sz="2400" b="1" dirty="0"/>
              <a:t>2025 Goals</a:t>
            </a:r>
          </a:p>
          <a:p>
            <a:r>
              <a:rPr lang="en-US" sz="2200" b="1" dirty="0"/>
              <a:t>Goal 1</a:t>
            </a:r>
            <a:r>
              <a:rPr lang="en-US" sz="2200" dirty="0"/>
              <a:t> – Purchase, install, and update information for three kiosks. </a:t>
            </a:r>
          </a:p>
          <a:p>
            <a:pPr lvl="1"/>
            <a:r>
              <a:rPr lang="en-US" sz="2000" dirty="0"/>
              <a:t>Update information to be more educational.</a:t>
            </a:r>
          </a:p>
          <a:p>
            <a:pPr lvl="1"/>
            <a:r>
              <a:rPr lang="en-US" sz="2000" dirty="0"/>
              <a:t>Town Forest parking lot &amp; inside of Town Forest</a:t>
            </a:r>
          </a:p>
          <a:p>
            <a:pPr lvl="1"/>
            <a:r>
              <a:rPr lang="en-US" sz="2000" dirty="0"/>
              <a:t>Valentine Memorial Park</a:t>
            </a:r>
          </a:p>
          <a:p>
            <a:r>
              <a:rPr lang="en-US" sz="2200" b="1" dirty="0"/>
              <a:t>Goal 2 - </a:t>
            </a:r>
            <a:r>
              <a:rPr lang="en-US" sz="2200" dirty="0"/>
              <a:t>Adding plantings to help pollinators and aesthetic appeal in various town locations.</a:t>
            </a:r>
          </a:p>
          <a:p>
            <a:pPr lvl="1"/>
            <a:r>
              <a:rPr lang="en-US" sz="2000" dirty="0"/>
              <a:t>Town Hall</a:t>
            </a:r>
          </a:p>
          <a:p>
            <a:pPr lvl="1"/>
            <a:r>
              <a:rPr lang="en-US" sz="2000" dirty="0"/>
              <a:t>South Broadway</a:t>
            </a:r>
          </a:p>
          <a:p>
            <a:pPr lvl="2"/>
            <a:r>
              <a:rPr lang="en-US" dirty="0"/>
              <a:t>Idea for planters / adopt an island</a:t>
            </a:r>
          </a:p>
          <a:p>
            <a:r>
              <a:rPr lang="en-US" sz="2200" b="1" dirty="0"/>
              <a:t>Goal 3 - </a:t>
            </a:r>
            <a:r>
              <a:rPr lang="en-US" sz="2200" dirty="0"/>
              <a:t>Creating and promoting a rain barrel program for 2026</a:t>
            </a:r>
            <a:endParaRPr lang="en-US" sz="1800" dirty="0"/>
          </a:p>
        </p:txBody>
      </p:sp>
    </p:spTree>
    <p:extLst>
      <p:ext uri="{BB962C8B-B14F-4D97-AF65-F5344CB8AC3E}">
        <p14:creationId xmlns:p14="http://schemas.microsoft.com/office/powerpoint/2010/main" val="3585364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BC005C-8E32-D718-D3C0-835B610E3B6B}"/>
              </a:ext>
            </a:extLst>
          </p:cNvPr>
          <p:cNvSpPr>
            <a:spLocks noGrp="1"/>
          </p:cNvSpPr>
          <p:nvPr>
            <p:ph type="title"/>
          </p:nvPr>
        </p:nvSpPr>
        <p:spPr>
          <a:xfrm>
            <a:off x="1371599" y="294538"/>
            <a:ext cx="9895951" cy="1033669"/>
          </a:xfrm>
        </p:spPr>
        <p:txBody>
          <a:bodyPr>
            <a:normAutofit/>
          </a:bodyPr>
          <a:lstStyle/>
          <a:p>
            <a:r>
              <a:rPr lang="en-US" sz="3400" dirty="0">
                <a:solidFill>
                  <a:srgbClr val="FFFFFF"/>
                </a:solidFill>
              </a:rPr>
              <a:t>Depot Village Advisory Committee</a:t>
            </a:r>
          </a:p>
        </p:txBody>
      </p:sp>
      <p:sp>
        <p:nvSpPr>
          <p:cNvPr id="5" name="Content Placeholder 4">
            <a:extLst>
              <a:ext uri="{FF2B5EF4-FFF2-40B4-BE49-F238E27FC236}">
                <a16:creationId xmlns:a16="http://schemas.microsoft.com/office/drawing/2014/main" id="{CF0AD011-F192-0719-C4B0-F9CC57C36726}"/>
              </a:ext>
            </a:extLst>
          </p:cNvPr>
          <p:cNvSpPr>
            <a:spLocks noGrp="1"/>
          </p:cNvSpPr>
          <p:nvPr>
            <p:ph idx="1"/>
          </p:nvPr>
        </p:nvSpPr>
        <p:spPr>
          <a:xfrm>
            <a:off x="838200" y="1825625"/>
            <a:ext cx="10515600" cy="4351338"/>
          </a:xfrm>
        </p:spPr>
        <p:txBody>
          <a:bodyPr>
            <a:noAutofit/>
          </a:bodyPr>
          <a:lstStyle/>
          <a:p>
            <a:pPr marL="0" indent="0">
              <a:buNone/>
            </a:pPr>
            <a:r>
              <a:rPr lang="en-US" sz="2400" b="1" dirty="0"/>
              <a:t>2024 Goals Update</a:t>
            </a:r>
          </a:p>
          <a:p>
            <a:r>
              <a:rPr lang="en-US" sz="2200" b="1" dirty="0"/>
              <a:t>Goal 1 - </a:t>
            </a:r>
            <a:r>
              <a:rPr lang="en-US" sz="2200" dirty="0"/>
              <a:t>Develop and administer an RFQ for Master Plan for the Depot Village – </a:t>
            </a:r>
            <a:r>
              <a:rPr lang="en-US" sz="2200" b="1" dirty="0"/>
              <a:t>Completed</a:t>
            </a:r>
          </a:p>
          <a:p>
            <a:r>
              <a:rPr lang="en-US" sz="2200" b="1" dirty="0"/>
              <a:t>Goal 2 - </a:t>
            </a:r>
            <a:r>
              <a:rPr lang="en-US" sz="2200" dirty="0"/>
              <a:t>Complete the front leg of the Depot portion of the Salem Bike Ped Corridor (Rail Trail) (Phase 4) – </a:t>
            </a:r>
            <a:r>
              <a:rPr lang="en-US" sz="2200" b="1" dirty="0"/>
              <a:t>Ongoing</a:t>
            </a:r>
          </a:p>
          <a:p>
            <a:pPr marL="0" indent="0">
              <a:buNone/>
            </a:pPr>
            <a:r>
              <a:rPr lang="en-US" sz="2400" b="1" dirty="0"/>
              <a:t>2025 Goals</a:t>
            </a:r>
          </a:p>
          <a:p>
            <a:r>
              <a:rPr lang="en-US" sz="2200" b="1" dirty="0"/>
              <a:t>Goal 1 - </a:t>
            </a:r>
            <a:r>
              <a:rPr lang="en-US" sz="2200" dirty="0"/>
              <a:t>Present the Depot Master Plan, including conceptual design, precedent images, and preliminary cost estimates, to the Town Council.</a:t>
            </a:r>
          </a:p>
          <a:p>
            <a:r>
              <a:rPr lang="en-US" sz="2200" b="1" dirty="0"/>
              <a:t>Goal 2 - </a:t>
            </a:r>
            <a:r>
              <a:rPr lang="en-US" sz="2200" dirty="0"/>
              <a:t>Create a design, development and implementation plan that identifies potential funding sources, cost estimates, and phasing and work with the Town Council to implement it.</a:t>
            </a:r>
          </a:p>
          <a:p>
            <a:r>
              <a:rPr lang="en-US" sz="2200" b="1" dirty="0"/>
              <a:t>Goal 3 - </a:t>
            </a:r>
            <a:r>
              <a:rPr lang="en-US" sz="2200" dirty="0"/>
              <a:t>Pursue land acquisition for the various Depot parcels that are partly owned by NHDOT.</a:t>
            </a:r>
            <a:endParaRPr lang="en-US" sz="1800" dirty="0"/>
          </a:p>
        </p:txBody>
      </p:sp>
    </p:spTree>
    <p:extLst>
      <p:ext uri="{BB962C8B-B14F-4D97-AF65-F5344CB8AC3E}">
        <p14:creationId xmlns:p14="http://schemas.microsoft.com/office/powerpoint/2010/main" val="2533467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BC005C-8E32-D718-D3C0-835B610E3B6B}"/>
              </a:ext>
            </a:extLst>
          </p:cNvPr>
          <p:cNvSpPr>
            <a:spLocks noGrp="1"/>
          </p:cNvSpPr>
          <p:nvPr>
            <p:ph type="title"/>
          </p:nvPr>
        </p:nvSpPr>
        <p:spPr>
          <a:xfrm>
            <a:off x="1371599" y="294538"/>
            <a:ext cx="9895951" cy="1033669"/>
          </a:xfrm>
        </p:spPr>
        <p:txBody>
          <a:bodyPr>
            <a:normAutofit/>
          </a:bodyPr>
          <a:lstStyle/>
          <a:p>
            <a:r>
              <a:rPr lang="en-US" sz="3600" dirty="0">
                <a:solidFill>
                  <a:schemeClr val="bg1"/>
                </a:solidFill>
              </a:rPr>
              <a:t>Economic Development Committee</a:t>
            </a:r>
            <a:endParaRPr lang="en-US" sz="3400" dirty="0">
              <a:solidFill>
                <a:schemeClr val="bg1"/>
              </a:solidFill>
            </a:endParaRPr>
          </a:p>
        </p:txBody>
      </p:sp>
      <p:sp>
        <p:nvSpPr>
          <p:cNvPr id="5" name="Content Placeholder 4">
            <a:extLst>
              <a:ext uri="{FF2B5EF4-FFF2-40B4-BE49-F238E27FC236}">
                <a16:creationId xmlns:a16="http://schemas.microsoft.com/office/drawing/2014/main" id="{72C0DE33-03A6-04CF-C8A8-78F209318DC7}"/>
              </a:ext>
            </a:extLst>
          </p:cNvPr>
          <p:cNvSpPr>
            <a:spLocks noGrp="1"/>
          </p:cNvSpPr>
          <p:nvPr>
            <p:ph idx="1"/>
          </p:nvPr>
        </p:nvSpPr>
        <p:spPr>
          <a:xfrm>
            <a:off x="838200" y="1825625"/>
            <a:ext cx="10515600" cy="4351338"/>
          </a:xfrm>
        </p:spPr>
        <p:txBody>
          <a:bodyPr>
            <a:noAutofit/>
          </a:bodyPr>
          <a:lstStyle/>
          <a:p>
            <a:pPr marL="0" indent="0">
              <a:buNone/>
            </a:pPr>
            <a:r>
              <a:rPr lang="en-US" sz="2400" b="1" dirty="0"/>
              <a:t>2024 Goals Update</a:t>
            </a:r>
          </a:p>
          <a:p>
            <a:r>
              <a:rPr lang="en-US" sz="2200" dirty="0"/>
              <a:t>Assist Master Plan Steering Committee with their objectives – </a:t>
            </a:r>
            <a:r>
              <a:rPr lang="en-US" sz="2200" b="1" dirty="0"/>
              <a:t>Completed</a:t>
            </a:r>
          </a:p>
          <a:p>
            <a:r>
              <a:rPr lang="en-US" sz="2200" dirty="0"/>
              <a:t>Increase understanding of what can be accomplished in the town in relation to economic development and the Master Plan – </a:t>
            </a:r>
            <a:r>
              <a:rPr lang="en-US" sz="2200" b="1" dirty="0"/>
              <a:t>Completed</a:t>
            </a:r>
          </a:p>
          <a:p>
            <a:pPr lvl="1"/>
            <a:r>
              <a:rPr lang="en-US" sz="1800" dirty="0"/>
              <a:t>EDC has heard from the following speakers since the formation of the Committee:</a:t>
            </a:r>
          </a:p>
          <a:p>
            <a:pPr lvl="2"/>
            <a:r>
              <a:rPr lang="en-US" sz="1800" dirty="0"/>
              <a:t>Kirsten Koch, Business &amp; Industry Association of NH</a:t>
            </a:r>
          </a:p>
          <a:p>
            <a:pPr lvl="2"/>
            <a:r>
              <a:rPr lang="en-US" sz="1800" dirty="0"/>
              <a:t>Laurel Adams, Regional Economic Development Corp.</a:t>
            </a:r>
          </a:p>
          <a:p>
            <a:pPr lvl="2"/>
            <a:r>
              <a:rPr lang="en-US" sz="1800" dirty="0"/>
              <a:t>Sarah Wrightsman, NH Housing</a:t>
            </a:r>
          </a:p>
          <a:p>
            <a:pPr lvl="2"/>
            <a:r>
              <a:rPr lang="en-US" sz="1800" dirty="0"/>
              <a:t>Beverly Donovan, Derry Economic Development Dept.</a:t>
            </a:r>
          </a:p>
          <a:p>
            <a:pPr lvl="2"/>
            <a:r>
              <a:rPr lang="en-US" sz="1800" dirty="0"/>
              <a:t>Will Stewart, Stay Work Play</a:t>
            </a:r>
          </a:p>
          <a:p>
            <a:pPr lvl="2"/>
            <a:r>
              <a:rPr lang="en-US" sz="1800" dirty="0"/>
              <a:t>Tim Roache, Rockingham Planning Commission</a:t>
            </a:r>
          </a:p>
          <a:p>
            <a:pPr lvl="2"/>
            <a:r>
              <a:rPr lang="en-US" sz="1800" dirty="0"/>
              <a:t>Chris Goodnow</a:t>
            </a:r>
          </a:p>
          <a:p>
            <a:r>
              <a:rPr lang="en-US" sz="2200" dirty="0"/>
              <a:t>Evaluate opportunities to improve the tax base – </a:t>
            </a:r>
            <a:r>
              <a:rPr lang="en-US" sz="2200" b="1" dirty="0"/>
              <a:t>Ongoing</a:t>
            </a:r>
          </a:p>
        </p:txBody>
      </p:sp>
    </p:spTree>
    <p:extLst>
      <p:ext uri="{BB962C8B-B14F-4D97-AF65-F5344CB8AC3E}">
        <p14:creationId xmlns:p14="http://schemas.microsoft.com/office/powerpoint/2010/main" val="16762994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1493</TotalTime>
  <Words>2542</Words>
  <Application>Microsoft Office PowerPoint</Application>
  <PresentationFormat>Widescreen</PresentationFormat>
  <Paragraphs>219</Paragraphs>
  <Slides>23</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23</vt:i4>
      </vt:variant>
    </vt:vector>
  </HeadingPairs>
  <TitlesOfParts>
    <vt:vector size="32" baseType="lpstr">
      <vt:lpstr>Aptos</vt:lpstr>
      <vt:lpstr>Aptos Display</vt:lpstr>
      <vt:lpstr>Arial</vt:lpstr>
      <vt:lpstr>Calibri</vt:lpstr>
      <vt:lpstr>Gill Sans MT</vt:lpstr>
      <vt:lpstr>Wingdings</vt:lpstr>
      <vt:lpstr>Office Theme</vt:lpstr>
      <vt:lpstr>Custom Design</vt:lpstr>
      <vt:lpstr>Gallery</vt:lpstr>
      <vt:lpstr>Town of Salem Goal Setting</vt:lpstr>
      <vt:lpstr>Agenda:</vt:lpstr>
      <vt:lpstr>Budget Committee</vt:lpstr>
      <vt:lpstr>Communications Committee</vt:lpstr>
      <vt:lpstr>Communications Committee (continued)</vt:lpstr>
      <vt:lpstr>Conservation Commission</vt:lpstr>
      <vt:lpstr>Conservation Commission (continued)</vt:lpstr>
      <vt:lpstr>Depot Village Advisory Committee</vt:lpstr>
      <vt:lpstr>Economic Development Committee</vt:lpstr>
      <vt:lpstr>Economic Development Committee (continued)</vt:lpstr>
      <vt:lpstr>Ethics Committee</vt:lpstr>
      <vt:lpstr>Ethics Committee (continued)</vt:lpstr>
      <vt:lpstr>Historic District Commission</vt:lpstr>
      <vt:lpstr>Historic District Commission (continued)</vt:lpstr>
      <vt:lpstr>Planning Board</vt:lpstr>
      <vt:lpstr>Planning Board (continued)</vt:lpstr>
      <vt:lpstr>Recreation Advisory Committee</vt:lpstr>
      <vt:lpstr>Recreation Advisory Committee (continued)</vt:lpstr>
      <vt:lpstr>Recreation Advisory Committee (continued)</vt:lpstr>
      <vt:lpstr>Recreation Advisory Committee (continued)</vt:lpstr>
      <vt:lpstr>Town of Salem NH Multi-Phase VISION for Hedgehog Park: LWCF Federal/State Matching Grants  </vt:lpstr>
      <vt:lpstr>Road Stabilization Committee</vt:lpstr>
      <vt:lpstr>Zoning Board of Adjustment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Town of Salem Goal Setting</dc:title>
  <dc:creator>Devine, Joseph</dc:creator>
  <cp:lastModifiedBy>Witley, Maureen</cp:lastModifiedBy>
  <cp:revision>10</cp:revision>
  <dcterms:created xsi:type="dcterms:W3CDTF">2024-04-10T12:43:56Z</dcterms:created>
  <dcterms:modified xsi:type="dcterms:W3CDTF">2025-05-29T13:12:56Z</dcterms:modified>
</cp:coreProperties>
</file>