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35" r:id="rId2"/>
    <p:sldId id="279" r:id="rId3"/>
    <p:sldId id="1144" r:id="rId4"/>
    <p:sldId id="1140" r:id="rId5"/>
    <p:sldId id="1148" r:id="rId6"/>
    <p:sldId id="114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5A88-8F2A-7C02-72E5-C6F6D531E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582AF-E177-EE13-74D7-184E6091C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3E4F0-D40E-C70F-B7C0-7B3F64BE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56C2B-1BF4-A1CB-762E-DAED41D6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89DAD-F75F-81CB-124D-95F734E8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130B-229D-B6DC-5819-254C6FB0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10119-6955-6C6E-56B1-9ACBD0B59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BF79-CD52-AA3F-3433-9CF93443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AC1D-9B9B-7009-BF4D-7164667C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D95-21AF-6088-ACD6-60BF388C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49649-F053-6DE6-1C55-8190BF835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59F2A-6271-9BC7-EE16-B6142081C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F09FC-77B1-ECAC-A814-FE017AF9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24863-6D64-E2D5-4B7B-1ACD2F64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4BB2C-CA85-95CE-3408-92F9F80B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DE9D-A52D-1F5C-40FB-BA858078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C05CE-9DC5-60C2-8B9C-D8F171DA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1741-F82D-908E-614D-8EC8FE97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0722D-D672-D422-CB95-1A436940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A483E-C433-55DB-FFDD-A4B6B52F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33DF-36D8-8F6B-1911-5B398709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C55C-4C91-2CDE-BF35-86E2D4C7D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BDDAD-4C11-F9D5-8864-774D0DE4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E1B6E-6FE2-90DE-F461-95B234B3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CFB4A-04D3-BCC1-36DF-EBDE56EF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F015-2DF1-4B27-BF11-D59DEA08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7603-EE96-1F08-9092-05131BB16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ADE91-AD54-59B7-31FB-D6891A8F3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1C9BE-83B5-A234-E6F0-D9F2D3BE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07069-6759-D474-84EC-2958527A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84F23-4970-1626-6CE4-06EE5B62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D4E4-F040-818E-35FB-88C44EE6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5A7D1-2BF5-6226-3B0E-548348E8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09BC0-986A-D74C-65C9-775F9D780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EED1C-265E-89D3-7EC7-31ACB1351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22791-D1C2-D771-7652-4A60EB534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6CA4A-01FD-1817-7E2A-DB43DAAD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337D8-9F05-B524-6B1C-AF9B66F4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8F6BD-8011-6229-8278-6EF51D69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9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B140-4BAC-4ED1-184E-305AE1E1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A1FC3-08C6-5EDC-6C98-0E3A0F5C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5DDF-CBD8-B294-088C-9C810183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7787F-2D16-5618-8F6E-2D92CB6F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3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5F68B-C684-3A4A-5B00-29AC6AE4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246E7-0A16-7A6E-80E4-F0E47261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4CA70-5724-CC25-B0DA-861CBD91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4AD5-442B-8C68-F163-AFBF76FF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D3C84-856D-CB7B-03C0-566811B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CF218-0DC0-1B19-0D03-3D62459D8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086A-A8A4-18CF-1B0F-C223C944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7B750-A15D-BFA7-91A9-F53ED0FF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E25FC-6762-4544-8C0F-31E0F021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1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3E27-DBD4-0535-6230-B2274A16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BBDF3-669E-1273-E99D-E9BC3D2F3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6549C-039A-C837-89E6-E3A9C390A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00803-5873-D498-FB8A-F4D9279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9770D-5FDD-5230-00B7-B4921B69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D82FA-E73B-F89E-1584-F824DBA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4043F-675C-5DA5-03EB-91E09EDD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73E3-9D44-045D-31E0-20D7117BF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CAB9C-BFFC-E9F4-EEBF-1B30DC9A1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3E8F-464B-41DC-BEB1-E8ECF6E4AB9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D4B4F-D35B-991D-2829-82CE28DCE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4D47-47E0-C1AB-954C-382F05920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92E1-E2BA-4B92-84A1-FD83819C0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2.wdp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blicdomainpictures.net/view-image.php?image=123970&amp;picture=check-mark-icon&amp;jazyk=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blicdomainpictures.net/view-image.php?image=123970&amp;picture=check-mark-icon&amp;jazyk=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0D182502-2FAE-451F-BE33-F1DBD3841168}"/>
              </a:ext>
            </a:extLst>
          </p:cNvPr>
          <p:cNvSpPr txBox="1">
            <a:spLocks/>
          </p:cNvSpPr>
          <p:nvPr/>
        </p:nvSpPr>
        <p:spPr>
          <a:xfrm>
            <a:off x="1524000" y="5381108"/>
            <a:ext cx="9144000" cy="27435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1500" spc="3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2272231"/>
            <a:ext cx="6572250" cy="9605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381376" y="2208600"/>
            <a:ext cx="7286625" cy="960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tIns="205740" anchor="t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z="2100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MUNICIPAL BUILDINGS ADVISORY COMMITTEE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6A577-AA28-44F4-9250-2612794AF4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86" y="1636813"/>
            <a:ext cx="1997028" cy="1988384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EC403990-5A6C-468F-A762-CD730A939DEC}"/>
              </a:ext>
            </a:extLst>
          </p:cNvPr>
          <p:cNvSpPr txBox="1">
            <a:spLocks/>
          </p:cNvSpPr>
          <p:nvPr/>
        </p:nvSpPr>
        <p:spPr>
          <a:xfrm>
            <a:off x="2957947" y="5323222"/>
            <a:ext cx="7710055" cy="294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UPDATE to THE TOWN COUNCIL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C4A094-F500-4465-9ADA-31E60DAA2C34}"/>
              </a:ext>
            </a:extLst>
          </p:cNvPr>
          <p:cNvCxnSpPr/>
          <p:nvPr/>
        </p:nvCxnSpPr>
        <p:spPr>
          <a:xfrm>
            <a:off x="4536400" y="2766657"/>
            <a:ext cx="4553147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id="{2B15325C-7DF5-4E39-955C-705990A1D2FD}"/>
              </a:ext>
            </a:extLst>
          </p:cNvPr>
          <p:cNvSpPr txBox="1">
            <a:spLocks/>
          </p:cNvSpPr>
          <p:nvPr/>
        </p:nvSpPr>
        <p:spPr>
          <a:xfrm>
            <a:off x="2957947" y="2793468"/>
            <a:ext cx="7710055" cy="294987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z="1800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TOWN OF SALEM NH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81C6D-AA1C-0004-D6B4-86FFA2286D6C}"/>
              </a:ext>
            </a:extLst>
          </p:cNvPr>
          <p:cNvSpPr txBox="1">
            <a:spLocks/>
          </p:cNvSpPr>
          <p:nvPr/>
        </p:nvSpPr>
        <p:spPr>
          <a:xfrm>
            <a:off x="9448135" y="5323221"/>
            <a:ext cx="1219865" cy="28822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NOV 20, 2023</a:t>
            </a:r>
          </a:p>
        </p:txBody>
      </p:sp>
    </p:spTree>
    <p:extLst>
      <p:ext uri="{BB962C8B-B14F-4D97-AF65-F5344CB8AC3E}">
        <p14:creationId xmlns:p14="http://schemas.microsoft.com/office/powerpoint/2010/main" val="392043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PROJECT UPDATE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AC5EF3-6510-A96A-A4F4-B3B73DE025D8}"/>
              </a:ext>
            </a:extLst>
          </p:cNvPr>
          <p:cNvSpPr/>
          <p:nvPr/>
        </p:nvSpPr>
        <p:spPr>
          <a:xfrm rot="5400000">
            <a:off x="12317" y="3508580"/>
            <a:ext cx="3657203" cy="460464"/>
          </a:xfrm>
          <a:prstGeom prst="rect">
            <a:avLst/>
          </a:prstGeom>
          <a:noFill/>
        </p:spPr>
        <p:txBody>
          <a:bodyPr vert="wordArtVert" wrap="none" lIns="342900" tIns="34290" rIns="342900" bIns="34290" numCol="1">
            <a:prstTxWarp prst="textPlain">
              <a:avLst/>
            </a:prstTxWarp>
            <a:spAutoFit/>
          </a:bodyPr>
          <a:lstStyle/>
          <a:p>
            <a:pPr algn="ctr" defTabSz="685800"/>
            <a:r>
              <a:rPr lang="en-US" sz="5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51BFF-2F66-3A31-35C9-FF1261F3B8B6}"/>
              </a:ext>
            </a:extLst>
          </p:cNvPr>
          <p:cNvCxnSpPr/>
          <p:nvPr/>
        </p:nvCxnSpPr>
        <p:spPr>
          <a:xfrm>
            <a:off x="4000500" y="6400800"/>
            <a:ext cx="419100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3BA45D-2038-19CF-9261-D50529E10F63}"/>
              </a:ext>
            </a:extLst>
          </p:cNvPr>
          <p:cNvSpPr txBox="1"/>
          <p:nvPr/>
        </p:nvSpPr>
        <p:spPr>
          <a:xfrm>
            <a:off x="5740321" y="6262300"/>
            <a:ext cx="7113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097D5-4BA9-5A4C-56FD-48BC631F3B00}"/>
              </a:ext>
            </a:extLst>
          </p:cNvPr>
          <p:cNvSpPr txBox="1"/>
          <p:nvPr/>
        </p:nvSpPr>
        <p:spPr>
          <a:xfrm>
            <a:off x="4572643" y="1664950"/>
            <a:ext cx="74745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Last Window Batch - December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Interior Carpentry and Electrical Ongoing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Fundraising Ongoing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33B8DD-547C-2D6C-9C39-5BF5CDE7BEC5}"/>
              </a:ext>
            </a:extLst>
          </p:cNvPr>
          <p:cNvSpPr txBox="1"/>
          <p:nvPr/>
        </p:nvSpPr>
        <p:spPr>
          <a:xfrm>
            <a:off x="4572642" y="2509192"/>
            <a:ext cx="74745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ICON –  Building Program Complete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Conceptual Deliverables to Town Council April 2024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0560D8-EE89-45F0-F17D-F0D1CB3DD883}"/>
              </a:ext>
            </a:extLst>
          </p:cNvPr>
          <p:cNvSpPr txBox="1"/>
          <p:nvPr/>
        </p:nvSpPr>
        <p:spPr>
          <a:xfrm>
            <a:off x="4572643" y="3306909"/>
            <a:ext cx="74745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Roofing Project Complete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9E07B1-6346-C4C6-963A-70F38D000F21}"/>
              </a:ext>
            </a:extLst>
          </p:cNvPr>
          <p:cNvSpPr txBox="1"/>
          <p:nvPr/>
        </p:nvSpPr>
        <p:spPr>
          <a:xfrm>
            <a:off x="4572642" y="3889045"/>
            <a:ext cx="74745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RFQ 2022-046 - Architectural Services Public Safety Buildings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Fire Department Four Phase Facility Station Plan</a:t>
            </a:r>
          </a:p>
        </p:txBody>
      </p:sp>
      <p:pic>
        <p:nvPicPr>
          <p:cNvPr id="3" name="Picture 2" descr="A person stand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CA443526-D193-8AF3-DB10-AAF07FABB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" r="3185"/>
          <a:stretch/>
        </p:blipFill>
        <p:spPr>
          <a:xfrm>
            <a:off x="3285239" y="2465929"/>
            <a:ext cx="818458" cy="594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white house with a black roof&#10;&#10;Description automatically generated with low confidence">
            <a:extLst>
              <a:ext uri="{FF2B5EF4-FFF2-40B4-BE49-F238E27FC236}">
                <a16:creationId xmlns:a16="http://schemas.microsoft.com/office/drawing/2014/main" id="{6E2004C2-016F-0F0D-6655-A5C17D7FE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r="3240"/>
          <a:stretch/>
        </p:blipFill>
        <p:spPr>
          <a:xfrm>
            <a:off x="3285239" y="1731021"/>
            <a:ext cx="831446" cy="619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picture containing outdoor, building, property, real estate&#10;&#10;Description automatically generated">
            <a:extLst>
              <a:ext uri="{FF2B5EF4-FFF2-40B4-BE49-F238E27FC236}">
                <a16:creationId xmlns:a16="http://schemas.microsoft.com/office/drawing/2014/main" id="{F169D869-2835-2F06-9EBE-488BDDD25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95" y="3164855"/>
            <a:ext cx="836202" cy="619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picture containing text, sky, outdoor, town&#10;&#10;Description automatically generated">
            <a:extLst>
              <a:ext uri="{FF2B5EF4-FFF2-40B4-BE49-F238E27FC236}">
                <a16:creationId xmlns:a16="http://schemas.microsoft.com/office/drawing/2014/main" id="{0B2014EF-D261-A701-CC71-077CB59BBC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85" y="3889045"/>
            <a:ext cx="849612" cy="606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5B1B2B-82D3-DC99-8F3C-1D8F8FED94A9}"/>
              </a:ext>
            </a:extLst>
          </p:cNvPr>
          <p:cNvSpPr txBox="1"/>
          <p:nvPr/>
        </p:nvSpPr>
        <p:spPr>
          <a:xfrm>
            <a:off x="4572641" y="5356013"/>
            <a:ext cx="74745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TGAS Conceptual Complete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Town Council – Primary Goal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CE9467-6E81-08BB-7823-5E3E1A1E73E2}"/>
              </a:ext>
            </a:extLst>
          </p:cNvPr>
          <p:cNvSpPr txBox="1"/>
          <p:nvPr/>
        </p:nvSpPr>
        <p:spPr>
          <a:xfrm>
            <a:off x="1610686" y="92193"/>
            <a:ext cx="935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SINCE 2021 – MBAC HAS CONDUCTED 53 MEETINGS</a:t>
            </a:r>
          </a:p>
        </p:txBody>
      </p:sp>
      <p:pic>
        <p:nvPicPr>
          <p:cNvPr id="8" name="Picture 7" descr="A picture containing text, sky, grass, outdoor&#10;&#10;Description automatically generated">
            <a:extLst>
              <a:ext uri="{FF2B5EF4-FFF2-40B4-BE49-F238E27FC236}">
                <a16:creationId xmlns:a16="http://schemas.microsoft.com/office/drawing/2014/main" id="{388CEDF5-BDB4-EB6C-59C5-879E240732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16" y="4598689"/>
            <a:ext cx="848781" cy="594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DCD895-9BE8-9A76-A3B0-908CAD123550}"/>
              </a:ext>
            </a:extLst>
          </p:cNvPr>
          <p:cNvSpPr txBox="1"/>
          <p:nvPr/>
        </p:nvSpPr>
        <p:spPr>
          <a:xfrm>
            <a:off x="4572642" y="4758535"/>
            <a:ext cx="74745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Garamond" panose="02020404030301010803" pitchFamily="18" charset="0"/>
              </a:rPr>
              <a:t>Weston and Sampson – Finalizing Feasibility Study</a:t>
            </a:r>
          </a:p>
        </p:txBody>
      </p:sp>
      <p:pic>
        <p:nvPicPr>
          <p:cNvPr id="12" name="Picture 11" descr="A house with trees in the front&#10;&#10;Description automatically generated with low confidence">
            <a:extLst>
              <a:ext uri="{FF2B5EF4-FFF2-40B4-BE49-F238E27FC236}">
                <a16:creationId xmlns:a16="http://schemas.microsoft.com/office/drawing/2014/main" id="{C64DB70E-83D4-04D5-315D-849C7B1376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85" y="5295979"/>
            <a:ext cx="838673" cy="594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D9E28AF-D81F-D69F-DA6F-ABB4418D62CD}"/>
              </a:ext>
            </a:extLst>
          </p:cNvPr>
          <p:cNvSpPr/>
          <p:nvPr/>
        </p:nvSpPr>
        <p:spPr>
          <a:xfrm>
            <a:off x="2864497" y="5126662"/>
            <a:ext cx="1595535" cy="99969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ACTION ITEMS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51BFF-2F66-3A31-35C9-FF1261F3B8B6}"/>
              </a:ext>
            </a:extLst>
          </p:cNvPr>
          <p:cNvCxnSpPr/>
          <p:nvPr/>
        </p:nvCxnSpPr>
        <p:spPr>
          <a:xfrm>
            <a:off x="4000500" y="6400800"/>
            <a:ext cx="419100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C0C6130-55A1-A818-D2F6-8C11758ADF5F}"/>
              </a:ext>
            </a:extLst>
          </p:cNvPr>
          <p:cNvSpPr txBox="1"/>
          <p:nvPr/>
        </p:nvSpPr>
        <p:spPr>
          <a:xfrm>
            <a:off x="434783" y="1566598"/>
            <a:ext cx="10071481" cy="966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Board of Selectmen </a:t>
            </a:r>
            <a:r>
              <a:rPr lang="en-US" sz="18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hereby confirms that the best location to house a new Police Station will be at 9 Veterans Memorial Parkway, otherwise known as Map 108, Lot 7960, and which is the current location of the existing Police Station.”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CA784-F519-7A83-2545-86A7FA8FBF11}"/>
              </a:ext>
            </a:extLst>
          </p:cNvPr>
          <p:cNvSpPr txBox="1"/>
          <p:nvPr/>
        </p:nvSpPr>
        <p:spPr>
          <a:xfrm>
            <a:off x="434782" y="2711840"/>
            <a:ext cx="10071481" cy="1263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Board of Selectmen </a:t>
            </a:r>
            <a:r>
              <a:rPr lang="en-US" sz="18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hereby authorizes funding an amount up to $500,000 for the purpose of procuring all professional services necessary for preliminary engineering and design for a new Police Station. Funding shall be through Public Safety Impact fees in the amount of $150,000 and by monies made available through the American Rescue Plan Act in the amount of $350,000.” 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97BE9-E6DA-338D-D787-9287DFFC08CB}"/>
              </a:ext>
            </a:extLst>
          </p:cNvPr>
          <p:cNvSpPr txBox="1"/>
          <p:nvPr/>
        </p:nvSpPr>
        <p:spPr>
          <a:xfrm>
            <a:off x="5740321" y="6262300"/>
            <a:ext cx="7113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130D0E-36C1-5CDD-37CB-29D28BB70806}"/>
              </a:ext>
            </a:extLst>
          </p:cNvPr>
          <p:cNvSpPr txBox="1"/>
          <p:nvPr/>
        </p:nvSpPr>
        <p:spPr>
          <a:xfrm>
            <a:off x="434781" y="4153445"/>
            <a:ext cx="10071481" cy="1257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RFQ 2022-046 – Architectural Services Public Safety Buildings: </a:t>
            </a:r>
            <a:r>
              <a:rPr lang="en-US" b="1" i="1" dirty="0">
                <a:latin typeface="Garamond" panose="02020404030301010803" pitchFamily="18" charset="0"/>
                <a:cs typeface="Times New Roman" panose="02020603050405020304" pitchFamily="18" charset="0"/>
              </a:rPr>
              <a:t>The Town of Salem (TOWN) is seeking to contract with a professional firm to provide architectural and engineering services (FIRM) to provide design professional drawings for a new Police Station, possibly a new West Side Satellite Fire Station, and renovation/rehabilitation of the existing Central Fire Station.</a:t>
            </a:r>
            <a:endParaRPr lang="en-US" sz="1800" b="1" i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C548C-0E4B-BDD4-5BC8-FE4C8D050832}"/>
              </a:ext>
            </a:extLst>
          </p:cNvPr>
          <p:cNvSpPr/>
          <p:nvPr/>
        </p:nvSpPr>
        <p:spPr>
          <a:xfrm>
            <a:off x="10868027" y="1834127"/>
            <a:ext cx="505990" cy="4671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BC0CC1-98AB-4A80-47B3-6D2ED883F91B}"/>
              </a:ext>
            </a:extLst>
          </p:cNvPr>
          <p:cNvSpPr/>
          <p:nvPr/>
        </p:nvSpPr>
        <p:spPr>
          <a:xfrm>
            <a:off x="10868026" y="3195439"/>
            <a:ext cx="505990" cy="4671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D7D6ED-B309-B45E-FC0B-A450B8E688D2}"/>
              </a:ext>
            </a:extLst>
          </p:cNvPr>
          <p:cNvSpPr/>
          <p:nvPr/>
        </p:nvSpPr>
        <p:spPr>
          <a:xfrm>
            <a:off x="10868026" y="4548806"/>
            <a:ext cx="505990" cy="4671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DC26C8-FE3D-CE43-FA20-A75661707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27" b="95469" l="1927" r="93438">
                        <a14:foregroundMark x1="5365" y1="59323" x2="5365" y2="59323"/>
                        <a14:foregroundMark x1="2083" y1="60260" x2="2083" y2="60260"/>
                        <a14:foregroundMark x1="24219" y1="91510" x2="24219" y2="91510"/>
                        <a14:foregroundMark x1="22656" y1="95469" x2="22656" y2="95469"/>
                        <a14:foregroundMark x1="93438" y1="9427" x2="93438" y2="9427"/>
                        <a14:backgroundMark x1="96563" y1="6458" x2="96563" y2="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68026" y="1388159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8D613F-CA62-9BF8-13AD-C51BD641D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27" b="95469" l="1927" r="93438">
                        <a14:foregroundMark x1="5365" y1="59323" x2="5365" y2="59323"/>
                        <a14:foregroundMark x1="2083" y1="60260" x2="2083" y2="60260"/>
                        <a14:foregroundMark x1="24219" y1="91510" x2="24219" y2="91510"/>
                        <a14:foregroundMark x1="22656" y1="95469" x2="22656" y2="95469"/>
                        <a14:foregroundMark x1="93438" y1="9427" x2="93438" y2="9427"/>
                        <a14:backgroundMark x1="96563" y1="6458" x2="96563" y2="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68026" y="2764916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BFB701-C161-5390-5A02-D4F8C0B2C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27" b="95469" l="1927" r="93438">
                        <a14:foregroundMark x1="5365" y1="59323" x2="5365" y2="59323"/>
                        <a14:foregroundMark x1="2083" y1="60260" x2="2083" y2="60260"/>
                        <a14:foregroundMark x1="24219" y1="91510" x2="24219" y2="91510"/>
                        <a14:foregroundMark x1="22656" y1="95469" x2="22656" y2="95469"/>
                        <a14:foregroundMark x1="93438" y1="9427" x2="93438" y2="9427"/>
                        <a14:backgroundMark x1="96563" y1="6458" x2="96563" y2="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68026" y="4107195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CDAB97-AAE5-7FBD-14FB-2E47F9F53375}"/>
              </a:ext>
            </a:extLst>
          </p:cNvPr>
          <p:cNvSpPr txBox="1"/>
          <p:nvPr/>
        </p:nvSpPr>
        <p:spPr>
          <a:xfrm>
            <a:off x="434782" y="5537452"/>
            <a:ext cx="10071481" cy="379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12, 2023, meeting - Town Council goal was for a new Police Station to be on the 2024 Warrant 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0DAF62-3550-74B5-B48F-556F6659A7DF}"/>
              </a:ext>
            </a:extLst>
          </p:cNvPr>
          <p:cNvSpPr/>
          <p:nvPr/>
        </p:nvSpPr>
        <p:spPr>
          <a:xfrm>
            <a:off x="10868026" y="5485262"/>
            <a:ext cx="505990" cy="4671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81FF9F-CBCA-10F0-236F-E41955581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27" b="95469" l="1927" r="93438">
                        <a14:foregroundMark x1="5365" y1="59323" x2="5365" y2="59323"/>
                        <a14:foregroundMark x1="2083" y1="60260" x2="2083" y2="60260"/>
                        <a14:foregroundMark x1="24219" y1="91510" x2="24219" y2="91510"/>
                        <a14:foregroundMark x1="22656" y1="95469" x2="22656" y2="95469"/>
                        <a14:foregroundMark x1="93438" y1="9427" x2="93438" y2="9427"/>
                        <a14:backgroundMark x1="96563" y1="6458" x2="96563" y2="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68026" y="5037984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82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1001254-8464-52FD-F4B0-E3A09E64ADF9}"/>
              </a:ext>
            </a:extLst>
          </p:cNvPr>
          <p:cNvSpPr/>
          <p:nvPr/>
        </p:nvSpPr>
        <p:spPr>
          <a:xfrm>
            <a:off x="190501" y="1610677"/>
            <a:ext cx="11811000" cy="459962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08DD0F-65FC-48B1-C1D3-2B6AEF7C0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59"/>
          <a:stretch/>
        </p:blipFill>
        <p:spPr>
          <a:xfrm>
            <a:off x="327331" y="1734502"/>
            <a:ext cx="11537338" cy="989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D6B3B7-2B35-3FB4-4552-D36E0CE89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3" b="2226"/>
          <a:stretch/>
        </p:blipFill>
        <p:spPr>
          <a:xfrm>
            <a:off x="327331" y="5074921"/>
            <a:ext cx="11537338" cy="989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89B157-A506-523F-0E2D-A9C9AFFEF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5" b="51373"/>
          <a:stretch/>
        </p:blipFill>
        <p:spPr>
          <a:xfrm>
            <a:off x="327331" y="2847975"/>
            <a:ext cx="11537338" cy="989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21120B-DE71-AE61-C150-EE00731EC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3" b="26785"/>
          <a:stretch/>
        </p:blipFill>
        <p:spPr>
          <a:xfrm>
            <a:off x="327331" y="3961448"/>
            <a:ext cx="11537338" cy="989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LOOKING AHEAD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51BFF-2F66-3A31-35C9-FF1261F3B8B6}"/>
              </a:ext>
            </a:extLst>
          </p:cNvPr>
          <p:cNvCxnSpPr/>
          <p:nvPr/>
        </p:nvCxnSpPr>
        <p:spPr>
          <a:xfrm>
            <a:off x="4000500" y="6400800"/>
            <a:ext cx="419100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F67D36-F54E-DF2A-BE23-3211E61A0688}"/>
              </a:ext>
            </a:extLst>
          </p:cNvPr>
          <p:cNvSpPr txBox="1"/>
          <p:nvPr/>
        </p:nvSpPr>
        <p:spPr>
          <a:xfrm>
            <a:off x="5740321" y="6262300"/>
            <a:ext cx="7113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7F050-331B-7FE5-7DAC-D80C564689B9}"/>
              </a:ext>
            </a:extLst>
          </p:cNvPr>
          <p:cNvSpPr txBox="1"/>
          <p:nvPr/>
        </p:nvSpPr>
        <p:spPr>
          <a:xfrm>
            <a:off x="4163785" y="1584419"/>
            <a:ext cx="4027713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AVOID 11</a:t>
            </a:r>
            <a:r>
              <a:rPr lang="en-US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49D01A-9D3F-EF60-61FA-41F320B36E12}"/>
              </a:ext>
            </a:extLst>
          </p:cNvPr>
          <p:cNvSpPr txBox="1"/>
          <p:nvPr/>
        </p:nvSpPr>
        <p:spPr>
          <a:xfrm>
            <a:off x="4163787" y="2241193"/>
            <a:ext cx="4027713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DESIGNER SELECTION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61BE2F-1ADF-5360-D73E-00C0699400C7}"/>
              </a:ext>
            </a:extLst>
          </p:cNvPr>
          <p:cNvSpPr txBox="1"/>
          <p:nvPr/>
        </p:nvSpPr>
        <p:spPr>
          <a:xfrm>
            <a:off x="4163787" y="2874519"/>
            <a:ext cx="4027713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TOWN COUNCIL – MAY 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7084C-BF81-A0A2-08B1-3F509C90E588}"/>
              </a:ext>
            </a:extLst>
          </p:cNvPr>
          <p:cNvSpPr txBox="1"/>
          <p:nvPr/>
        </p:nvSpPr>
        <p:spPr>
          <a:xfrm>
            <a:off x="4163786" y="3504496"/>
            <a:ext cx="4027713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 RELATIONS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72EE5C-C3D1-50AA-1AF7-20235B1DC3AE}"/>
              </a:ext>
            </a:extLst>
          </p:cNvPr>
          <p:cNvSpPr txBox="1"/>
          <p:nvPr/>
        </p:nvSpPr>
        <p:spPr>
          <a:xfrm>
            <a:off x="4163786" y="4128418"/>
            <a:ext cx="4027713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 COMMITTEES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0BF2FB-A9A2-C321-20A6-878907742B65}"/>
              </a:ext>
            </a:extLst>
          </p:cNvPr>
          <p:cNvSpPr txBox="1"/>
          <p:nvPr/>
        </p:nvSpPr>
        <p:spPr>
          <a:xfrm>
            <a:off x="4163786" y="4756673"/>
            <a:ext cx="4027713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MASTER PLAN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08C53D-C36F-682E-A431-F327AA1554CB}"/>
              </a:ext>
            </a:extLst>
          </p:cNvPr>
          <p:cNvSpPr txBox="1"/>
          <p:nvPr/>
        </p:nvSpPr>
        <p:spPr>
          <a:xfrm>
            <a:off x="4163786" y="5364117"/>
            <a:ext cx="4027713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 PROJECT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6000B1-2623-9DDB-C18B-D2A246719E12}"/>
              </a:ext>
            </a:extLst>
          </p:cNvPr>
          <p:cNvSpPr txBox="1"/>
          <p:nvPr/>
        </p:nvSpPr>
        <p:spPr>
          <a:xfrm>
            <a:off x="888164" y="6067719"/>
            <a:ext cx="3069324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2004 - FAILED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375041-20BD-76E5-20D0-7D40D18E461D}"/>
              </a:ext>
            </a:extLst>
          </p:cNvPr>
          <p:cNvSpPr txBox="1"/>
          <p:nvPr/>
        </p:nvSpPr>
        <p:spPr>
          <a:xfrm>
            <a:off x="4561335" y="6067672"/>
            <a:ext cx="3069324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2007 - FAILED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D343F2-D801-3FE2-D4F5-197777171C8B}"/>
              </a:ext>
            </a:extLst>
          </p:cNvPr>
          <p:cNvSpPr txBox="1"/>
          <p:nvPr/>
        </p:nvSpPr>
        <p:spPr>
          <a:xfrm>
            <a:off x="8328330" y="6067673"/>
            <a:ext cx="3069324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2015 - FAILED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8467A71-EFA6-8E71-8DDA-D129506A16BC}"/>
              </a:ext>
            </a:extLst>
          </p:cNvPr>
          <p:cNvSpPr/>
          <p:nvPr/>
        </p:nvSpPr>
        <p:spPr>
          <a:xfrm>
            <a:off x="83890" y="5971561"/>
            <a:ext cx="12108110" cy="75901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FE2B9-CB0D-7C83-F46A-67CEF5F3114B}"/>
              </a:ext>
            </a:extLst>
          </p:cNvPr>
          <p:cNvSpPr txBox="1"/>
          <p:nvPr/>
        </p:nvSpPr>
        <p:spPr>
          <a:xfrm>
            <a:off x="1323974" y="94268"/>
            <a:ext cx="995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MBAC PRESENTATION TO TOWN COUNCIL - JUNE 2023</a:t>
            </a:r>
          </a:p>
        </p:txBody>
      </p:sp>
    </p:spTree>
    <p:extLst>
      <p:ext uri="{BB962C8B-B14F-4D97-AF65-F5344CB8AC3E}">
        <p14:creationId xmlns:p14="http://schemas.microsoft.com/office/powerpoint/2010/main" val="3564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58DC5A-8368-5058-F56F-F40CE7CFC806}"/>
              </a:ext>
            </a:extLst>
          </p:cNvPr>
          <p:cNvCxnSpPr/>
          <p:nvPr/>
        </p:nvCxnSpPr>
        <p:spPr>
          <a:xfrm>
            <a:off x="8054507" y="3079246"/>
            <a:ext cx="0" cy="126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MOVING AHEAD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718DCE-05CA-FFCA-1A7E-2EF8D3987838}"/>
              </a:ext>
            </a:extLst>
          </p:cNvPr>
          <p:cNvGrpSpPr/>
          <p:nvPr/>
        </p:nvGrpSpPr>
        <p:grpSpPr>
          <a:xfrm>
            <a:off x="4000500" y="6262300"/>
            <a:ext cx="4191000" cy="276999"/>
            <a:chOff x="4000500" y="6262300"/>
            <a:chExt cx="4191000" cy="27699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351BFF-2F66-3A31-35C9-FF1261F3B8B6}"/>
                </a:ext>
              </a:extLst>
            </p:cNvPr>
            <p:cNvCxnSpPr/>
            <p:nvPr/>
          </p:nvCxnSpPr>
          <p:spPr>
            <a:xfrm>
              <a:off x="4000500" y="6400800"/>
              <a:ext cx="4191000" cy="0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F67D36-F54E-DF2A-BE23-3211E61A0688}"/>
                </a:ext>
              </a:extLst>
            </p:cNvPr>
            <p:cNvSpPr txBox="1"/>
            <p:nvPr/>
          </p:nvSpPr>
          <p:spPr>
            <a:xfrm>
              <a:off x="5740321" y="6262300"/>
              <a:ext cx="71135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MBAC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D6C464-B9FC-32FF-184D-7AA30DDF4227}"/>
              </a:ext>
            </a:extLst>
          </p:cNvPr>
          <p:cNvGrpSpPr/>
          <p:nvPr/>
        </p:nvGrpSpPr>
        <p:grpSpPr>
          <a:xfrm>
            <a:off x="190499" y="1516246"/>
            <a:ext cx="11811000" cy="4599623"/>
            <a:chOff x="190501" y="1610677"/>
            <a:chExt cx="11811000" cy="45996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001254-8464-52FD-F4B0-E3A09E64ADF9}"/>
                </a:ext>
              </a:extLst>
            </p:cNvPr>
            <p:cNvSpPr/>
            <p:nvPr/>
          </p:nvSpPr>
          <p:spPr>
            <a:xfrm>
              <a:off x="190501" y="1610677"/>
              <a:ext cx="11811000" cy="45996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095AF6-89E8-367D-1959-8BD7C751BD9A}"/>
                </a:ext>
              </a:extLst>
            </p:cNvPr>
            <p:cNvSpPr/>
            <p:nvPr/>
          </p:nvSpPr>
          <p:spPr>
            <a:xfrm>
              <a:off x="4185688" y="2205350"/>
              <a:ext cx="7657754" cy="354044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72EE5C-C3D1-50AA-1AF7-20235B1DC3AE}"/>
                </a:ext>
              </a:extLst>
            </p:cNvPr>
            <p:cNvSpPr txBox="1"/>
            <p:nvPr/>
          </p:nvSpPr>
          <p:spPr>
            <a:xfrm>
              <a:off x="4450375" y="4640901"/>
              <a:ext cx="3220512" cy="4751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Garamond" panose="02020404030301010803" pitchFamily="18" charset="0"/>
                  <a:ea typeface="Calibri" panose="020F0502020204030204" pitchFamily="34" charset="0"/>
                </a:rPr>
                <a:t>SUB COMMITTEES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F8221F-95F9-FEDD-4BD1-A0ECD96AC72A}"/>
                </a:ext>
              </a:extLst>
            </p:cNvPr>
            <p:cNvSpPr txBox="1"/>
            <p:nvPr/>
          </p:nvSpPr>
          <p:spPr>
            <a:xfrm>
              <a:off x="6060631" y="2540316"/>
              <a:ext cx="3981506" cy="5389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Garamond" panose="02020404030301010803" pitchFamily="18" charset="0"/>
                  <a:ea typeface="Calibri" panose="020F0502020204030204" pitchFamily="34" charset="0"/>
                </a:rPr>
                <a:t>TOWN COUNCIL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2E8542-C8D0-3017-BD9B-AEDEFA6E0A2E}"/>
                </a:ext>
              </a:extLst>
            </p:cNvPr>
            <p:cNvSpPr txBox="1"/>
            <p:nvPr/>
          </p:nvSpPr>
          <p:spPr>
            <a:xfrm>
              <a:off x="8431881" y="4640901"/>
              <a:ext cx="3220512" cy="4751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Garamond" panose="02020404030301010803" pitchFamily="18" charset="0"/>
                  <a:ea typeface="Calibri" panose="020F0502020204030204" pitchFamily="34" charset="0"/>
                </a:rPr>
                <a:t>PUBLIC RELATIONS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2B97DD8-2E07-0BFC-8CEA-A91EF5BEEA08}"/>
                </a:ext>
              </a:extLst>
            </p:cNvPr>
            <p:cNvGrpSpPr/>
            <p:nvPr/>
          </p:nvGrpSpPr>
          <p:grpSpPr>
            <a:xfrm>
              <a:off x="348558" y="2032057"/>
              <a:ext cx="3488466" cy="3829585"/>
              <a:chOff x="266671" y="1826093"/>
              <a:chExt cx="3488466" cy="3829585"/>
            </a:xfrm>
          </p:grpSpPr>
          <p:pic>
            <p:nvPicPr>
              <p:cNvPr id="13" name="Picture 12" descr="A red sign with white text and yellow circle&#10;&#10;Description automatically generated with low confidence">
                <a:extLst>
                  <a:ext uri="{FF2B5EF4-FFF2-40B4-BE49-F238E27FC236}">
                    <a16:creationId xmlns:a16="http://schemas.microsoft.com/office/drawing/2014/main" id="{5B7168CB-3CBC-9720-E8F2-A2BFDE130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671" y="3429000"/>
                <a:ext cx="1926224" cy="554432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text, screenshot, font, number&#10;&#10;Description automatically generated">
                <a:extLst>
                  <a:ext uri="{FF2B5EF4-FFF2-40B4-BE49-F238E27FC236}">
                    <a16:creationId xmlns:a16="http://schemas.microsoft.com/office/drawing/2014/main" id="{898F29EF-D265-FCCF-05F5-F03D8628F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7577" y="1826093"/>
                <a:ext cx="1577560" cy="3829585"/>
              </a:xfrm>
              <a:prstGeom prst="rect">
                <a:avLst/>
              </a:prstGeom>
            </p:spPr>
          </p:pic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B309E4-0602-235D-9698-9509947316C1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8051384" y="3079246"/>
              <a:ext cx="0" cy="1199327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61BE2F-1ADF-5360-D73E-00C0699400C7}"/>
                </a:ext>
              </a:extLst>
            </p:cNvPr>
            <p:cNvSpPr txBox="1"/>
            <p:nvPr/>
          </p:nvSpPr>
          <p:spPr>
            <a:xfrm>
              <a:off x="6060631" y="3374935"/>
              <a:ext cx="3981506" cy="5389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Garamond" panose="02020404030301010803" pitchFamily="18" charset="0"/>
                  <a:ea typeface="Calibri" panose="020F0502020204030204" pitchFamily="34" charset="0"/>
                </a:rPr>
                <a:t>MBAC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49DA654-02E0-2188-2428-C40728BBC3DD}"/>
                </a:ext>
              </a:extLst>
            </p:cNvPr>
            <p:cNvCxnSpPr>
              <a:cxnSpLocks/>
            </p:cNvCxnSpPr>
            <p:nvPr/>
          </p:nvCxnSpPr>
          <p:spPr>
            <a:xfrm>
              <a:off x="6060631" y="4278573"/>
              <a:ext cx="3981506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4CE2FD-5906-743D-D8EB-0236727DF87F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6060629" y="4155891"/>
            <a:ext cx="3598" cy="39057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E2FF012-0722-CEE0-88A8-FE1E9CB45403}"/>
              </a:ext>
            </a:extLst>
          </p:cNvPr>
          <p:cNvCxnSpPr>
            <a:cxnSpLocks/>
          </p:cNvCxnSpPr>
          <p:nvPr/>
        </p:nvCxnSpPr>
        <p:spPr>
          <a:xfrm flipH="1">
            <a:off x="10034940" y="4155891"/>
            <a:ext cx="3598" cy="39057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6DBCCA1-F39C-1A7B-A5FF-418A796D6717}"/>
              </a:ext>
            </a:extLst>
          </p:cNvPr>
          <p:cNvSpPr/>
          <p:nvPr/>
        </p:nvSpPr>
        <p:spPr>
          <a:xfrm>
            <a:off x="8286201" y="4124085"/>
            <a:ext cx="3514993" cy="1363443"/>
          </a:xfrm>
          <a:prstGeom prst="ellips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1524000" y="731643"/>
            <a:ext cx="6572250" cy="6565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endParaRPr lang="en-US" sz="2400" spc="38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3581401" y="621351"/>
            <a:ext cx="7286625" cy="65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800"/>
            <a:r>
              <a:rPr lang="en-US" spc="3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 ACTION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51BFF-2F66-3A31-35C9-FF1261F3B8B6}"/>
              </a:ext>
            </a:extLst>
          </p:cNvPr>
          <p:cNvCxnSpPr/>
          <p:nvPr/>
        </p:nvCxnSpPr>
        <p:spPr>
          <a:xfrm>
            <a:off x="4000500" y="6400800"/>
            <a:ext cx="419100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E97BE9-E6DA-338D-D787-9287DFFC08CB}"/>
              </a:ext>
            </a:extLst>
          </p:cNvPr>
          <p:cNvSpPr txBox="1"/>
          <p:nvPr/>
        </p:nvSpPr>
        <p:spPr>
          <a:xfrm>
            <a:off x="5740321" y="6262300"/>
            <a:ext cx="7113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C548C-0E4B-BDD4-5BC8-FE4C8D050832}"/>
              </a:ext>
            </a:extLst>
          </p:cNvPr>
          <p:cNvSpPr/>
          <p:nvPr/>
        </p:nvSpPr>
        <p:spPr>
          <a:xfrm>
            <a:off x="7685510" y="1834126"/>
            <a:ext cx="505990" cy="4671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DC26C8-FE3D-CE43-FA20-A75661707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27" b="95469" l="1927" r="93438">
                        <a14:foregroundMark x1="5365" y1="59323" x2="5365" y2="59323"/>
                        <a14:foregroundMark x1="2083" y1="60260" x2="2083" y2="60260"/>
                        <a14:foregroundMark x1="24219" y1="91510" x2="24219" y2="91510"/>
                        <a14:foregroundMark x1="22656" y1="95469" x2="22656" y2="95469"/>
                        <a14:foregroundMark x1="93438" y1="9427" x2="93438" y2="9427"/>
                        <a14:backgroundMark x1="96563" y1="6458" x2="96563" y2="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06804" y="137893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CDAB97-AAE5-7FBD-14FB-2E47F9F53375}"/>
              </a:ext>
            </a:extLst>
          </p:cNvPr>
          <p:cNvSpPr txBox="1"/>
          <p:nvPr/>
        </p:nvSpPr>
        <p:spPr>
          <a:xfrm>
            <a:off x="4357782" y="1734423"/>
            <a:ext cx="2765078" cy="666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 1 </a:t>
            </a:r>
            <a:endParaRPr lang="en-US" sz="3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16FF6C-A60A-E148-A58E-402A39E6FD4A}"/>
              </a:ext>
            </a:extLst>
          </p:cNvPr>
          <p:cNvSpPr txBox="1"/>
          <p:nvPr/>
        </p:nvSpPr>
        <p:spPr>
          <a:xfrm>
            <a:off x="4357782" y="2756186"/>
            <a:ext cx="2765078" cy="666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 2 </a:t>
            </a:r>
            <a:endParaRPr lang="en-US" sz="3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AEC3B2-9961-F446-3199-E0C6F6F856BE}"/>
              </a:ext>
            </a:extLst>
          </p:cNvPr>
          <p:cNvSpPr/>
          <p:nvPr/>
        </p:nvSpPr>
        <p:spPr>
          <a:xfrm>
            <a:off x="7685510" y="2855889"/>
            <a:ext cx="505990" cy="4671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AFDB0-CAEC-FE23-DC63-752A4657425B}"/>
              </a:ext>
            </a:extLst>
          </p:cNvPr>
          <p:cNvSpPr txBox="1"/>
          <p:nvPr/>
        </p:nvSpPr>
        <p:spPr>
          <a:xfrm>
            <a:off x="4357782" y="3745916"/>
            <a:ext cx="2765078" cy="666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 3 </a:t>
            </a:r>
            <a:endParaRPr lang="en-US" sz="3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92AB01-34A6-D022-EE99-B40004F71101}"/>
              </a:ext>
            </a:extLst>
          </p:cNvPr>
          <p:cNvSpPr/>
          <p:nvPr/>
        </p:nvSpPr>
        <p:spPr>
          <a:xfrm>
            <a:off x="7685510" y="3845619"/>
            <a:ext cx="505990" cy="4671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5C23F1-6B1E-EA11-3DA6-D5FAC47BA063}"/>
              </a:ext>
            </a:extLst>
          </p:cNvPr>
          <p:cNvSpPr txBox="1"/>
          <p:nvPr/>
        </p:nvSpPr>
        <p:spPr>
          <a:xfrm>
            <a:off x="2638407" y="4636781"/>
            <a:ext cx="762654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Motion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by Member Stramaglia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we accept option one to be recommended to the TC on current location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SECOND: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Member Boyer </a:t>
            </a:r>
            <a:b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VOTE: 4-0-0</a:t>
            </a:r>
            <a:b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motion passed unanimously.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381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Sorenson, Roy</dc:creator>
  <cp:lastModifiedBy>Sorenson, Roy</cp:lastModifiedBy>
  <cp:revision>17</cp:revision>
  <dcterms:created xsi:type="dcterms:W3CDTF">2023-03-22T17:52:01Z</dcterms:created>
  <dcterms:modified xsi:type="dcterms:W3CDTF">2023-11-17T14:13:59Z</dcterms:modified>
</cp:coreProperties>
</file>