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35" r:id="rId2"/>
    <p:sldId id="279" r:id="rId3"/>
    <p:sldId id="1150" r:id="rId4"/>
    <p:sldId id="1149" r:id="rId5"/>
    <p:sldId id="310" r:id="rId6"/>
    <p:sldId id="1148" r:id="rId7"/>
    <p:sldId id="1152" r:id="rId8"/>
    <p:sldId id="1153" r:id="rId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85A88-8F2A-7C02-72E5-C6F6D531E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582AF-E177-EE13-74D7-184E6091C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3E4F0-D40E-C70F-B7C0-7B3F64BE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56C2B-1BF4-A1CB-762E-DAED41D6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89DAD-F75F-81CB-124D-95F734E83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4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130B-229D-B6DC-5819-254C6FB02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10119-6955-6C6E-56B1-9ACBD0B59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DBF79-CD52-AA3F-3433-9CF93443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EAC1D-9B9B-7009-BF4D-7164667C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C5D95-21AF-6088-ACD6-60BF388C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0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949649-F053-6DE6-1C55-8190BF835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559F2A-6271-9BC7-EE16-B6142081C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F09FC-77B1-ECAC-A814-FE017AF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24863-6D64-E2D5-4B7B-1ACD2F64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4BB2C-CA85-95CE-3408-92F9F80B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9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DE9D-A52D-1F5C-40FB-BA858078A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C05CE-9DC5-60C2-8B9C-D8F171DAE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51741-F82D-908E-614D-8EC8FE97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0722D-D672-D422-CB95-1A4369409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A483E-C433-55DB-FFDD-A4B6B52F3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6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33DF-36D8-8F6B-1911-5B398709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4C55C-4C91-2CDE-BF35-86E2D4C7D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BDDAD-4C11-F9D5-8864-774D0DE4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1B6E-6FE2-90DE-F461-95B234B3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FB4A-04D3-BCC1-36DF-EBDE56EF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1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AF015-2DF1-4B27-BF11-D59DEA082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F7603-EE96-1F08-9092-05131BB16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ADE91-AD54-59B7-31FB-D6891A8F3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1C9BE-83B5-A234-E6F0-D9F2D3BE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07069-6759-D474-84EC-2958527AC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84F23-4970-1626-6CE4-06EE5B62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24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D4E4-F040-818E-35FB-88C44EE62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5A7D1-2BF5-6226-3B0E-548348E80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09BC0-986A-D74C-65C9-775F9D780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EED1C-265E-89D3-7EC7-31ACB1351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622791-D1C2-D771-7652-4A60EB534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86CA4A-01FD-1817-7E2A-DB43DAAD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337D8-9F05-B524-6B1C-AF9B66F4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48F6BD-8011-6229-8278-6EF51D694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9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B140-4BAC-4ED1-184E-305AE1E1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A1FC3-08C6-5EDC-6C98-0E3A0F5C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F5DDF-CBD8-B294-088C-9C810183E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7787F-2D16-5618-8F6E-2D92CB6F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3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65F68B-C684-3A4A-5B00-29AC6AE44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2246E7-0A16-7A6E-80E4-F0E47261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4CA70-5724-CC25-B0DA-861CBD91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0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4AD5-442B-8C68-F163-AFBF76FF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D3C84-856D-CB7B-03C0-566811B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CF218-0DC0-1B19-0D03-3D62459D8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8086A-A8A4-18CF-1B0F-C223C944B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7B750-A15D-BFA7-91A9-F53ED0FF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E25FC-6762-4544-8C0F-31E0F021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15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3E27-DBD4-0535-6230-B2274A16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3BBDF3-669E-1273-E99D-E9BC3D2F3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6549C-039A-C837-89E6-E3A9C390A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00803-5873-D498-FB8A-F4D92796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9770D-5FDD-5230-00B7-B4921B695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D82FA-E73B-F89E-1584-F824DBA7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7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44043F-675C-5DA5-03EB-91E09EDD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573E3-9D44-045D-31E0-20D7117BF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CAB9C-BFFC-E9F4-EEBF-1B30DC9A18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53E8F-464B-41DC-BEB1-E8ECF6E4AB94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D4B4F-D35B-991D-2829-82CE28DCE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D4D47-47E0-C1AB-954C-382F05920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592E1-E2BA-4B92-84A1-FD83819C0A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mp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0D182502-2FAE-451F-BE33-F1DBD3841168}"/>
              </a:ext>
            </a:extLst>
          </p:cNvPr>
          <p:cNvSpPr txBox="1">
            <a:spLocks/>
          </p:cNvSpPr>
          <p:nvPr/>
        </p:nvSpPr>
        <p:spPr>
          <a:xfrm>
            <a:off x="1524000" y="5381108"/>
            <a:ext cx="9144000" cy="27435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endParaRPr lang="en-US" sz="1500" spc="38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9DDB1C0-4DF3-4216-BFDA-CE2676EC2190}"/>
              </a:ext>
            </a:extLst>
          </p:cNvPr>
          <p:cNvSpPr txBox="1">
            <a:spLocks/>
          </p:cNvSpPr>
          <p:nvPr/>
        </p:nvSpPr>
        <p:spPr>
          <a:xfrm>
            <a:off x="1524000" y="2272231"/>
            <a:ext cx="6572250" cy="9605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endParaRPr lang="en-US" sz="2400" spc="38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2DFF39-C24D-4A3C-934C-C73EC7DE70D2}"/>
              </a:ext>
            </a:extLst>
          </p:cNvPr>
          <p:cNvSpPr txBox="1">
            <a:spLocks/>
          </p:cNvSpPr>
          <p:nvPr/>
        </p:nvSpPr>
        <p:spPr>
          <a:xfrm>
            <a:off x="3381376" y="2208600"/>
            <a:ext cx="7286625" cy="960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tIns="205740" anchor="t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r>
              <a:rPr lang="en-US" sz="2100" spc="3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MUNICIPAL BUILDINGS ADVISORY COMMITTEE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C6A577-AA28-44F4-9250-2612794AF4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86" y="1636813"/>
            <a:ext cx="1997028" cy="1988384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EC403990-5A6C-468F-A762-CD730A939DEC}"/>
              </a:ext>
            </a:extLst>
          </p:cNvPr>
          <p:cNvSpPr txBox="1">
            <a:spLocks/>
          </p:cNvSpPr>
          <p:nvPr/>
        </p:nvSpPr>
        <p:spPr>
          <a:xfrm>
            <a:off x="2957947" y="5323222"/>
            <a:ext cx="7710055" cy="2949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UPDATE to THE TOWN COUNCIL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C4A094-F500-4465-9ADA-31E60DAA2C34}"/>
              </a:ext>
            </a:extLst>
          </p:cNvPr>
          <p:cNvCxnSpPr/>
          <p:nvPr/>
        </p:nvCxnSpPr>
        <p:spPr>
          <a:xfrm>
            <a:off x="4536400" y="2766657"/>
            <a:ext cx="4553147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2">
            <a:extLst>
              <a:ext uri="{FF2B5EF4-FFF2-40B4-BE49-F238E27FC236}">
                <a16:creationId xmlns:a16="http://schemas.microsoft.com/office/drawing/2014/main" id="{2B15325C-7DF5-4E39-955C-705990A1D2FD}"/>
              </a:ext>
            </a:extLst>
          </p:cNvPr>
          <p:cNvSpPr txBox="1">
            <a:spLocks/>
          </p:cNvSpPr>
          <p:nvPr/>
        </p:nvSpPr>
        <p:spPr>
          <a:xfrm>
            <a:off x="2957947" y="2793468"/>
            <a:ext cx="7710055" cy="294987"/>
          </a:xfrm>
          <a:prstGeom prst="rect">
            <a:avLst/>
          </a:prstGeom>
          <a:noFill/>
          <a:ln w="3175">
            <a:noFill/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r>
              <a:rPr lang="en-US" sz="1800" spc="3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TOWN OF SALEM NH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81C6D-AA1C-0004-D6B4-86FFA2286D6C}"/>
              </a:ext>
            </a:extLst>
          </p:cNvPr>
          <p:cNvSpPr txBox="1">
            <a:spLocks/>
          </p:cNvSpPr>
          <p:nvPr/>
        </p:nvSpPr>
        <p:spPr>
          <a:xfrm>
            <a:off x="9089547" y="5323221"/>
            <a:ext cx="1578453" cy="288229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September 25, 2023</a:t>
            </a:r>
          </a:p>
        </p:txBody>
      </p:sp>
    </p:spTree>
    <p:extLst>
      <p:ext uri="{BB962C8B-B14F-4D97-AF65-F5344CB8AC3E}">
        <p14:creationId xmlns:p14="http://schemas.microsoft.com/office/powerpoint/2010/main" val="392043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9DDB1C0-4DF3-4216-BFDA-CE2676EC2190}"/>
              </a:ext>
            </a:extLst>
          </p:cNvPr>
          <p:cNvSpPr txBox="1">
            <a:spLocks/>
          </p:cNvSpPr>
          <p:nvPr/>
        </p:nvSpPr>
        <p:spPr>
          <a:xfrm>
            <a:off x="1524000" y="731643"/>
            <a:ext cx="6572250" cy="6565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endParaRPr lang="en-US" sz="2400" spc="38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2DFF39-C24D-4A3C-934C-C73EC7DE70D2}"/>
              </a:ext>
            </a:extLst>
          </p:cNvPr>
          <p:cNvSpPr txBox="1">
            <a:spLocks/>
          </p:cNvSpPr>
          <p:nvPr/>
        </p:nvSpPr>
        <p:spPr>
          <a:xfrm>
            <a:off x="3581401" y="621351"/>
            <a:ext cx="7286625" cy="656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r>
              <a:rPr lang="en-US" spc="3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PROJECT UPDATE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C5EF3-6510-A96A-A4F4-B3B73DE025D8}"/>
              </a:ext>
            </a:extLst>
          </p:cNvPr>
          <p:cNvSpPr/>
          <p:nvPr/>
        </p:nvSpPr>
        <p:spPr>
          <a:xfrm rot="5400000">
            <a:off x="1048015" y="3594644"/>
            <a:ext cx="3657203" cy="460464"/>
          </a:xfrm>
          <a:prstGeom prst="rect">
            <a:avLst/>
          </a:prstGeom>
          <a:noFill/>
        </p:spPr>
        <p:txBody>
          <a:bodyPr vert="wordArtVert" wrap="none" lIns="342900" tIns="34290" rIns="342900" bIns="34290" numCol="1">
            <a:prstTxWarp prst="textPlain">
              <a:avLst/>
            </a:prstTxWarp>
            <a:spAutoFit/>
          </a:bodyPr>
          <a:lstStyle/>
          <a:p>
            <a:pPr algn="ctr" defTabSz="685800"/>
            <a:r>
              <a: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MBAC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351BFF-2F66-3A31-35C9-FF1261F3B8B6}"/>
              </a:ext>
            </a:extLst>
          </p:cNvPr>
          <p:cNvCxnSpPr/>
          <p:nvPr/>
        </p:nvCxnSpPr>
        <p:spPr>
          <a:xfrm>
            <a:off x="4000500" y="6400800"/>
            <a:ext cx="4191000" cy="0"/>
          </a:xfrm>
          <a:prstGeom prst="line">
            <a:avLst/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3BA45D-2038-19CF-9261-D50529E10F63}"/>
              </a:ext>
            </a:extLst>
          </p:cNvPr>
          <p:cNvSpPr txBox="1"/>
          <p:nvPr/>
        </p:nvSpPr>
        <p:spPr>
          <a:xfrm>
            <a:off x="5740321" y="6262300"/>
            <a:ext cx="7113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MBAC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F2FD91-EAC0-AAA5-4FAB-BF8562A769A0}"/>
              </a:ext>
            </a:extLst>
          </p:cNvPr>
          <p:cNvGrpSpPr/>
          <p:nvPr/>
        </p:nvGrpSpPr>
        <p:grpSpPr>
          <a:xfrm>
            <a:off x="4565390" y="2249137"/>
            <a:ext cx="8441485" cy="2905488"/>
            <a:chOff x="3287097" y="2214940"/>
            <a:chExt cx="8441485" cy="29054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6E023E-37E0-069D-7EE7-40496AA10B3E}"/>
                </a:ext>
              </a:extLst>
            </p:cNvPr>
            <p:cNvGrpSpPr/>
            <p:nvPr/>
          </p:nvGrpSpPr>
          <p:grpSpPr>
            <a:xfrm>
              <a:off x="3287097" y="2214940"/>
              <a:ext cx="8441485" cy="2836740"/>
              <a:chOff x="3287095" y="2233661"/>
              <a:chExt cx="8779678" cy="283674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F097D5-4BA9-5A4C-56FD-48BC631F3B00}"/>
                  </a:ext>
                </a:extLst>
              </p:cNvPr>
              <p:cNvSpPr txBox="1"/>
              <p:nvPr/>
            </p:nvSpPr>
            <p:spPr>
              <a:xfrm>
                <a:off x="4592246" y="2233661"/>
                <a:ext cx="7474527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Window Batch 3 </a:t>
                </a: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Interior work started</a:t>
                </a: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Fundraising Ongoing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10560D8-EE89-45F0-F17D-F0D1CB3DD883}"/>
                  </a:ext>
                </a:extLst>
              </p:cNvPr>
              <p:cNvSpPr txBox="1"/>
              <p:nvPr/>
            </p:nvSpPr>
            <p:spPr>
              <a:xfrm>
                <a:off x="4592244" y="3509318"/>
                <a:ext cx="74745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Roofing Membrane Replacement 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99E07B1-6346-C4C6-963A-70F38D000F21}"/>
                  </a:ext>
                </a:extLst>
              </p:cNvPr>
              <p:cNvSpPr txBox="1"/>
              <p:nvPr/>
            </p:nvSpPr>
            <p:spPr>
              <a:xfrm>
                <a:off x="4592244" y="4562570"/>
                <a:ext cx="747452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Design Engineering</a:t>
                </a: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Developing 3Concepts</a:t>
                </a:r>
              </a:p>
            </p:txBody>
          </p:sp>
          <p:pic>
            <p:nvPicPr>
              <p:cNvPr id="9" name="Picture 8" descr="A white house with a black roof&#10;&#10;Description automatically generated with low confidence">
                <a:extLst>
                  <a:ext uri="{FF2B5EF4-FFF2-40B4-BE49-F238E27FC236}">
                    <a16:creationId xmlns:a16="http://schemas.microsoft.com/office/drawing/2014/main" id="{6E2004C2-016F-0F0D-6655-A5C17D7FEF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6" r="3240"/>
              <a:stretch/>
            </p:blipFill>
            <p:spPr>
              <a:xfrm>
                <a:off x="3304841" y="2299732"/>
                <a:ext cx="977907" cy="61962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 descr="A picture containing outdoor, building, property, real estate&#10;&#10;Description automatically generated">
                <a:extLst>
                  <a:ext uri="{FF2B5EF4-FFF2-40B4-BE49-F238E27FC236}">
                    <a16:creationId xmlns:a16="http://schemas.microsoft.com/office/drawing/2014/main" id="{F169D869-2835-2F06-9EBE-488BDDD25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095" y="3372340"/>
                <a:ext cx="995653" cy="61962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8" name="Picture 2" descr="Lieutenant Promoted To Captain In Salem Police Department | Salem, NH Patch">
              <a:extLst>
                <a:ext uri="{FF2B5EF4-FFF2-40B4-BE49-F238E27FC236}">
                  <a16:creationId xmlns:a16="http://schemas.microsoft.com/office/drawing/2014/main" id="{BED59B7E-B795-F659-BB77-FE90A53DB8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82" r="11614" b="-1"/>
            <a:stretch/>
          </p:blipFill>
          <p:spPr bwMode="auto">
            <a:xfrm>
              <a:off x="3287097" y="4519434"/>
              <a:ext cx="957300" cy="6009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0498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9DDB1C0-4DF3-4216-BFDA-CE2676EC2190}"/>
              </a:ext>
            </a:extLst>
          </p:cNvPr>
          <p:cNvSpPr txBox="1">
            <a:spLocks/>
          </p:cNvSpPr>
          <p:nvPr/>
        </p:nvSpPr>
        <p:spPr>
          <a:xfrm>
            <a:off x="1524000" y="731643"/>
            <a:ext cx="6572250" cy="6565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endParaRPr lang="en-US" sz="2400" spc="38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2DFF39-C24D-4A3C-934C-C73EC7DE70D2}"/>
              </a:ext>
            </a:extLst>
          </p:cNvPr>
          <p:cNvSpPr txBox="1">
            <a:spLocks/>
          </p:cNvSpPr>
          <p:nvPr/>
        </p:nvSpPr>
        <p:spPr>
          <a:xfrm>
            <a:off x="3581401" y="621351"/>
            <a:ext cx="7286625" cy="656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r>
              <a:rPr lang="en-US" spc="3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OLD TOWN HALL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351BFF-2F66-3A31-35C9-FF1261F3B8B6}"/>
              </a:ext>
            </a:extLst>
          </p:cNvPr>
          <p:cNvCxnSpPr/>
          <p:nvPr/>
        </p:nvCxnSpPr>
        <p:spPr>
          <a:xfrm>
            <a:off x="4000500" y="6400800"/>
            <a:ext cx="4191000" cy="0"/>
          </a:xfrm>
          <a:prstGeom prst="line">
            <a:avLst/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3BA45D-2038-19CF-9261-D50529E10F63}"/>
              </a:ext>
            </a:extLst>
          </p:cNvPr>
          <p:cNvSpPr txBox="1"/>
          <p:nvPr/>
        </p:nvSpPr>
        <p:spPr>
          <a:xfrm>
            <a:off x="5740321" y="6262300"/>
            <a:ext cx="7113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MBAC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2B105-CD8E-F354-745E-EB428C32D80E}"/>
              </a:ext>
            </a:extLst>
          </p:cNvPr>
          <p:cNvSpPr txBox="1"/>
          <p:nvPr/>
        </p:nvSpPr>
        <p:spPr>
          <a:xfrm>
            <a:off x="4802789" y="3116625"/>
            <a:ext cx="2959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Windows (6) – Ongoing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Ceilings Removed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Wiring Ongoing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Panel - Complete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Fundraising - Ongoing</a:t>
            </a:r>
          </a:p>
        </p:txBody>
      </p:sp>
      <p:pic>
        <p:nvPicPr>
          <p:cNvPr id="3" name="Picture 2" descr="A room with a wooden ceiling and a ladder&#10;&#10;Description automatically generated with medium confidence">
            <a:extLst>
              <a:ext uri="{FF2B5EF4-FFF2-40B4-BE49-F238E27FC236}">
                <a16:creationId xmlns:a16="http://schemas.microsoft.com/office/drawing/2014/main" id="{2677390D-486E-28CE-7BC4-56608E504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8" y="2242589"/>
            <a:ext cx="3840480" cy="288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bunch of wires on a wooden ceiling&#10;&#10;Description automatically generated">
            <a:extLst>
              <a:ext uri="{FF2B5EF4-FFF2-40B4-BE49-F238E27FC236}">
                <a16:creationId xmlns:a16="http://schemas.microsoft.com/office/drawing/2014/main" id="{750F1A2C-AB72-FEDA-E219-0120B8B67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 b="13954"/>
          <a:stretch/>
        </p:blipFill>
        <p:spPr>
          <a:xfrm>
            <a:off x="7822163" y="1680485"/>
            <a:ext cx="2514600" cy="259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grey panel with buttons and switches&#10;&#10;Description automatically generated">
            <a:extLst>
              <a:ext uri="{FF2B5EF4-FFF2-40B4-BE49-F238E27FC236}">
                <a16:creationId xmlns:a16="http://schemas.microsoft.com/office/drawing/2014/main" id="{0C0D61B8-4F51-A5F2-AE11-3926C16ED3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r="6250" b="15332"/>
          <a:stretch/>
        </p:blipFill>
        <p:spPr>
          <a:xfrm>
            <a:off x="9636867" y="3806802"/>
            <a:ext cx="2025775" cy="2632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997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9DDB1C0-4DF3-4216-BFDA-CE2676EC2190}"/>
              </a:ext>
            </a:extLst>
          </p:cNvPr>
          <p:cNvSpPr txBox="1">
            <a:spLocks/>
          </p:cNvSpPr>
          <p:nvPr/>
        </p:nvSpPr>
        <p:spPr>
          <a:xfrm>
            <a:off x="1524000" y="731643"/>
            <a:ext cx="6572250" cy="6565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endParaRPr lang="en-US" sz="2400" spc="38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2DFF39-C24D-4A3C-934C-C73EC7DE70D2}"/>
              </a:ext>
            </a:extLst>
          </p:cNvPr>
          <p:cNvSpPr txBox="1">
            <a:spLocks/>
          </p:cNvSpPr>
          <p:nvPr/>
        </p:nvSpPr>
        <p:spPr>
          <a:xfrm>
            <a:off x="3581401" y="621351"/>
            <a:ext cx="7286625" cy="656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r>
              <a:rPr lang="en-US" spc="3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DISTRICT COURT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351BFF-2F66-3A31-35C9-FF1261F3B8B6}"/>
              </a:ext>
            </a:extLst>
          </p:cNvPr>
          <p:cNvCxnSpPr/>
          <p:nvPr/>
        </p:nvCxnSpPr>
        <p:spPr>
          <a:xfrm>
            <a:off x="4000500" y="6400800"/>
            <a:ext cx="4191000" cy="0"/>
          </a:xfrm>
          <a:prstGeom prst="line">
            <a:avLst/>
          </a:prstGeom>
          <a:ln w="349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3BA45D-2038-19CF-9261-D50529E10F63}"/>
              </a:ext>
            </a:extLst>
          </p:cNvPr>
          <p:cNvSpPr txBox="1"/>
          <p:nvPr/>
        </p:nvSpPr>
        <p:spPr>
          <a:xfrm>
            <a:off x="5740321" y="6262300"/>
            <a:ext cx="7113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MBAC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2B105-CD8E-F354-745E-EB428C32D80E}"/>
              </a:ext>
            </a:extLst>
          </p:cNvPr>
          <p:cNvSpPr txBox="1"/>
          <p:nvPr/>
        </p:nvSpPr>
        <p:spPr>
          <a:xfrm>
            <a:off x="4971976" y="3114773"/>
            <a:ext cx="2959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Membrane Complete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Metal Complete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Skylights - Ongoing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Roof Drains - Ongoing</a:t>
            </a:r>
          </a:p>
        </p:txBody>
      </p:sp>
      <p:pic>
        <p:nvPicPr>
          <p:cNvPr id="12" name="Picture 11" descr="A roof of a building with trees in the background&#10;&#10;Description automatically generated">
            <a:extLst>
              <a:ext uri="{FF2B5EF4-FFF2-40B4-BE49-F238E27FC236}">
                <a16:creationId xmlns:a16="http://schemas.microsoft.com/office/drawing/2014/main" id="{AA161414-259B-861C-A54B-477447073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2" y="2523823"/>
            <a:ext cx="3385331" cy="2538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building with trees around it&#10;&#10;Description automatically generated">
            <a:extLst>
              <a:ext uri="{FF2B5EF4-FFF2-40B4-BE49-F238E27FC236}">
                <a16:creationId xmlns:a16="http://schemas.microsoft.com/office/drawing/2014/main" id="{E9DB77C6-23BB-0AB8-AB18-A7451F8C0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79" y="2523823"/>
            <a:ext cx="3385331" cy="2538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9DDB1C0-4DF3-4216-BFDA-CE2676EC2190}"/>
              </a:ext>
            </a:extLst>
          </p:cNvPr>
          <p:cNvSpPr txBox="1">
            <a:spLocks/>
          </p:cNvSpPr>
          <p:nvPr/>
        </p:nvSpPr>
        <p:spPr>
          <a:xfrm>
            <a:off x="0" y="420046"/>
            <a:ext cx="8763000" cy="8753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2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2DFF39-C24D-4A3C-934C-C73EC7DE70D2}"/>
              </a:ext>
            </a:extLst>
          </p:cNvPr>
          <p:cNvSpPr txBox="1">
            <a:spLocks/>
          </p:cNvSpPr>
          <p:nvPr/>
        </p:nvSpPr>
        <p:spPr>
          <a:xfrm>
            <a:off x="2476500" y="353371"/>
            <a:ext cx="9715500" cy="8753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SALEM NH POLICE DEPARTMENT</a:t>
            </a:r>
          </a:p>
        </p:txBody>
      </p:sp>
      <p:pic>
        <p:nvPicPr>
          <p:cNvPr id="1026" name="Picture 2" descr="Lieutenant Promoted To Captain In Salem Police Department | Salem, NH Patch">
            <a:extLst>
              <a:ext uri="{FF2B5EF4-FFF2-40B4-BE49-F238E27FC236}">
                <a16:creationId xmlns:a16="http://schemas.microsoft.com/office/drawing/2014/main" id="{573C31CB-D3AE-613C-6BE4-EFD28553A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2" b="-1"/>
          <a:stretch/>
        </p:blipFill>
        <p:spPr bwMode="auto">
          <a:xfrm>
            <a:off x="7660547" y="2061937"/>
            <a:ext cx="4067647" cy="179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13F0E-F8E1-AD92-1474-E2898776EB9F}"/>
              </a:ext>
            </a:extLst>
          </p:cNvPr>
          <p:cNvSpPr txBox="1"/>
          <p:nvPr/>
        </p:nvSpPr>
        <p:spPr>
          <a:xfrm>
            <a:off x="7994394" y="4333343"/>
            <a:ext cx="409496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ICON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Programming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Developing 3 Concepts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Site Layout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building surrounded by trees&#10;&#10;Description automatically generated">
            <a:extLst>
              <a:ext uri="{FF2B5EF4-FFF2-40B4-BE49-F238E27FC236}">
                <a16:creationId xmlns:a16="http://schemas.microsoft.com/office/drawing/2014/main" id="{5AAC4224-637B-719E-1A93-49408FBA7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47" y="2061937"/>
            <a:ext cx="4067647" cy="1792756"/>
          </a:xfrm>
          <a:prstGeom prst="rect">
            <a:avLst/>
          </a:prstGeom>
        </p:spPr>
      </p:pic>
      <p:pic>
        <p:nvPicPr>
          <p:cNvPr id="8" name="Picture 7" descr="A blue and white city map&#10;&#10;Description automatically generated">
            <a:extLst>
              <a:ext uri="{FF2B5EF4-FFF2-40B4-BE49-F238E27FC236}">
                <a16:creationId xmlns:a16="http://schemas.microsoft.com/office/drawing/2014/main" id="{DA4586C5-A0FD-BDCD-42E9-76BD0D153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3" y="1579897"/>
            <a:ext cx="6282805" cy="4924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174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558DC5A-8368-5058-F56F-F40CE7CFC806}"/>
              </a:ext>
            </a:extLst>
          </p:cNvPr>
          <p:cNvCxnSpPr/>
          <p:nvPr/>
        </p:nvCxnSpPr>
        <p:spPr>
          <a:xfrm>
            <a:off x="8054507" y="3079246"/>
            <a:ext cx="0" cy="1261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2">
            <a:extLst>
              <a:ext uri="{FF2B5EF4-FFF2-40B4-BE49-F238E27FC236}">
                <a16:creationId xmlns:a16="http://schemas.microsoft.com/office/drawing/2014/main" id="{79DDB1C0-4DF3-4216-BFDA-CE2676EC2190}"/>
              </a:ext>
            </a:extLst>
          </p:cNvPr>
          <p:cNvSpPr txBox="1">
            <a:spLocks/>
          </p:cNvSpPr>
          <p:nvPr/>
        </p:nvSpPr>
        <p:spPr>
          <a:xfrm>
            <a:off x="1524000" y="731643"/>
            <a:ext cx="6572250" cy="6565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endParaRPr lang="en-US" sz="2400" spc="38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2DFF39-C24D-4A3C-934C-C73EC7DE70D2}"/>
              </a:ext>
            </a:extLst>
          </p:cNvPr>
          <p:cNvSpPr txBox="1">
            <a:spLocks/>
          </p:cNvSpPr>
          <p:nvPr/>
        </p:nvSpPr>
        <p:spPr>
          <a:xfrm>
            <a:off x="3581401" y="621351"/>
            <a:ext cx="7286625" cy="656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r>
              <a:rPr lang="en-US" spc="3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MOVING AHEAD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718DCE-05CA-FFCA-1A7E-2EF8D3987838}"/>
              </a:ext>
            </a:extLst>
          </p:cNvPr>
          <p:cNvGrpSpPr/>
          <p:nvPr/>
        </p:nvGrpSpPr>
        <p:grpSpPr>
          <a:xfrm>
            <a:off x="4000500" y="6262300"/>
            <a:ext cx="4191000" cy="276999"/>
            <a:chOff x="4000500" y="6262300"/>
            <a:chExt cx="4191000" cy="27699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F351BFF-2F66-3A31-35C9-FF1261F3B8B6}"/>
                </a:ext>
              </a:extLst>
            </p:cNvPr>
            <p:cNvCxnSpPr/>
            <p:nvPr/>
          </p:nvCxnSpPr>
          <p:spPr>
            <a:xfrm>
              <a:off x="4000500" y="6400800"/>
              <a:ext cx="4191000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F67D36-F54E-DF2A-BE23-3211E61A0688}"/>
                </a:ext>
              </a:extLst>
            </p:cNvPr>
            <p:cNvSpPr txBox="1"/>
            <p:nvPr/>
          </p:nvSpPr>
          <p:spPr>
            <a:xfrm>
              <a:off x="5740321" y="6262300"/>
              <a:ext cx="71135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rPr>
                <a:t>MBAC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D6C464-B9FC-32FF-184D-7AA30DDF4227}"/>
              </a:ext>
            </a:extLst>
          </p:cNvPr>
          <p:cNvGrpSpPr/>
          <p:nvPr/>
        </p:nvGrpSpPr>
        <p:grpSpPr>
          <a:xfrm>
            <a:off x="190499" y="1516246"/>
            <a:ext cx="11811000" cy="4599623"/>
            <a:chOff x="190501" y="1610677"/>
            <a:chExt cx="11811000" cy="45996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001254-8464-52FD-F4B0-E3A09E64ADF9}"/>
                </a:ext>
              </a:extLst>
            </p:cNvPr>
            <p:cNvSpPr/>
            <p:nvPr/>
          </p:nvSpPr>
          <p:spPr>
            <a:xfrm>
              <a:off x="190501" y="1610677"/>
              <a:ext cx="11811000" cy="45996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095AF6-89E8-367D-1959-8BD7C751BD9A}"/>
                </a:ext>
              </a:extLst>
            </p:cNvPr>
            <p:cNvSpPr/>
            <p:nvPr/>
          </p:nvSpPr>
          <p:spPr>
            <a:xfrm>
              <a:off x="4185688" y="2205350"/>
              <a:ext cx="7657754" cy="354044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72EE5C-C3D1-50AA-1AF7-20235B1DC3AE}"/>
                </a:ext>
              </a:extLst>
            </p:cNvPr>
            <p:cNvSpPr txBox="1"/>
            <p:nvPr/>
          </p:nvSpPr>
          <p:spPr>
            <a:xfrm>
              <a:off x="4450375" y="4640901"/>
              <a:ext cx="3220512" cy="4751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SUB COMMITTEES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F8221F-95F9-FEDD-4BD1-A0ECD96AC72A}"/>
                </a:ext>
              </a:extLst>
            </p:cNvPr>
            <p:cNvSpPr txBox="1"/>
            <p:nvPr/>
          </p:nvSpPr>
          <p:spPr>
            <a:xfrm>
              <a:off x="6060631" y="2540316"/>
              <a:ext cx="3981506" cy="5389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TOWN COUNCIL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2E8542-C8D0-3017-BD9B-AEDEFA6E0A2E}"/>
                </a:ext>
              </a:extLst>
            </p:cNvPr>
            <p:cNvSpPr txBox="1"/>
            <p:nvPr/>
          </p:nvSpPr>
          <p:spPr>
            <a:xfrm>
              <a:off x="8431881" y="4640901"/>
              <a:ext cx="3220512" cy="4751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PUBLIC RELATIONS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2B97DD8-2E07-0BFC-8CEA-A91EF5BEEA08}"/>
                </a:ext>
              </a:extLst>
            </p:cNvPr>
            <p:cNvGrpSpPr/>
            <p:nvPr/>
          </p:nvGrpSpPr>
          <p:grpSpPr>
            <a:xfrm>
              <a:off x="348558" y="2032057"/>
              <a:ext cx="3488466" cy="3829585"/>
              <a:chOff x="266671" y="1826093"/>
              <a:chExt cx="3488466" cy="3829585"/>
            </a:xfrm>
          </p:grpSpPr>
          <p:pic>
            <p:nvPicPr>
              <p:cNvPr id="13" name="Picture 12" descr="A red sign with white text and yellow circle&#10;&#10;Description automatically generated with low confidence">
                <a:extLst>
                  <a:ext uri="{FF2B5EF4-FFF2-40B4-BE49-F238E27FC236}">
                    <a16:creationId xmlns:a16="http://schemas.microsoft.com/office/drawing/2014/main" id="{5B7168CB-3CBC-9720-E8F2-A2BFDE13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671" y="3429000"/>
                <a:ext cx="1926224" cy="554432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text, screenshot, font, number&#10;&#10;Description automatically generated">
                <a:extLst>
                  <a:ext uri="{FF2B5EF4-FFF2-40B4-BE49-F238E27FC236}">
                    <a16:creationId xmlns:a16="http://schemas.microsoft.com/office/drawing/2014/main" id="{898F29EF-D265-FCCF-05F5-F03D8628F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7577" y="1826093"/>
                <a:ext cx="1577560" cy="3829585"/>
              </a:xfrm>
              <a:prstGeom prst="rect">
                <a:avLst/>
              </a:prstGeom>
            </p:spPr>
          </p:pic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7B309E4-0602-235D-9698-9509947316C1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8051384" y="3079246"/>
              <a:ext cx="0" cy="1199327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61BE2F-1ADF-5360-D73E-00C0699400C7}"/>
                </a:ext>
              </a:extLst>
            </p:cNvPr>
            <p:cNvSpPr txBox="1"/>
            <p:nvPr/>
          </p:nvSpPr>
          <p:spPr>
            <a:xfrm>
              <a:off x="6060631" y="3374935"/>
              <a:ext cx="3981506" cy="5389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MBAC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49DA654-02E0-2188-2428-C40728BBC3DD}"/>
                </a:ext>
              </a:extLst>
            </p:cNvPr>
            <p:cNvCxnSpPr>
              <a:cxnSpLocks/>
            </p:cNvCxnSpPr>
            <p:nvPr/>
          </p:nvCxnSpPr>
          <p:spPr>
            <a:xfrm>
              <a:off x="6060631" y="4278573"/>
              <a:ext cx="3981506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84CE2FD-5906-743D-D8EB-0236727DF87F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6060629" y="4155891"/>
            <a:ext cx="3598" cy="390579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2FF012-0722-CEE0-88A8-FE1E9CB45403}"/>
              </a:ext>
            </a:extLst>
          </p:cNvPr>
          <p:cNvCxnSpPr>
            <a:cxnSpLocks/>
          </p:cNvCxnSpPr>
          <p:nvPr/>
        </p:nvCxnSpPr>
        <p:spPr>
          <a:xfrm flipH="1">
            <a:off x="10034940" y="4155891"/>
            <a:ext cx="3598" cy="390579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C6F49AA7-24BE-2DEB-864B-5C57746521B9}"/>
              </a:ext>
            </a:extLst>
          </p:cNvPr>
          <p:cNvSpPr/>
          <p:nvPr/>
        </p:nvSpPr>
        <p:spPr>
          <a:xfrm>
            <a:off x="4525348" y="4094965"/>
            <a:ext cx="3053244" cy="1363443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DBCCA1-F39C-1A7B-A5FF-418A796D6717}"/>
              </a:ext>
            </a:extLst>
          </p:cNvPr>
          <p:cNvSpPr/>
          <p:nvPr/>
        </p:nvSpPr>
        <p:spPr>
          <a:xfrm>
            <a:off x="4525349" y="4084530"/>
            <a:ext cx="7127042" cy="1363443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0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558DC5A-8368-5058-F56F-F40CE7CFC806}"/>
              </a:ext>
            </a:extLst>
          </p:cNvPr>
          <p:cNvCxnSpPr/>
          <p:nvPr/>
        </p:nvCxnSpPr>
        <p:spPr>
          <a:xfrm>
            <a:off x="8054507" y="3079246"/>
            <a:ext cx="0" cy="1261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1001254-8464-52FD-F4B0-E3A09E64ADF9}"/>
              </a:ext>
            </a:extLst>
          </p:cNvPr>
          <p:cNvSpPr/>
          <p:nvPr/>
        </p:nvSpPr>
        <p:spPr>
          <a:xfrm>
            <a:off x="190499" y="1538728"/>
            <a:ext cx="11811000" cy="459962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9DDB1C0-4DF3-4216-BFDA-CE2676EC2190}"/>
              </a:ext>
            </a:extLst>
          </p:cNvPr>
          <p:cNvSpPr txBox="1">
            <a:spLocks/>
          </p:cNvSpPr>
          <p:nvPr/>
        </p:nvSpPr>
        <p:spPr>
          <a:xfrm>
            <a:off x="1524000" y="731643"/>
            <a:ext cx="6572250" cy="6565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endParaRPr lang="en-US" sz="2400" spc="38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2DFF39-C24D-4A3C-934C-C73EC7DE70D2}"/>
              </a:ext>
            </a:extLst>
          </p:cNvPr>
          <p:cNvSpPr txBox="1">
            <a:spLocks/>
          </p:cNvSpPr>
          <p:nvPr/>
        </p:nvSpPr>
        <p:spPr>
          <a:xfrm>
            <a:off x="3581401" y="621351"/>
            <a:ext cx="7286625" cy="656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r>
              <a:rPr lang="en-US" spc="3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SUBGROUPS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718DCE-05CA-FFCA-1A7E-2EF8D3987838}"/>
              </a:ext>
            </a:extLst>
          </p:cNvPr>
          <p:cNvGrpSpPr/>
          <p:nvPr/>
        </p:nvGrpSpPr>
        <p:grpSpPr>
          <a:xfrm>
            <a:off x="4000500" y="6262300"/>
            <a:ext cx="4191000" cy="276999"/>
            <a:chOff x="4000500" y="6262300"/>
            <a:chExt cx="4191000" cy="27699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F351BFF-2F66-3A31-35C9-FF1261F3B8B6}"/>
                </a:ext>
              </a:extLst>
            </p:cNvPr>
            <p:cNvCxnSpPr/>
            <p:nvPr/>
          </p:nvCxnSpPr>
          <p:spPr>
            <a:xfrm>
              <a:off x="4000500" y="6400800"/>
              <a:ext cx="4191000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F67D36-F54E-DF2A-BE23-3211E61A0688}"/>
                </a:ext>
              </a:extLst>
            </p:cNvPr>
            <p:cNvSpPr txBox="1"/>
            <p:nvPr/>
          </p:nvSpPr>
          <p:spPr>
            <a:xfrm>
              <a:off x="5740321" y="6262300"/>
              <a:ext cx="71135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rPr>
                <a:t>MBAC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FB4549-B883-0DFC-8B5C-0C9040E85C74}"/>
              </a:ext>
            </a:extLst>
          </p:cNvPr>
          <p:cNvGrpSpPr/>
          <p:nvPr/>
        </p:nvGrpSpPr>
        <p:grpSpPr>
          <a:xfrm>
            <a:off x="421928" y="2068317"/>
            <a:ext cx="11348142" cy="3540444"/>
            <a:chOff x="495300" y="2205350"/>
            <a:chExt cx="11348142" cy="35404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095AF6-89E8-367D-1959-8BD7C751BD9A}"/>
                </a:ext>
              </a:extLst>
            </p:cNvPr>
            <p:cNvSpPr/>
            <p:nvPr/>
          </p:nvSpPr>
          <p:spPr>
            <a:xfrm>
              <a:off x="495300" y="2205350"/>
              <a:ext cx="11348142" cy="354044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B78BF7-D401-6777-6F5C-A4E2EFC52FC7}"/>
                </a:ext>
              </a:extLst>
            </p:cNvPr>
            <p:cNvSpPr txBox="1"/>
            <p:nvPr/>
          </p:nvSpPr>
          <p:spPr>
            <a:xfrm>
              <a:off x="797583" y="2380290"/>
              <a:ext cx="2557518" cy="21575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PD WORKING GROUP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Hosting Tours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Developing Info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Reviewing Programming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Website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dirty="0">
                <a:effectLst/>
                <a:latin typeface="Garamond" panose="02020404030301010803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3EC71B-D986-DC25-CC03-6696B580A2A9}"/>
                </a:ext>
              </a:extLst>
            </p:cNvPr>
            <p:cNvSpPr txBox="1"/>
            <p:nvPr/>
          </p:nvSpPr>
          <p:spPr>
            <a:xfrm>
              <a:off x="3538664" y="2380290"/>
              <a:ext cx="2557515" cy="24539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FINANCE GROUP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Municipal Bond Advisor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Met with Schools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Bond Timelines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Project Timeline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GF Debt Schedule</a:t>
              </a:r>
              <a:endParaRPr lang="en-US" dirty="0">
                <a:effectLst/>
                <a:latin typeface="Garamond" panose="02020404030301010803" pitchFamily="18" charset="0"/>
                <a:ea typeface="Calibri" panose="020F0502020204030204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“AAA” Rating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75E2CF-FAE2-01E7-9EB5-CFDA809031D2}"/>
                </a:ext>
              </a:extLst>
            </p:cNvPr>
            <p:cNvSpPr txBox="1"/>
            <p:nvPr/>
          </p:nvSpPr>
          <p:spPr>
            <a:xfrm>
              <a:off x="6279742" y="2380290"/>
              <a:ext cx="2557514" cy="21575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COMMS GROUP</a:t>
              </a:r>
            </a:p>
            <a:p>
              <a:pPr marL="285750" indent="-28575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Website</a:t>
              </a:r>
            </a:p>
            <a:p>
              <a:pPr marL="285750" indent="-28575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Flyers</a:t>
              </a:r>
            </a:p>
            <a:p>
              <a:pPr marL="285750" indent="-28575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QR Code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Chamber of Commerce</a:t>
              </a:r>
              <a:endParaRPr lang="en-US" dirty="0">
                <a:effectLst/>
                <a:latin typeface="Garamond" panose="02020404030301010803" pitchFamily="18" charset="0"/>
                <a:ea typeface="Calibri" panose="020F0502020204030204" pitchFamily="34" charset="0"/>
              </a:endParaRPr>
            </a:p>
            <a:p>
              <a:pPr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effectLst/>
                <a:latin typeface="Garamond" panose="02020404030301010803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0CC00B-59BD-D9B1-ADBC-7E6F135AF042}"/>
                </a:ext>
              </a:extLst>
            </p:cNvPr>
            <p:cNvSpPr txBox="1"/>
            <p:nvPr/>
          </p:nvSpPr>
          <p:spPr>
            <a:xfrm>
              <a:off x="9020819" y="2380290"/>
              <a:ext cx="2557514" cy="126848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CITIZENS GROUP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Gov’t Academy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Solicit Applications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Still in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501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558DC5A-8368-5058-F56F-F40CE7CFC806}"/>
              </a:ext>
            </a:extLst>
          </p:cNvPr>
          <p:cNvCxnSpPr/>
          <p:nvPr/>
        </p:nvCxnSpPr>
        <p:spPr>
          <a:xfrm>
            <a:off x="8054507" y="3079246"/>
            <a:ext cx="0" cy="1261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1001254-8464-52FD-F4B0-E3A09E64ADF9}"/>
              </a:ext>
            </a:extLst>
          </p:cNvPr>
          <p:cNvSpPr/>
          <p:nvPr/>
        </p:nvSpPr>
        <p:spPr>
          <a:xfrm>
            <a:off x="190499" y="1538728"/>
            <a:ext cx="11811000" cy="459962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9DDB1C0-4DF3-4216-BFDA-CE2676EC2190}"/>
              </a:ext>
            </a:extLst>
          </p:cNvPr>
          <p:cNvSpPr txBox="1">
            <a:spLocks/>
          </p:cNvSpPr>
          <p:nvPr/>
        </p:nvSpPr>
        <p:spPr>
          <a:xfrm>
            <a:off x="1524000" y="731643"/>
            <a:ext cx="6572250" cy="6565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endParaRPr lang="en-US" sz="2400" spc="38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2DFF39-C24D-4A3C-934C-C73EC7DE70D2}"/>
              </a:ext>
            </a:extLst>
          </p:cNvPr>
          <p:cNvSpPr txBox="1">
            <a:spLocks/>
          </p:cNvSpPr>
          <p:nvPr/>
        </p:nvSpPr>
        <p:spPr>
          <a:xfrm>
            <a:off x="3581401" y="621351"/>
            <a:ext cx="7286625" cy="656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r>
              <a:rPr lang="en-US" spc="3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MBAC – WORKING COMMITTEE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718DCE-05CA-FFCA-1A7E-2EF8D3987838}"/>
              </a:ext>
            </a:extLst>
          </p:cNvPr>
          <p:cNvGrpSpPr/>
          <p:nvPr/>
        </p:nvGrpSpPr>
        <p:grpSpPr>
          <a:xfrm>
            <a:off x="4000500" y="6262300"/>
            <a:ext cx="4191000" cy="276999"/>
            <a:chOff x="4000500" y="6262300"/>
            <a:chExt cx="4191000" cy="27699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F351BFF-2F66-3A31-35C9-FF1261F3B8B6}"/>
                </a:ext>
              </a:extLst>
            </p:cNvPr>
            <p:cNvCxnSpPr/>
            <p:nvPr/>
          </p:nvCxnSpPr>
          <p:spPr>
            <a:xfrm>
              <a:off x="4000500" y="6400800"/>
              <a:ext cx="4191000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F67D36-F54E-DF2A-BE23-3211E61A0688}"/>
                </a:ext>
              </a:extLst>
            </p:cNvPr>
            <p:cNvSpPr txBox="1"/>
            <p:nvPr/>
          </p:nvSpPr>
          <p:spPr>
            <a:xfrm>
              <a:off x="5740321" y="6262300"/>
              <a:ext cx="71135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rPr>
                <a:t>MBAC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FB4549-B883-0DFC-8B5C-0C9040E85C74}"/>
              </a:ext>
            </a:extLst>
          </p:cNvPr>
          <p:cNvGrpSpPr/>
          <p:nvPr/>
        </p:nvGrpSpPr>
        <p:grpSpPr>
          <a:xfrm>
            <a:off x="421928" y="2068317"/>
            <a:ext cx="11348142" cy="3540444"/>
            <a:chOff x="495300" y="2205350"/>
            <a:chExt cx="11348142" cy="35404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095AF6-89E8-367D-1959-8BD7C751BD9A}"/>
                </a:ext>
              </a:extLst>
            </p:cNvPr>
            <p:cNvSpPr/>
            <p:nvPr/>
          </p:nvSpPr>
          <p:spPr>
            <a:xfrm>
              <a:off x="495300" y="2205350"/>
              <a:ext cx="11348142" cy="354044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B78BF7-D401-6777-6F5C-A4E2EFC52FC7}"/>
                </a:ext>
              </a:extLst>
            </p:cNvPr>
            <p:cNvSpPr txBox="1"/>
            <p:nvPr/>
          </p:nvSpPr>
          <p:spPr>
            <a:xfrm>
              <a:off x="2922942" y="3064674"/>
              <a:ext cx="7204215" cy="15648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Reviewing and finalizing three concepts for Town Hall Project</a:t>
              </a:r>
            </a:p>
            <a:p>
              <a:pPr marL="285750" indent="-28575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Public Works Feasibility Study – Next Phase</a:t>
              </a:r>
            </a:p>
            <a:p>
              <a:pPr marL="285750" indent="-28575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RFQ  Facility Assessment, Scheduling Consultant Interviews in November </a:t>
              </a:r>
            </a:p>
            <a:p>
              <a:pPr marL="285750" indent="-28575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RFQ/ P Construction Manager – October Review/Interviews</a:t>
              </a:r>
            </a:p>
            <a:p>
              <a:pPr marL="285750" marR="0" indent="-28575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Garamond" panose="02020404030301010803" pitchFamily="18" charset="0"/>
                  <a:ea typeface="Calibri" panose="020F0502020204030204" pitchFamily="34" charset="0"/>
                </a:rPr>
                <a:t>Scheduling Subgroup Meetings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1365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18458</TotalTime>
  <Words>184</Words>
  <Application>Microsoft Office PowerPoint</Application>
  <PresentationFormat>Widescreen</PresentationFormat>
  <Paragraphs>68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Sorenson, Roy</dc:creator>
  <cp:lastModifiedBy>Sorenson, Roy</cp:lastModifiedBy>
  <cp:revision>33</cp:revision>
  <cp:lastPrinted>2023-06-09T15:44:35Z</cp:lastPrinted>
  <dcterms:created xsi:type="dcterms:W3CDTF">2023-03-22T17:52:01Z</dcterms:created>
  <dcterms:modified xsi:type="dcterms:W3CDTF">2023-09-20T17:14:48Z</dcterms:modified>
</cp:coreProperties>
</file>