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135" r:id="rId2"/>
    <p:sldId id="273" r:id="rId3"/>
    <p:sldId id="279" r:id="rId4"/>
    <p:sldId id="1145" r:id="rId5"/>
    <p:sldId id="310" r:id="rId6"/>
    <p:sldId id="1149" r:id="rId7"/>
    <p:sldId id="1150" r:id="rId8"/>
    <p:sldId id="1146" r:id="rId9"/>
    <p:sldId id="1148" r:id="rId10"/>
    <p:sldId id="1141" r:id="rId11"/>
    <p:sldId id="270" r:id="rId12"/>
    <p:sldId id="256" r:id="rId13"/>
    <p:sldId id="261" r:id="rId14"/>
    <p:sldId id="271" r:id="rId15"/>
    <p:sldId id="272" r:id="rId16"/>
    <p:sldId id="258" r:id="rId17"/>
    <p:sldId id="259" r:id="rId18"/>
    <p:sldId id="257" r:id="rId1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5A88-8F2A-7C02-72E5-C6F6D531E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582AF-E177-EE13-74D7-184E6091C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D3E4F0-D40E-C70F-B7C0-7B3F64BE0B06}"/>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7F856C2B-1BF4-A1CB-762E-DAED41D6E7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789DAD-F75F-81CB-124D-95F734E830B5}"/>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115914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130B-229D-B6DC-5819-254C6FB02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910119-6955-6C6E-56B1-9ACBD0B59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DBF79-CD52-AA3F-3433-9CF93443B0A4}"/>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65AEAC1D-9B9B-7009-BF4D-7164667C4E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C5D95-21AF-6088-ACD6-60BF388C4BEB}"/>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294930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49649-F053-6DE6-1C55-8190BF835A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59F2A-6271-9BC7-EE16-B6142081C6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F09FC-77B1-ECAC-A814-FE017AF9E314}"/>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F3924863-6D64-E2D5-4B7B-1ACD2F641B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E4BB2C-CA85-95CE-3408-92F9F80B939E}"/>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96069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DE9D-A52D-1F5C-40FB-BA858078A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C05CE-9DC5-60C2-8B9C-D8F171DAEF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1741-F82D-908E-614D-8EC8FE976320}"/>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A760722D-D672-D422-CB95-1A4369409A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AA483E-C433-55DB-FFDD-A4B6B52F3988}"/>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240616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33DF-36D8-8F6B-1911-5B3987096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74C55C-4C91-2CDE-BF35-86E2D4C7D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BDDAD-4C11-F9D5-8864-774D0DE404EB}"/>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585E1B6E-6FE2-90DE-F461-95B234B3A7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7CFB4A-04D3-BCC1-36DF-EBDE56EFE5BD}"/>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2616917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F015-2DF1-4B27-BF11-D59DEA082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F7603-EE96-1F08-9092-05131BB16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ADE91-AD54-59B7-31FB-D6891A8F3D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1C9BE-83B5-A234-E6F0-D9F2D3BEEC00}"/>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6" name="Footer Placeholder 5">
            <a:extLst>
              <a:ext uri="{FF2B5EF4-FFF2-40B4-BE49-F238E27FC236}">
                <a16:creationId xmlns:a16="http://schemas.microsoft.com/office/drawing/2014/main" id="{6AD07069-6759-D474-84EC-2958527AC8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884F23-4970-1626-6CE4-06EE5B621723}"/>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98572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D4E4-F040-818E-35FB-88C44EE628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75A7D1-2BF5-6226-3B0E-548348E80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09BC0-986A-D74C-65C9-775F9D7807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EED1C-265E-89D3-7EC7-31ACB1351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622791-D1C2-D771-7652-4A60EB534F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86CA4A-01FD-1817-7E2A-DB43DAAD7A05}"/>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8" name="Footer Placeholder 7">
            <a:extLst>
              <a:ext uri="{FF2B5EF4-FFF2-40B4-BE49-F238E27FC236}">
                <a16:creationId xmlns:a16="http://schemas.microsoft.com/office/drawing/2014/main" id="{2F7337D8-9F05-B524-6B1C-AF9B66F428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B48F6BD-8011-6229-8278-6EF51D694678}"/>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182939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B140-4BAC-4ED1-184E-305AE1E1F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1A1FC3-08C6-5EDC-6C98-0E3A0F5C4B5F}"/>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4" name="Footer Placeholder 3">
            <a:extLst>
              <a:ext uri="{FF2B5EF4-FFF2-40B4-BE49-F238E27FC236}">
                <a16:creationId xmlns:a16="http://schemas.microsoft.com/office/drawing/2014/main" id="{8E0F5DDF-CBD8-B294-088C-9C810183ED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D7787F-2D16-5618-8F6E-2D92CB6FFE3C}"/>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188333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65F68B-C684-3A4A-5B00-29AC6AE44589}"/>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3" name="Footer Placeholder 2">
            <a:extLst>
              <a:ext uri="{FF2B5EF4-FFF2-40B4-BE49-F238E27FC236}">
                <a16:creationId xmlns:a16="http://schemas.microsoft.com/office/drawing/2014/main" id="{672246E7-0A16-7A6E-80E4-F0E47261AB7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A4CA70-5724-CC25-B0DA-861CBD91D3E2}"/>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82980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4AD5-442B-8C68-F163-AFBF76FF9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D3C84-856D-CB7B-03C0-566811B186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7CF218-0DC0-1B19-0D03-3D62459D8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8086A-A8A4-18CF-1B0F-C223C944B237}"/>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6" name="Footer Placeholder 5">
            <a:extLst>
              <a:ext uri="{FF2B5EF4-FFF2-40B4-BE49-F238E27FC236}">
                <a16:creationId xmlns:a16="http://schemas.microsoft.com/office/drawing/2014/main" id="{B017B750-A15D-BFA7-91A9-F53ED0FFF1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8E25FC-6762-4544-8C0F-31E0F0215E7B}"/>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263721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3E27-DBD4-0535-6230-B2274A164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3BBDF3-669E-1273-E99D-E9BC3D2F3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656549C-039A-C837-89E6-E3A9C390A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C00803-5873-D498-FB8A-F4D92796423D}"/>
              </a:ext>
            </a:extLst>
          </p:cNvPr>
          <p:cNvSpPr>
            <a:spLocks noGrp="1"/>
          </p:cNvSpPr>
          <p:nvPr>
            <p:ph type="dt" sz="half" idx="10"/>
          </p:nvPr>
        </p:nvSpPr>
        <p:spPr/>
        <p:txBody>
          <a:bodyPr/>
          <a:lstStyle/>
          <a:p>
            <a:fld id="{42D53E8F-464B-41DC-BEB1-E8ECF6E4AB94}" type="datetimeFigureOut">
              <a:rPr lang="en-US" smtClean="0"/>
              <a:t>7/17/2023</a:t>
            </a:fld>
            <a:endParaRPr lang="en-US" dirty="0"/>
          </a:p>
        </p:txBody>
      </p:sp>
      <p:sp>
        <p:nvSpPr>
          <p:cNvPr id="6" name="Footer Placeholder 5">
            <a:extLst>
              <a:ext uri="{FF2B5EF4-FFF2-40B4-BE49-F238E27FC236}">
                <a16:creationId xmlns:a16="http://schemas.microsoft.com/office/drawing/2014/main" id="{03A9770D-5FDD-5230-00B7-B4921B695A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BD82FA-E73B-F89E-1584-F824DBA7FA82}"/>
              </a:ext>
            </a:extLst>
          </p:cNvPr>
          <p:cNvSpPr>
            <a:spLocks noGrp="1"/>
          </p:cNvSpPr>
          <p:nvPr>
            <p:ph type="sldNum" sz="quarter" idx="12"/>
          </p:nvPr>
        </p:nvSpPr>
        <p:spPr/>
        <p:txBody>
          <a:bodyPr/>
          <a:lstStyle/>
          <a:p>
            <a:fld id="{09B592E1-E2BA-4B92-84A1-FD83819C0AC8}" type="slidenum">
              <a:rPr lang="en-US" smtClean="0"/>
              <a:t>‹#›</a:t>
            </a:fld>
            <a:endParaRPr lang="en-US" dirty="0"/>
          </a:p>
        </p:txBody>
      </p:sp>
    </p:spTree>
    <p:extLst>
      <p:ext uri="{BB962C8B-B14F-4D97-AF65-F5344CB8AC3E}">
        <p14:creationId xmlns:p14="http://schemas.microsoft.com/office/powerpoint/2010/main" val="304377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4043F-675C-5DA5-03EB-91E09EDD76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573E3-9D44-045D-31E0-20D7117BF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CAB9C-BFFC-E9F4-EEBF-1B30DC9A1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53E8F-464B-41DC-BEB1-E8ECF6E4AB94}" type="datetimeFigureOut">
              <a:rPr lang="en-US" smtClean="0"/>
              <a:t>7/17/2023</a:t>
            </a:fld>
            <a:endParaRPr lang="en-US" dirty="0"/>
          </a:p>
        </p:txBody>
      </p:sp>
      <p:sp>
        <p:nvSpPr>
          <p:cNvPr id="5" name="Footer Placeholder 4">
            <a:extLst>
              <a:ext uri="{FF2B5EF4-FFF2-40B4-BE49-F238E27FC236}">
                <a16:creationId xmlns:a16="http://schemas.microsoft.com/office/drawing/2014/main" id="{3A4D4B4F-D35B-991D-2829-82CE28DCE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2D4D47-47E0-C1AB-954C-382F05920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592E1-E2BA-4B92-84A1-FD83819C0AC8}" type="slidenum">
              <a:rPr lang="en-US" smtClean="0"/>
              <a:t>‹#›</a:t>
            </a:fld>
            <a:endParaRPr lang="en-US" dirty="0"/>
          </a:p>
        </p:txBody>
      </p:sp>
    </p:spTree>
    <p:extLst>
      <p:ext uri="{BB962C8B-B14F-4D97-AF65-F5344CB8AC3E}">
        <p14:creationId xmlns:p14="http://schemas.microsoft.com/office/powerpoint/2010/main" val="355129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tmp"/></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tmp"/><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0D182502-2FAE-451F-BE33-F1DBD3841168}"/>
              </a:ext>
            </a:extLst>
          </p:cNvPr>
          <p:cNvSpPr txBox="1">
            <a:spLocks/>
          </p:cNvSpPr>
          <p:nvPr/>
        </p:nvSpPr>
        <p:spPr>
          <a:xfrm>
            <a:off x="1524000" y="5381108"/>
            <a:ext cx="9144000" cy="274355"/>
          </a:xfrm>
          <a:prstGeom prst="rect">
            <a:avLst/>
          </a:prstGeom>
          <a:solidFill>
            <a:schemeClr val="bg1">
              <a:lumMod val="75000"/>
            </a:schemeClr>
          </a:solidFill>
          <a:ln w="6350">
            <a:solidFill>
              <a:schemeClr val="tx1"/>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1500" spc="38" dirty="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2272231"/>
            <a:ext cx="6572250" cy="960575"/>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381376" y="2208600"/>
            <a:ext cx="7286625" cy="960575"/>
          </a:xfrm>
          <a:prstGeom prst="rect">
            <a:avLst/>
          </a:prstGeom>
          <a:solidFill>
            <a:schemeClr val="bg1">
              <a:lumMod val="85000"/>
            </a:schemeClr>
          </a:solidFill>
          <a:ln>
            <a:solidFill>
              <a:srgbClr val="0070C0"/>
            </a:solidFill>
          </a:ln>
        </p:spPr>
        <p:txBody>
          <a:bodyPr tIns="205740" anchor="t"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z="2100" spc="38" dirty="0">
                <a:solidFill>
                  <a:prstClr val="black"/>
                </a:solidFill>
                <a:effectLst>
                  <a:outerShdw blurRad="38100" dist="38100" dir="2700000" algn="tl">
                    <a:srgbClr val="000000">
                      <a:alpha val="43137"/>
                    </a:srgbClr>
                  </a:outerShdw>
                </a:effectLst>
                <a:latin typeface="Garamond" panose="02020404030301010803" pitchFamily="18" charset="0"/>
              </a:rPr>
              <a:t>MUNICIPAL BUILDINGS ADVISORY COMMITTEE</a:t>
            </a:r>
          </a:p>
        </p:txBody>
      </p:sp>
      <p:pic>
        <p:nvPicPr>
          <p:cNvPr id="9" name="Picture 8">
            <a:extLst>
              <a:ext uri="{FF2B5EF4-FFF2-40B4-BE49-F238E27FC236}">
                <a16:creationId xmlns:a16="http://schemas.microsoft.com/office/drawing/2014/main" id="{D9C6A577-AA28-44F4-9250-2612794AF43E}"/>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6286" y="1636813"/>
            <a:ext cx="1997028" cy="1988384"/>
          </a:xfrm>
          <a:prstGeom prst="rect">
            <a:avLst/>
          </a:prstGeom>
        </p:spPr>
      </p:pic>
      <p:sp>
        <p:nvSpPr>
          <p:cNvPr id="8" name="Title 2">
            <a:extLst>
              <a:ext uri="{FF2B5EF4-FFF2-40B4-BE49-F238E27FC236}">
                <a16:creationId xmlns:a16="http://schemas.microsoft.com/office/drawing/2014/main" id="{EC403990-5A6C-468F-A762-CD730A939DEC}"/>
              </a:ext>
            </a:extLst>
          </p:cNvPr>
          <p:cNvSpPr txBox="1">
            <a:spLocks/>
          </p:cNvSpPr>
          <p:nvPr/>
        </p:nvSpPr>
        <p:spPr>
          <a:xfrm>
            <a:off x="2957947" y="5323222"/>
            <a:ext cx="7710055" cy="294987"/>
          </a:xfrm>
          <a:prstGeom prst="rect">
            <a:avLst/>
          </a:prstGeom>
          <a:solidFill>
            <a:schemeClr val="bg1"/>
          </a:solidFill>
          <a:ln w="3175">
            <a:solidFill>
              <a:schemeClr val="tx1"/>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effectLst>
                  <a:outerShdw blurRad="38100" dist="38100" dir="2700000" algn="tl">
                    <a:srgbClr val="000000">
                      <a:alpha val="43137"/>
                    </a:srgbClr>
                  </a:outerShdw>
                </a:effectLst>
                <a:latin typeface="Garamond" panose="02020404030301010803" pitchFamily="18" charset="0"/>
              </a:rPr>
              <a:t>UPDATE to THE TOWN COUNCIL</a:t>
            </a:r>
          </a:p>
        </p:txBody>
      </p:sp>
      <p:cxnSp>
        <p:nvCxnSpPr>
          <p:cNvPr id="14" name="Straight Connector 13">
            <a:extLst>
              <a:ext uri="{FF2B5EF4-FFF2-40B4-BE49-F238E27FC236}">
                <a16:creationId xmlns:a16="http://schemas.microsoft.com/office/drawing/2014/main" id="{50C4A094-F500-4465-9ADA-31E60DAA2C34}"/>
              </a:ext>
            </a:extLst>
          </p:cNvPr>
          <p:cNvCxnSpPr/>
          <p:nvPr/>
        </p:nvCxnSpPr>
        <p:spPr>
          <a:xfrm>
            <a:off x="4536400" y="2766657"/>
            <a:ext cx="4553147"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2B15325C-7DF5-4E39-955C-705990A1D2FD}"/>
              </a:ext>
            </a:extLst>
          </p:cNvPr>
          <p:cNvSpPr txBox="1">
            <a:spLocks/>
          </p:cNvSpPr>
          <p:nvPr/>
        </p:nvSpPr>
        <p:spPr>
          <a:xfrm>
            <a:off x="2957947" y="2793468"/>
            <a:ext cx="7710055" cy="294987"/>
          </a:xfrm>
          <a:prstGeom prst="rect">
            <a:avLst/>
          </a:prstGeom>
          <a:noFill/>
          <a:ln w="3175">
            <a:no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z="1800" spc="38" dirty="0">
                <a:solidFill>
                  <a:prstClr val="black"/>
                </a:solidFill>
                <a:effectLst>
                  <a:outerShdw blurRad="38100" dist="38100" dir="2700000" algn="tl">
                    <a:srgbClr val="000000">
                      <a:alpha val="43137"/>
                    </a:srgbClr>
                  </a:outerShdw>
                </a:effectLst>
                <a:latin typeface="Garamond" panose="02020404030301010803" pitchFamily="18" charset="0"/>
              </a:rPr>
              <a:t>TOWN OF SALEM NH</a:t>
            </a:r>
          </a:p>
        </p:txBody>
      </p:sp>
      <p:sp>
        <p:nvSpPr>
          <p:cNvPr id="2" name="Title 1">
            <a:extLst>
              <a:ext uri="{FF2B5EF4-FFF2-40B4-BE49-F238E27FC236}">
                <a16:creationId xmlns:a16="http://schemas.microsoft.com/office/drawing/2014/main" id="{C1881C6D-AA1C-0004-D6B4-86FFA2286D6C}"/>
              </a:ext>
            </a:extLst>
          </p:cNvPr>
          <p:cNvSpPr txBox="1">
            <a:spLocks/>
          </p:cNvSpPr>
          <p:nvPr/>
        </p:nvSpPr>
        <p:spPr>
          <a:xfrm>
            <a:off x="9448135" y="5323221"/>
            <a:ext cx="1219865" cy="288229"/>
          </a:xfrm>
          <a:prstGeom prst="rect">
            <a:avLst/>
          </a:prstGeom>
          <a:solidFill>
            <a:schemeClr val="bg1">
              <a:lumMod val="65000"/>
            </a:schemeClr>
          </a:solidFill>
          <a:ln w="3175">
            <a:solidFill>
              <a:schemeClr val="tx1"/>
            </a:solidFill>
          </a:ln>
        </p:spPr>
        <p:txBody>
          <a:bodyP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1600" dirty="0">
                <a:solidFill>
                  <a:schemeClr val="bg1"/>
                </a:solidFill>
                <a:effectLst>
                  <a:outerShdw blurRad="38100" dist="38100" dir="2700000" algn="tl">
                    <a:srgbClr val="000000">
                      <a:alpha val="43137"/>
                    </a:srgbClr>
                  </a:outerShdw>
                </a:effectLst>
                <a:latin typeface="Garamond" panose="02020404030301010803" pitchFamily="18" charset="0"/>
              </a:rPr>
              <a:t>JULY 24, 2023</a:t>
            </a:r>
          </a:p>
        </p:txBody>
      </p:sp>
    </p:spTree>
    <p:extLst>
      <p:ext uri="{BB962C8B-B14F-4D97-AF65-F5344CB8AC3E}">
        <p14:creationId xmlns:p14="http://schemas.microsoft.com/office/powerpoint/2010/main" val="3920439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Times New Roman" panose="02020603050405020304" pitchFamily="18" charset="0"/>
                <a:cs typeface="+mn-cs"/>
              </a:rPr>
              <a:t>HISTORY</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grpSp>
        <p:nvGrpSpPr>
          <p:cNvPr id="2" name="Group 1">
            <a:extLst>
              <a:ext uri="{FF2B5EF4-FFF2-40B4-BE49-F238E27FC236}">
                <a16:creationId xmlns:a16="http://schemas.microsoft.com/office/drawing/2014/main" id="{06FFA9E5-D551-38BC-8246-0DD57F8C522C}"/>
              </a:ext>
            </a:extLst>
          </p:cNvPr>
          <p:cNvGrpSpPr/>
          <p:nvPr/>
        </p:nvGrpSpPr>
        <p:grpSpPr>
          <a:xfrm>
            <a:off x="4000500" y="6262300"/>
            <a:ext cx="4191000" cy="276999"/>
            <a:chOff x="4000500" y="6262300"/>
            <a:chExt cx="4191000" cy="276999"/>
          </a:xfrm>
        </p:grpSpPr>
        <p:cxnSp>
          <p:nvCxnSpPr>
            <p:cNvPr id="3" name="Straight Connector 2">
              <a:extLst>
                <a:ext uri="{FF2B5EF4-FFF2-40B4-BE49-F238E27FC236}">
                  <a16:creationId xmlns:a16="http://schemas.microsoft.com/office/drawing/2014/main" id="{53535444-E384-1003-D710-54FADEBF04FE}"/>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96F491-D494-DA7B-33B6-F2B806F7B319}"/>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grpSp>
      <p:grpSp>
        <p:nvGrpSpPr>
          <p:cNvPr id="13" name="Group 12">
            <a:extLst>
              <a:ext uri="{FF2B5EF4-FFF2-40B4-BE49-F238E27FC236}">
                <a16:creationId xmlns:a16="http://schemas.microsoft.com/office/drawing/2014/main" id="{27969951-0ADB-4073-4682-9A32AC42C1D5}"/>
              </a:ext>
            </a:extLst>
          </p:cNvPr>
          <p:cNvGrpSpPr/>
          <p:nvPr/>
        </p:nvGrpSpPr>
        <p:grpSpPr>
          <a:xfrm>
            <a:off x="5754409" y="2469470"/>
            <a:ext cx="1932214" cy="3412822"/>
            <a:chOff x="6259286" y="2355875"/>
            <a:chExt cx="1932214" cy="3412822"/>
          </a:xfrm>
        </p:grpSpPr>
        <p:sp>
          <p:nvSpPr>
            <p:cNvPr id="7" name="TextBox 6">
              <a:extLst>
                <a:ext uri="{FF2B5EF4-FFF2-40B4-BE49-F238E27FC236}">
                  <a16:creationId xmlns:a16="http://schemas.microsoft.com/office/drawing/2014/main" id="{5E369F3E-EB9A-B1CB-6270-1B15F4DEB0DB}"/>
                </a:ext>
              </a:extLst>
            </p:cNvPr>
            <p:cNvSpPr txBox="1"/>
            <p:nvPr/>
          </p:nvSpPr>
          <p:spPr>
            <a:xfrm>
              <a:off x="6259286" y="2355875"/>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2004</a:t>
              </a:r>
            </a:p>
          </p:txBody>
        </p:sp>
        <p:sp>
          <p:nvSpPr>
            <p:cNvPr id="8" name="TextBox 7">
              <a:extLst>
                <a:ext uri="{FF2B5EF4-FFF2-40B4-BE49-F238E27FC236}">
                  <a16:creationId xmlns:a16="http://schemas.microsoft.com/office/drawing/2014/main" id="{2D501E46-674A-A370-B779-F38CE4116E97}"/>
                </a:ext>
              </a:extLst>
            </p:cNvPr>
            <p:cNvSpPr txBox="1"/>
            <p:nvPr/>
          </p:nvSpPr>
          <p:spPr>
            <a:xfrm>
              <a:off x="6259286" y="3792821"/>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2008</a:t>
              </a:r>
            </a:p>
          </p:txBody>
        </p:sp>
        <p:sp>
          <p:nvSpPr>
            <p:cNvPr id="9" name="TextBox 8">
              <a:extLst>
                <a:ext uri="{FF2B5EF4-FFF2-40B4-BE49-F238E27FC236}">
                  <a16:creationId xmlns:a16="http://schemas.microsoft.com/office/drawing/2014/main" id="{11C3B52F-FFB7-B27D-F298-E61E6110E87A}"/>
                </a:ext>
              </a:extLst>
            </p:cNvPr>
            <p:cNvSpPr txBox="1"/>
            <p:nvPr/>
          </p:nvSpPr>
          <p:spPr>
            <a:xfrm>
              <a:off x="6259286" y="5229767"/>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2015</a:t>
              </a:r>
            </a:p>
          </p:txBody>
        </p:sp>
      </p:grpSp>
      <p:pic>
        <p:nvPicPr>
          <p:cNvPr id="10" name="Picture 4">
            <a:extLst>
              <a:ext uri="{FF2B5EF4-FFF2-40B4-BE49-F238E27FC236}">
                <a16:creationId xmlns:a16="http://schemas.microsoft.com/office/drawing/2014/main" id="{DE64304E-451F-7D3B-1224-332B4A942A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0052" y="1658865"/>
            <a:ext cx="5119545" cy="2237259"/>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 picture containing text, road, sky, outdoor&#10;&#10;Description automatically generated">
            <a:extLst>
              <a:ext uri="{FF2B5EF4-FFF2-40B4-BE49-F238E27FC236}">
                <a16:creationId xmlns:a16="http://schemas.microsoft.com/office/drawing/2014/main" id="{798BD8C1-497A-F64E-61DD-8593329BF7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759" b="90690" l="2072" r="98211">
                        <a14:foregroundMark x1="6215" y1="52759" x2="6215" y2="52759"/>
                        <a14:foregroundMark x1="2072" y1="59483" x2="2072" y2="59483"/>
                        <a14:foregroundMark x1="7345" y1="29310" x2="7345" y2="29310"/>
                        <a14:foregroundMark x1="6685" y1="39828" x2="6685" y2="39828"/>
                        <a14:foregroundMark x1="4708" y1="41379" x2="4708" y2="41379"/>
                        <a14:foregroundMark x1="92467" y1="50345" x2="92467" y2="50345"/>
                        <a14:foregroundMark x1="98211" y1="46724" x2="98211" y2="46724"/>
                        <a14:foregroundMark x1="40490" y1="32241" x2="40490" y2="32241"/>
                        <a14:foregroundMark x1="71469" y1="28621" x2="71469" y2="28621"/>
                        <a14:backgroundMark x1="4237" y1="54655" x2="4237" y2="54655"/>
                        <a14:backgroundMark x1="5085" y1="64828" x2="5085" y2="64828"/>
                        <a14:backgroundMark x1="4049" y1="74828" x2="4049" y2="74828"/>
                        <a14:backgroundMark x1="70527" y1="82069" x2="70527" y2="82069"/>
                        <a14:backgroundMark x1="69868" y1="76897" x2="69868" y2="76897"/>
                        <a14:backgroundMark x1="70810" y1="74483" x2="70810" y2="74483"/>
                        <a14:backgroundMark x1="63559" y1="77241" x2="63559" y2="77241"/>
                        <a14:backgroundMark x1="59605" y1="79655" x2="59605" y2="79655"/>
                        <a14:backgroundMark x1="59793" y1="83621" x2="59793" y2="83621"/>
                        <a14:backgroundMark x1="76271" y1="82414" x2="76271" y2="82414"/>
                        <a14:backgroundMark x1="81544" y1="80862" x2="81544" y2="80862"/>
                        <a14:backgroundMark x1="81544" y1="78793" x2="81544" y2="78793"/>
                        <a14:backgroundMark x1="80885" y1="76897" x2="80885" y2="76897"/>
                        <a14:backgroundMark x1="76083" y1="74483" x2="76083" y2="74483"/>
                      </a14:backgroundRemoval>
                    </a14:imgEffect>
                  </a14:imgLayer>
                </a14:imgProps>
              </a:ext>
              <a:ext uri="{28A0092B-C50C-407E-A947-70E740481C1C}">
                <a14:useLocalDpi xmlns:a14="http://schemas.microsoft.com/office/drawing/2010/main" val="0"/>
              </a:ext>
            </a:extLst>
          </a:blip>
          <a:srcRect t="9107"/>
          <a:stretch/>
        </p:blipFill>
        <p:spPr>
          <a:xfrm>
            <a:off x="1503183" y="3381918"/>
            <a:ext cx="3439767" cy="1707509"/>
          </a:xfrm>
          <a:prstGeom prst="rect">
            <a:avLst/>
          </a:prstGeom>
        </p:spPr>
      </p:pic>
      <p:pic>
        <p:nvPicPr>
          <p:cNvPr id="12" name="Picture 2">
            <a:extLst>
              <a:ext uri="{FF2B5EF4-FFF2-40B4-BE49-F238E27FC236}">
                <a16:creationId xmlns:a16="http://schemas.microsoft.com/office/drawing/2014/main" id="{49B29C0F-310A-4A8C-17FB-0C86681BD5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285" b="20391"/>
          <a:stretch/>
        </p:blipFill>
        <p:spPr bwMode="auto">
          <a:xfrm>
            <a:off x="889441" y="4870582"/>
            <a:ext cx="4667250" cy="1127524"/>
          </a:xfrm>
          <a:prstGeom prst="rect">
            <a:avLst/>
          </a:prstGeom>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355F24C-3543-4A69-5237-2538B2E64780}"/>
              </a:ext>
            </a:extLst>
          </p:cNvPr>
          <p:cNvGrpSpPr/>
          <p:nvPr/>
        </p:nvGrpSpPr>
        <p:grpSpPr>
          <a:xfrm>
            <a:off x="7924110" y="2469470"/>
            <a:ext cx="1932214" cy="3412822"/>
            <a:chOff x="6259286" y="2355875"/>
            <a:chExt cx="1932214" cy="3412822"/>
          </a:xfrm>
        </p:grpSpPr>
        <p:sp>
          <p:nvSpPr>
            <p:cNvPr id="17" name="TextBox 16">
              <a:extLst>
                <a:ext uri="{FF2B5EF4-FFF2-40B4-BE49-F238E27FC236}">
                  <a16:creationId xmlns:a16="http://schemas.microsoft.com/office/drawing/2014/main" id="{175CEF90-0E47-6A8D-0AEB-DC0C78AE9607}"/>
                </a:ext>
              </a:extLst>
            </p:cNvPr>
            <p:cNvSpPr txBox="1"/>
            <p:nvPr/>
          </p:nvSpPr>
          <p:spPr>
            <a:xfrm>
              <a:off x="6259286" y="2355875"/>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$7,450,000</a:t>
              </a:r>
            </a:p>
          </p:txBody>
        </p:sp>
        <p:sp>
          <p:nvSpPr>
            <p:cNvPr id="18" name="TextBox 17">
              <a:extLst>
                <a:ext uri="{FF2B5EF4-FFF2-40B4-BE49-F238E27FC236}">
                  <a16:creationId xmlns:a16="http://schemas.microsoft.com/office/drawing/2014/main" id="{0CFA3A21-6146-E9EF-A046-473625F928D2}"/>
                </a:ext>
              </a:extLst>
            </p:cNvPr>
            <p:cNvSpPr txBox="1"/>
            <p:nvPr/>
          </p:nvSpPr>
          <p:spPr>
            <a:xfrm>
              <a:off x="6259286" y="3792821"/>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$7,135,712</a:t>
              </a:r>
            </a:p>
          </p:txBody>
        </p:sp>
        <p:sp>
          <p:nvSpPr>
            <p:cNvPr id="19" name="TextBox 18">
              <a:extLst>
                <a:ext uri="{FF2B5EF4-FFF2-40B4-BE49-F238E27FC236}">
                  <a16:creationId xmlns:a16="http://schemas.microsoft.com/office/drawing/2014/main" id="{B3E4F33C-655D-92B7-9C67-87411D4514F4}"/>
                </a:ext>
              </a:extLst>
            </p:cNvPr>
            <p:cNvSpPr txBox="1"/>
            <p:nvPr/>
          </p:nvSpPr>
          <p:spPr>
            <a:xfrm>
              <a:off x="6259286" y="5229767"/>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$23,840,000</a:t>
              </a:r>
            </a:p>
          </p:txBody>
        </p:sp>
      </p:grpSp>
      <p:sp>
        <p:nvSpPr>
          <p:cNvPr id="21" name="Flowchart: Stored Data 20">
            <a:extLst>
              <a:ext uri="{FF2B5EF4-FFF2-40B4-BE49-F238E27FC236}">
                <a16:creationId xmlns:a16="http://schemas.microsoft.com/office/drawing/2014/main" id="{43A1ACE9-C1E6-5D9D-5D56-5F95A21E2BAA}"/>
              </a:ext>
            </a:extLst>
          </p:cNvPr>
          <p:cNvSpPr/>
          <p:nvPr/>
        </p:nvSpPr>
        <p:spPr>
          <a:xfrm rot="5400000">
            <a:off x="2986802" y="2525343"/>
            <a:ext cx="451468" cy="4864968"/>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93877BE-7572-9FB4-D7A1-4D4A41E0F14E}"/>
              </a:ext>
            </a:extLst>
          </p:cNvPr>
          <p:cNvGrpSpPr/>
          <p:nvPr/>
        </p:nvGrpSpPr>
        <p:grpSpPr>
          <a:xfrm>
            <a:off x="10093812" y="2469470"/>
            <a:ext cx="1932214" cy="3412822"/>
            <a:chOff x="6259286" y="2355875"/>
            <a:chExt cx="1932214" cy="3412822"/>
          </a:xfrm>
        </p:grpSpPr>
        <p:sp>
          <p:nvSpPr>
            <p:cNvPr id="15" name="TextBox 14">
              <a:extLst>
                <a:ext uri="{FF2B5EF4-FFF2-40B4-BE49-F238E27FC236}">
                  <a16:creationId xmlns:a16="http://schemas.microsoft.com/office/drawing/2014/main" id="{3E694F4F-3AC1-B683-B564-C7B7C9F7E89D}"/>
                </a:ext>
              </a:extLst>
            </p:cNvPr>
            <p:cNvSpPr txBox="1"/>
            <p:nvPr/>
          </p:nvSpPr>
          <p:spPr>
            <a:xfrm>
              <a:off x="6259286" y="2355875"/>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28,800 SF</a:t>
              </a:r>
            </a:p>
          </p:txBody>
        </p:sp>
        <p:sp>
          <p:nvSpPr>
            <p:cNvPr id="20" name="TextBox 19">
              <a:extLst>
                <a:ext uri="{FF2B5EF4-FFF2-40B4-BE49-F238E27FC236}">
                  <a16:creationId xmlns:a16="http://schemas.microsoft.com/office/drawing/2014/main" id="{062A91A4-DDE9-08E0-FD5E-F1CB94496FD3}"/>
                </a:ext>
              </a:extLst>
            </p:cNvPr>
            <p:cNvSpPr txBox="1"/>
            <p:nvPr/>
          </p:nvSpPr>
          <p:spPr>
            <a:xfrm>
              <a:off x="6259286" y="3792821"/>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26,000 SF</a:t>
              </a:r>
            </a:p>
          </p:txBody>
        </p:sp>
        <p:sp>
          <p:nvSpPr>
            <p:cNvPr id="22" name="TextBox 21">
              <a:extLst>
                <a:ext uri="{FF2B5EF4-FFF2-40B4-BE49-F238E27FC236}">
                  <a16:creationId xmlns:a16="http://schemas.microsoft.com/office/drawing/2014/main" id="{868444BB-B2B6-60B6-B807-A5395958C112}"/>
                </a:ext>
              </a:extLst>
            </p:cNvPr>
            <p:cNvSpPr txBox="1"/>
            <p:nvPr/>
          </p:nvSpPr>
          <p:spPr>
            <a:xfrm>
              <a:off x="6259286" y="5229767"/>
              <a:ext cx="1932214" cy="538930"/>
            </a:xfrm>
            <a:prstGeom prst="rect">
              <a:avLst/>
            </a:prstGeom>
            <a:solidFill>
              <a:schemeClr val="bg1"/>
            </a:solidFill>
            <a:ln w="28575">
              <a:solidFill>
                <a:schemeClr val="tx1"/>
              </a:solidFill>
            </a:ln>
          </p:spPr>
          <p:txBody>
            <a:bodyPr wrap="square">
              <a:spAutoFit/>
            </a:bodyPr>
            <a:lstStyle/>
            <a:p>
              <a:pPr marL="0" marR="0" algn="ctr">
                <a:lnSpc>
                  <a:spcPct val="107000"/>
                </a:lnSpc>
                <a:spcBef>
                  <a:spcPts val="0"/>
                </a:spcBef>
                <a:spcAft>
                  <a:spcPts val="0"/>
                </a:spcAft>
              </a:pPr>
              <a:r>
                <a:rPr lang="en-US" sz="2800" dirty="0">
                  <a:latin typeface="Garamond" panose="02020404030301010803" pitchFamily="18" charset="0"/>
                  <a:ea typeface="Calibri" panose="020F0502020204030204" pitchFamily="34" charset="0"/>
                </a:rPr>
                <a:t>24,000 SF</a:t>
              </a:r>
              <a:endParaRPr lang="en-US" sz="2800" dirty="0">
                <a:effectLst/>
                <a:latin typeface="Garamond" panose="02020404030301010803" pitchFamily="18" charset="0"/>
                <a:ea typeface="Calibri" panose="020F0502020204030204" pitchFamily="34" charset="0"/>
              </a:endParaRPr>
            </a:p>
          </p:txBody>
        </p:sp>
      </p:grpSp>
    </p:spTree>
    <p:extLst>
      <p:ext uri="{BB962C8B-B14F-4D97-AF65-F5344CB8AC3E}">
        <p14:creationId xmlns:p14="http://schemas.microsoft.com/office/powerpoint/2010/main" val="422989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9387F-A507-A1E3-A0AA-06AF6422D4A2}"/>
              </a:ext>
            </a:extLst>
          </p:cNvPr>
          <p:cNvPicPr>
            <a:picLocks noChangeAspect="1"/>
          </p:cNvPicPr>
          <p:nvPr/>
        </p:nvPicPr>
        <p:blipFill>
          <a:blip r:embed="rId2"/>
          <a:stretch>
            <a:fillRect/>
          </a:stretch>
        </p:blipFill>
        <p:spPr>
          <a:xfrm>
            <a:off x="5517473" y="1647215"/>
            <a:ext cx="6242304" cy="4523232"/>
          </a:xfrm>
          <a:prstGeom prst="rect">
            <a:avLst/>
          </a:prstGeom>
          <a:ln>
            <a:noFill/>
          </a:ln>
          <a:effectLst>
            <a:outerShdw blurRad="190500" algn="tl" rotWithShape="0">
              <a:srgbClr val="000000">
                <a:alpha val="70000"/>
              </a:srgbClr>
            </a:outerShdw>
          </a:effectLst>
        </p:spPr>
      </p:pic>
      <p:pic>
        <p:nvPicPr>
          <p:cNvPr id="10242" name="Picture 2" descr="Police">
            <a:extLst>
              <a:ext uri="{FF2B5EF4-FFF2-40B4-BE49-F238E27FC236}">
                <a16:creationId xmlns:a16="http://schemas.microsoft.com/office/drawing/2014/main" id="{CD3F2D95-FA56-14F8-1036-E0DD55762C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54"/>
          <a:stretch/>
        </p:blipFill>
        <p:spPr bwMode="auto">
          <a:xfrm>
            <a:off x="432223" y="1888921"/>
            <a:ext cx="4831475" cy="20199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35D0B7D-517B-EF33-3B77-E6A939C97D15}"/>
              </a:ext>
            </a:extLst>
          </p:cNvPr>
          <p:cNvGrpSpPr/>
          <p:nvPr/>
        </p:nvGrpSpPr>
        <p:grpSpPr>
          <a:xfrm>
            <a:off x="1524000" y="621351"/>
            <a:ext cx="9344026" cy="766808"/>
            <a:chOff x="1524000" y="621351"/>
            <a:chExt cx="9344026" cy="766808"/>
          </a:xfrm>
        </p:grpSpPr>
        <p:sp>
          <p:nvSpPr>
            <p:cNvPr id="4" name="Title 2">
              <a:extLst>
                <a:ext uri="{FF2B5EF4-FFF2-40B4-BE49-F238E27FC236}">
                  <a16:creationId xmlns:a16="http://schemas.microsoft.com/office/drawing/2014/main" id="{436FAFD6-4B26-5BFE-833A-DB5100D63CE1}"/>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5" name="Title 2">
              <a:extLst>
                <a:ext uri="{FF2B5EF4-FFF2-40B4-BE49-F238E27FC236}">
                  <a16:creationId xmlns:a16="http://schemas.microsoft.com/office/drawing/2014/main" id="{9A47EAD6-3BBE-3ABA-27B6-F79553E4CD6E}"/>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6" name="Table 6">
            <a:extLst>
              <a:ext uri="{FF2B5EF4-FFF2-40B4-BE49-F238E27FC236}">
                <a16:creationId xmlns:a16="http://schemas.microsoft.com/office/drawing/2014/main" id="{39BAA435-5D10-CAE7-181D-CDBB247FFB64}"/>
              </a:ext>
            </a:extLst>
          </p:cNvPr>
          <p:cNvGraphicFramePr>
            <a:graphicFrameLocks noGrp="1"/>
          </p:cNvGraphicFramePr>
          <p:nvPr>
            <p:extLst>
              <p:ext uri="{D42A27DB-BD31-4B8C-83A1-F6EECF244321}">
                <p14:modId xmlns:p14="http://schemas.microsoft.com/office/powerpoint/2010/main" val="1330592130"/>
              </p:ext>
            </p:extLst>
          </p:nvPr>
        </p:nvGraphicFramePr>
        <p:xfrm>
          <a:off x="514271" y="4611345"/>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DOVER 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1264747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00155-BA79-48F4-F128-A9FF91355B58}"/>
              </a:ext>
            </a:extLst>
          </p:cNvPr>
          <p:cNvPicPr>
            <a:picLocks noChangeAspect="1"/>
          </p:cNvPicPr>
          <p:nvPr/>
        </p:nvPicPr>
        <p:blipFill rotWithShape="1">
          <a:blip r:embed="rId2"/>
          <a:srcRect r="9584" b="21250"/>
          <a:stretch/>
        </p:blipFill>
        <p:spPr>
          <a:xfrm>
            <a:off x="5561984" y="1264382"/>
            <a:ext cx="5787347" cy="3780473"/>
          </a:xfrm>
          <a:prstGeom prst="rect">
            <a:avLst/>
          </a:prstGeom>
          <a:ln>
            <a:noFill/>
          </a:ln>
          <a:effectLst>
            <a:outerShdw blurRad="190500" algn="tl" rotWithShape="0">
              <a:srgbClr val="000000">
                <a:alpha val="70000"/>
              </a:srgbClr>
            </a:outerShdw>
          </a:effectLst>
        </p:spPr>
      </p:pic>
      <p:pic>
        <p:nvPicPr>
          <p:cNvPr id="7170" name="Picture 2">
            <a:extLst>
              <a:ext uri="{FF2B5EF4-FFF2-40B4-BE49-F238E27FC236}">
                <a16:creationId xmlns:a16="http://schemas.microsoft.com/office/drawing/2014/main" id="{056036EB-F646-2519-9C5C-B498B0BCF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1" y="1264382"/>
            <a:ext cx="4286250" cy="2828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New Beverly police station in sight | Local News | salemnews.com">
            <a:extLst>
              <a:ext uri="{FF2B5EF4-FFF2-40B4-BE49-F238E27FC236}">
                <a16:creationId xmlns:a16="http://schemas.microsoft.com/office/drawing/2014/main" id="{26D6C3F4-7CD7-9426-15D3-36DF18417D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625" b="11667"/>
          <a:stretch/>
        </p:blipFill>
        <p:spPr bwMode="auto">
          <a:xfrm>
            <a:off x="813301" y="4256955"/>
            <a:ext cx="4293680" cy="23322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Table 6">
            <a:extLst>
              <a:ext uri="{FF2B5EF4-FFF2-40B4-BE49-F238E27FC236}">
                <a16:creationId xmlns:a16="http://schemas.microsoft.com/office/drawing/2014/main" id="{617A1393-2767-14F1-9152-6984390C182E}"/>
              </a:ext>
            </a:extLst>
          </p:cNvPr>
          <p:cNvGraphicFramePr>
            <a:graphicFrameLocks noGrp="1"/>
          </p:cNvGraphicFramePr>
          <p:nvPr>
            <p:extLst>
              <p:ext uri="{D42A27DB-BD31-4B8C-83A1-F6EECF244321}">
                <p14:modId xmlns:p14="http://schemas.microsoft.com/office/powerpoint/2010/main" val="3045185017"/>
              </p:ext>
            </p:extLst>
          </p:nvPr>
        </p:nvGraphicFramePr>
        <p:xfrm>
          <a:off x="6233936" y="5208504"/>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BEVERLY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1872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grpSp>
        <p:nvGrpSpPr>
          <p:cNvPr id="3" name="Group 2">
            <a:extLst>
              <a:ext uri="{FF2B5EF4-FFF2-40B4-BE49-F238E27FC236}">
                <a16:creationId xmlns:a16="http://schemas.microsoft.com/office/drawing/2014/main" id="{EF46AE09-AC99-2278-EB9C-7C98D54B9579}"/>
              </a:ext>
            </a:extLst>
          </p:cNvPr>
          <p:cNvGrpSpPr/>
          <p:nvPr/>
        </p:nvGrpSpPr>
        <p:grpSpPr>
          <a:xfrm>
            <a:off x="1423987" y="333926"/>
            <a:ext cx="9344026" cy="766808"/>
            <a:chOff x="1524000" y="621351"/>
            <a:chExt cx="9344026" cy="766808"/>
          </a:xfrm>
        </p:grpSpPr>
        <p:sp>
          <p:nvSpPr>
            <p:cNvPr id="5" name="Title 2">
              <a:extLst>
                <a:ext uri="{FF2B5EF4-FFF2-40B4-BE49-F238E27FC236}">
                  <a16:creationId xmlns:a16="http://schemas.microsoft.com/office/drawing/2014/main" id="{2A65A08A-5664-E4EA-2401-E0C7537ACC9A}"/>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6" name="Title 2">
              <a:extLst>
                <a:ext uri="{FF2B5EF4-FFF2-40B4-BE49-F238E27FC236}">
                  <a16:creationId xmlns:a16="http://schemas.microsoft.com/office/drawing/2014/main" id="{9D6DA8D8-2C05-D086-A84C-302F26CB2C80}"/>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spTree>
    <p:extLst>
      <p:ext uri="{BB962C8B-B14F-4D97-AF65-F5344CB8AC3E}">
        <p14:creationId xmlns:p14="http://schemas.microsoft.com/office/powerpoint/2010/main" val="198977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ans for Lexington's new police station are moving forward once again">
            <a:extLst>
              <a:ext uri="{FF2B5EF4-FFF2-40B4-BE49-F238E27FC236}">
                <a16:creationId xmlns:a16="http://schemas.microsoft.com/office/drawing/2014/main" id="{51377FC3-80C7-BDEA-7E2D-CA0449E66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15" y="1492899"/>
            <a:ext cx="4343400" cy="3257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0" name="Picture 8" descr="Lexington Police Station, Lexington, MA • MateriallyBetter">
            <a:extLst>
              <a:ext uri="{FF2B5EF4-FFF2-40B4-BE49-F238E27FC236}">
                <a16:creationId xmlns:a16="http://schemas.microsoft.com/office/drawing/2014/main" id="{99225FE6-1D3F-D2B5-797E-A49DB2F66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81"/>
          <a:stretch/>
        </p:blipFill>
        <p:spPr bwMode="auto">
          <a:xfrm>
            <a:off x="5240212" y="1978091"/>
            <a:ext cx="6577008" cy="3789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7DF2AB1-1941-2EF2-FB24-CC09485C6CA6}"/>
              </a:ext>
            </a:extLst>
          </p:cNvPr>
          <p:cNvGrpSpPr/>
          <p:nvPr/>
        </p:nvGrpSpPr>
        <p:grpSpPr>
          <a:xfrm>
            <a:off x="1423987" y="333926"/>
            <a:ext cx="9344026" cy="766808"/>
            <a:chOff x="1524000" y="621351"/>
            <a:chExt cx="9344026" cy="766808"/>
          </a:xfrm>
        </p:grpSpPr>
        <p:sp>
          <p:nvSpPr>
            <p:cNvPr id="3" name="Title 2">
              <a:extLst>
                <a:ext uri="{FF2B5EF4-FFF2-40B4-BE49-F238E27FC236}">
                  <a16:creationId xmlns:a16="http://schemas.microsoft.com/office/drawing/2014/main" id="{8870DFA9-09FB-9CDE-1381-EF410A4F7988}"/>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9508E4BC-19C1-F710-706D-706F58BE3B7E}"/>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5" name="Table 6">
            <a:extLst>
              <a:ext uri="{FF2B5EF4-FFF2-40B4-BE49-F238E27FC236}">
                <a16:creationId xmlns:a16="http://schemas.microsoft.com/office/drawing/2014/main" id="{6FD52B9E-4437-9FA5-191C-1A1A200AF944}"/>
              </a:ext>
            </a:extLst>
          </p:cNvPr>
          <p:cNvGraphicFramePr>
            <a:graphicFrameLocks noGrp="1"/>
          </p:cNvGraphicFramePr>
          <p:nvPr>
            <p:extLst>
              <p:ext uri="{D42A27DB-BD31-4B8C-83A1-F6EECF244321}">
                <p14:modId xmlns:p14="http://schemas.microsoft.com/office/powerpoint/2010/main" val="3134785194"/>
              </p:ext>
            </p:extLst>
          </p:nvPr>
        </p:nvGraphicFramePr>
        <p:xfrm>
          <a:off x="514739" y="5018642"/>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LEXINGTON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28790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CD967C-D0F3-808D-1C81-DB4F07C7A66B}"/>
              </a:ext>
            </a:extLst>
          </p:cNvPr>
          <p:cNvPicPr>
            <a:picLocks noChangeAspect="1"/>
          </p:cNvPicPr>
          <p:nvPr/>
        </p:nvPicPr>
        <p:blipFill rotWithShape="1">
          <a:blip r:embed="rId2"/>
          <a:srcRect b="13220"/>
          <a:stretch/>
        </p:blipFill>
        <p:spPr>
          <a:xfrm>
            <a:off x="1062799" y="1357133"/>
            <a:ext cx="4083131" cy="2657506"/>
          </a:xfrm>
          <a:prstGeom prst="rect">
            <a:avLst/>
          </a:prstGeom>
          <a:ln>
            <a:noFill/>
          </a:ln>
          <a:effectLst>
            <a:outerShdw blurRad="190500" algn="tl" rotWithShape="0">
              <a:srgbClr val="000000">
                <a:alpha val="70000"/>
              </a:srgbClr>
            </a:outerShdw>
          </a:effectLst>
        </p:spPr>
      </p:pic>
      <p:pic>
        <p:nvPicPr>
          <p:cNvPr id="6146" name="Picture 2">
            <a:extLst>
              <a:ext uri="{FF2B5EF4-FFF2-40B4-BE49-F238E27FC236}">
                <a16:creationId xmlns:a16="http://schemas.microsoft.com/office/drawing/2014/main" id="{84B8E26B-EA2A-0503-D411-74C94ABC7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98" y="4271038"/>
            <a:ext cx="4083131" cy="21427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Shrewsbury Police Department moves into new station">
            <a:extLst>
              <a:ext uri="{FF2B5EF4-FFF2-40B4-BE49-F238E27FC236}">
                <a16:creationId xmlns:a16="http://schemas.microsoft.com/office/drawing/2014/main" id="{8988489F-3E07-5FBD-C75D-C7C5C4CF8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801" y="1286872"/>
            <a:ext cx="5486400" cy="3657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1B7606E-A006-8FB5-338C-7411FD22D01D}"/>
              </a:ext>
            </a:extLst>
          </p:cNvPr>
          <p:cNvGrpSpPr/>
          <p:nvPr/>
        </p:nvGrpSpPr>
        <p:grpSpPr>
          <a:xfrm>
            <a:off x="1423987" y="333926"/>
            <a:ext cx="9344026" cy="766808"/>
            <a:chOff x="1524000" y="621351"/>
            <a:chExt cx="9344026" cy="766808"/>
          </a:xfrm>
        </p:grpSpPr>
        <p:sp>
          <p:nvSpPr>
            <p:cNvPr id="4" name="Title 2">
              <a:extLst>
                <a:ext uri="{FF2B5EF4-FFF2-40B4-BE49-F238E27FC236}">
                  <a16:creationId xmlns:a16="http://schemas.microsoft.com/office/drawing/2014/main" id="{148F3CA6-980E-CE02-69AE-86D2EA6493A7}"/>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5" name="Title 2">
              <a:extLst>
                <a:ext uri="{FF2B5EF4-FFF2-40B4-BE49-F238E27FC236}">
                  <a16:creationId xmlns:a16="http://schemas.microsoft.com/office/drawing/2014/main" id="{603F2E6A-6539-7562-C557-A6FF50F139B6}"/>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6" name="Table 6">
            <a:extLst>
              <a:ext uri="{FF2B5EF4-FFF2-40B4-BE49-F238E27FC236}">
                <a16:creationId xmlns:a16="http://schemas.microsoft.com/office/drawing/2014/main" id="{28F45FD1-86BD-48FD-5314-8290EC7E5EBB}"/>
              </a:ext>
            </a:extLst>
          </p:cNvPr>
          <p:cNvGraphicFramePr>
            <a:graphicFrameLocks noGrp="1"/>
          </p:cNvGraphicFramePr>
          <p:nvPr>
            <p:extLst>
              <p:ext uri="{D42A27DB-BD31-4B8C-83A1-F6EECF244321}">
                <p14:modId xmlns:p14="http://schemas.microsoft.com/office/powerpoint/2010/main" val="100982658"/>
              </p:ext>
            </p:extLst>
          </p:nvPr>
        </p:nvGraphicFramePr>
        <p:xfrm>
          <a:off x="6164279" y="5130610"/>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SHREWSBURY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2472286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lans for a new police station move forward – Sentinel and Enterprise">
            <a:extLst>
              <a:ext uri="{FF2B5EF4-FFF2-40B4-BE49-F238E27FC236}">
                <a16:creationId xmlns:a16="http://schemas.microsoft.com/office/drawing/2014/main" id="{A0882F30-34C0-EACE-E9F1-CF5E20E73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106" y="1522178"/>
            <a:ext cx="4500563" cy="3000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descr="Construction on new police station in Leominster expected to start late  summer">
            <a:extLst>
              <a:ext uri="{FF2B5EF4-FFF2-40B4-BE49-F238E27FC236}">
                <a16:creationId xmlns:a16="http://schemas.microsoft.com/office/drawing/2014/main" id="{99DB637E-6465-2633-AD52-C59BA19CC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28" y="1325421"/>
            <a:ext cx="4194048" cy="23591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A building under construction with a crane&#10;&#10;Description automatically generated">
            <a:extLst>
              <a:ext uri="{FF2B5EF4-FFF2-40B4-BE49-F238E27FC236}">
                <a16:creationId xmlns:a16="http://schemas.microsoft.com/office/drawing/2014/main" id="{19FFF34A-8D38-7850-8969-FD109252CBD9}"/>
              </a:ext>
            </a:extLst>
          </p:cNvPr>
          <p:cNvPicPr>
            <a:picLocks noChangeAspect="1"/>
          </p:cNvPicPr>
          <p:nvPr/>
        </p:nvPicPr>
        <p:blipFill rotWithShape="1">
          <a:blip r:embed="rId4">
            <a:extLst>
              <a:ext uri="{28A0092B-C50C-407E-A947-70E740481C1C}">
                <a14:useLocalDpi xmlns:a14="http://schemas.microsoft.com/office/drawing/2010/main" val="0"/>
              </a:ext>
            </a:extLst>
          </a:blip>
          <a:srcRect b="10078"/>
          <a:stretch/>
        </p:blipFill>
        <p:spPr>
          <a:xfrm>
            <a:off x="6370528" y="3787963"/>
            <a:ext cx="4194048" cy="2625819"/>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4FE18631-0860-369E-99EC-A4EEF04497F7}"/>
              </a:ext>
            </a:extLst>
          </p:cNvPr>
          <p:cNvGrpSpPr/>
          <p:nvPr/>
        </p:nvGrpSpPr>
        <p:grpSpPr>
          <a:xfrm>
            <a:off x="1423987" y="333926"/>
            <a:ext cx="9344026" cy="766808"/>
            <a:chOff x="1524000" y="621351"/>
            <a:chExt cx="9344026" cy="766808"/>
          </a:xfrm>
        </p:grpSpPr>
        <p:sp>
          <p:nvSpPr>
            <p:cNvPr id="3" name="Title 2">
              <a:extLst>
                <a:ext uri="{FF2B5EF4-FFF2-40B4-BE49-F238E27FC236}">
                  <a16:creationId xmlns:a16="http://schemas.microsoft.com/office/drawing/2014/main" id="{F1729D7D-4476-5924-580E-0294753DDA7C}"/>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85CA0EC-AF0B-79C9-58BF-E78A81F6200E}"/>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6" name="Table 6">
            <a:extLst>
              <a:ext uri="{FF2B5EF4-FFF2-40B4-BE49-F238E27FC236}">
                <a16:creationId xmlns:a16="http://schemas.microsoft.com/office/drawing/2014/main" id="{AA4546FE-53DA-7FFD-86AA-66DA26FBA424}"/>
              </a:ext>
            </a:extLst>
          </p:cNvPr>
          <p:cNvGraphicFramePr>
            <a:graphicFrameLocks noGrp="1"/>
          </p:cNvGraphicFramePr>
          <p:nvPr>
            <p:extLst>
              <p:ext uri="{D42A27DB-BD31-4B8C-83A1-F6EECF244321}">
                <p14:modId xmlns:p14="http://schemas.microsoft.com/office/powerpoint/2010/main" val="318114008"/>
              </p:ext>
            </p:extLst>
          </p:nvPr>
        </p:nvGraphicFramePr>
        <p:xfrm>
          <a:off x="1231106" y="4942770"/>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LEOMINSTER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2317197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ehicles">
            <a:extLst>
              <a:ext uri="{FF2B5EF4-FFF2-40B4-BE49-F238E27FC236}">
                <a16:creationId xmlns:a16="http://schemas.microsoft.com/office/drawing/2014/main" id="{9C1C602B-6DAF-598B-4255-A37B68BC2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85" y="1211026"/>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posed New Bourne Police Headquarters Facility | bournema">
            <a:extLst>
              <a:ext uri="{FF2B5EF4-FFF2-40B4-BE49-F238E27FC236}">
                <a16:creationId xmlns:a16="http://schemas.microsoft.com/office/drawing/2014/main" id="{09B20FC8-D726-58BB-8474-0EC4E7F94B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29" b="7320"/>
          <a:stretch/>
        </p:blipFill>
        <p:spPr bwMode="auto">
          <a:xfrm>
            <a:off x="1404685" y="4093297"/>
            <a:ext cx="4114800" cy="22709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urnePolice.com Homepage">
            <a:extLst>
              <a:ext uri="{FF2B5EF4-FFF2-40B4-BE49-F238E27FC236}">
                <a16:creationId xmlns:a16="http://schemas.microsoft.com/office/drawing/2014/main" id="{83047ED4-F978-C51B-2B14-1ACF4C5B9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253" y="1211026"/>
            <a:ext cx="4937760" cy="37033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52DB6D-B9D9-94E0-EAF1-266B96799CD8}"/>
              </a:ext>
            </a:extLst>
          </p:cNvPr>
          <p:cNvGrpSpPr/>
          <p:nvPr/>
        </p:nvGrpSpPr>
        <p:grpSpPr>
          <a:xfrm>
            <a:off x="1423987" y="333926"/>
            <a:ext cx="9344026" cy="766808"/>
            <a:chOff x="1524000" y="621351"/>
            <a:chExt cx="9344026" cy="766808"/>
          </a:xfrm>
        </p:grpSpPr>
        <p:sp>
          <p:nvSpPr>
            <p:cNvPr id="3" name="Title 2">
              <a:extLst>
                <a:ext uri="{FF2B5EF4-FFF2-40B4-BE49-F238E27FC236}">
                  <a16:creationId xmlns:a16="http://schemas.microsoft.com/office/drawing/2014/main" id="{C4783CCD-554E-A4F6-FECB-923F7B63AD5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58252727-EA0D-6497-B436-67A38DF421FF}"/>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5" name="Table 6">
            <a:extLst>
              <a:ext uri="{FF2B5EF4-FFF2-40B4-BE49-F238E27FC236}">
                <a16:creationId xmlns:a16="http://schemas.microsoft.com/office/drawing/2014/main" id="{23BC2DF9-4861-7D57-00D1-D51778F2757D}"/>
              </a:ext>
            </a:extLst>
          </p:cNvPr>
          <p:cNvGraphicFramePr>
            <a:graphicFrameLocks noGrp="1"/>
          </p:cNvGraphicFramePr>
          <p:nvPr>
            <p:extLst>
              <p:ext uri="{D42A27DB-BD31-4B8C-83A1-F6EECF244321}">
                <p14:modId xmlns:p14="http://schemas.microsoft.com/office/powerpoint/2010/main" val="1653690958"/>
              </p:ext>
            </p:extLst>
          </p:nvPr>
        </p:nvGraphicFramePr>
        <p:xfrm>
          <a:off x="6096000" y="5113382"/>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BOURNE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66036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CD769-2462-4DB9-3308-A0FFFF0485A5}"/>
              </a:ext>
            </a:extLst>
          </p:cNvPr>
          <p:cNvPicPr>
            <a:picLocks noChangeAspect="1"/>
          </p:cNvPicPr>
          <p:nvPr/>
        </p:nvPicPr>
        <p:blipFill>
          <a:blip r:embed="rId2"/>
          <a:stretch>
            <a:fillRect/>
          </a:stretch>
        </p:blipFill>
        <p:spPr>
          <a:xfrm>
            <a:off x="5557835" y="1394272"/>
            <a:ext cx="5143500" cy="3425571"/>
          </a:xfrm>
          <a:prstGeom prst="rect">
            <a:avLst/>
          </a:prstGeom>
          <a:ln>
            <a:noFill/>
          </a:ln>
          <a:effectLst>
            <a:outerShdw blurRad="190500" algn="tl" rotWithShape="0">
              <a:srgbClr val="000000">
                <a:alpha val="70000"/>
              </a:srgbClr>
            </a:outerShdw>
          </a:effectLst>
        </p:spPr>
      </p:pic>
      <p:pic>
        <p:nvPicPr>
          <p:cNvPr id="4" name="Picture 3" descr="A building with a ramp&#10;&#10;Description automatically generated">
            <a:extLst>
              <a:ext uri="{FF2B5EF4-FFF2-40B4-BE49-F238E27FC236}">
                <a16:creationId xmlns:a16="http://schemas.microsoft.com/office/drawing/2014/main" id="{4C40269D-4D94-0B0E-FD03-6512F8F6D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665" y="1562237"/>
            <a:ext cx="3548939" cy="2560677"/>
          </a:xfrm>
          <a:prstGeom prst="rect">
            <a:avLst/>
          </a:prstGeom>
          <a:ln>
            <a:noFill/>
          </a:ln>
          <a:effectLst>
            <a:outerShdw blurRad="190500" algn="tl" rotWithShape="0">
              <a:srgbClr val="000000">
                <a:alpha val="70000"/>
              </a:srgbClr>
            </a:outerShdw>
          </a:effectLst>
        </p:spPr>
      </p:pic>
      <p:pic>
        <p:nvPicPr>
          <p:cNvPr id="9218" name="Picture 2" descr="Medford To Break Ground On New Police HQ | Medford, MA Patch">
            <a:extLst>
              <a:ext uri="{FF2B5EF4-FFF2-40B4-BE49-F238E27FC236}">
                <a16:creationId xmlns:a16="http://schemas.microsoft.com/office/drawing/2014/main" id="{C84B3045-A2A3-DCC9-3CB4-356315B40A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5253"/>
          <a:stretch/>
        </p:blipFill>
        <p:spPr bwMode="auto">
          <a:xfrm>
            <a:off x="1490664" y="4301344"/>
            <a:ext cx="3548939" cy="20109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382ADCC-65CB-0F69-F5B5-DDF8DE7F00AE}"/>
              </a:ext>
            </a:extLst>
          </p:cNvPr>
          <p:cNvGrpSpPr/>
          <p:nvPr/>
        </p:nvGrpSpPr>
        <p:grpSpPr>
          <a:xfrm>
            <a:off x="1423987" y="333926"/>
            <a:ext cx="9344026" cy="766808"/>
            <a:chOff x="1524000" y="621351"/>
            <a:chExt cx="9344026" cy="766808"/>
          </a:xfrm>
        </p:grpSpPr>
        <p:sp>
          <p:nvSpPr>
            <p:cNvPr id="5" name="Title 2">
              <a:extLst>
                <a:ext uri="{FF2B5EF4-FFF2-40B4-BE49-F238E27FC236}">
                  <a16:creationId xmlns:a16="http://schemas.microsoft.com/office/drawing/2014/main" id="{DE0C8DDC-D4E3-1A28-1AE0-66498D3D25D9}"/>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6" name="Title 2">
              <a:extLst>
                <a:ext uri="{FF2B5EF4-FFF2-40B4-BE49-F238E27FC236}">
                  <a16:creationId xmlns:a16="http://schemas.microsoft.com/office/drawing/2014/main" id="{5805FBB7-EEFF-AFFB-208E-0E5A2119C357}"/>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ANALYSIS – CASE STUDIES</a:t>
              </a:r>
            </a:p>
          </p:txBody>
        </p:sp>
      </p:grpSp>
      <p:graphicFrame>
        <p:nvGraphicFramePr>
          <p:cNvPr id="7" name="Table 6">
            <a:extLst>
              <a:ext uri="{FF2B5EF4-FFF2-40B4-BE49-F238E27FC236}">
                <a16:creationId xmlns:a16="http://schemas.microsoft.com/office/drawing/2014/main" id="{3DEFC8D0-41B4-B4C3-7435-5C82877D360F}"/>
              </a:ext>
            </a:extLst>
          </p:cNvPr>
          <p:cNvGraphicFramePr>
            <a:graphicFrameLocks noGrp="1"/>
          </p:cNvGraphicFramePr>
          <p:nvPr>
            <p:extLst>
              <p:ext uri="{D42A27DB-BD31-4B8C-83A1-F6EECF244321}">
                <p14:modId xmlns:p14="http://schemas.microsoft.com/office/powerpoint/2010/main" val="2241183315"/>
              </p:ext>
            </p:extLst>
          </p:nvPr>
        </p:nvGraphicFramePr>
        <p:xfrm>
          <a:off x="5907863" y="5113382"/>
          <a:ext cx="4443444" cy="1198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0861">
                  <a:extLst>
                    <a:ext uri="{9D8B030D-6E8A-4147-A177-3AD203B41FA5}">
                      <a16:colId xmlns:a16="http://schemas.microsoft.com/office/drawing/2014/main" val="2400276815"/>
                    </a:ext>
                  </a:extLst>
                </a:gridCol>
                <a:gridCol w="1110861">
                  <a:extLst>
                    <a:ext uri="{9D8B030D-6E8A-4147-A177-3AD203B41FA5}">
                      <a16:colId xmlns:a16="http://schemas.microsoft.com/office/drawing/2014/main" val="1216953091"/>
                    </a:ext>
                  </a:extLst>
                </a:gridCol>
                <a:gridCol w="1110861">
                  <a:extLst>
                    <a:ext uri="{9D8B030D-6E8A-4147-A177-3AD203B41FA5}">
                      <a16:colId xmlns:a16="http://schemas.microsoft.com/office/drawing/2014/main" val="908884347"/>
                    </a:ext>
                  </a:extLst>
                </a:gridCol>
                <a:gridCol w="1110861">
                  <a:extLst>
                    <a:ext uri="{9D8B030D-6E8A-4147-A177-3AD203B41FA5}">
                      <a16:colId xmlns:a16="http://schemas.microsoft.com/office/drawing/2014/main" val="1986155503"/>
                    </a:ext>
                  </a:extLst>
                </a:gridCol>
              </a:tblGrid>
              <a:tr h="370840">
                <a:tc gridSpan="4">
                  <a:txBody>
                    <a:bodyPr/>
                    <a:lstStyle/>
                    <a:p>
                      <a:pPr algn="ctr"/>
                      <a:r>
                        <a:rPr lang="en-US" sz="2400" b="1" dirty="0">
                          <a:solidFill>
                            <a:schemeClr val="tx1"/>
                          </a:solidFill>
                          <a:latin typeface="Garamond" panose="02020404030301010803" pitchFamily="18" charset="0"/>
                        </a:rPr>
                        <a:t>MEDFORD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093948"/>
                  </a:ext>
                </a:extLst>
              </a:tr>
              <a:tr h="370840">
                <a:tc>
                  <a:txBody>
                    <a:bodyPr/>
                    <a:lstStyle/>
                    <a:p>
                      <a:pPr algn="ctr"/>
                      <a:r>
                        <a:rPr lang="en-US" sz="1600" b="1" dirty="0">
                          <a:latin typeface="Garamond" panose="02020404030301010803" pitchFamily="18" charset="0"/>
                        </a:rPr>
                        <a:t>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NEW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a:latin typeface="Garamond" panose="02020404030301010803" pitchFamily="18" charset="0"/>
                        </a:rPr>
                        <a:t>SQ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07142062"/>
                  </a:ext>
                </a:extLst>
              </a:tr>
              <a:tr h="370840">
                <a:tc>
                  <a:txBody>
                    <a:bodyPr/>
                    <a:lstStyle/>
                    <a:p>
                      <a:pPr algn="ctr"/>
                      <a:r>
                        <a:rPr lang="en-US" dirty="0"/>
                        <a:t>1960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286412"/>
                  </a:ext>
                </a:extLst>
              </a:tr>
            </a:tbl>
          </a:graphicData>
        </a:graphic>
      </p:graphicFrame>
    </p:spTree>
    <p:extLst>
      <p:ext uri="{BB962C8B-B14F-4D97-AF65-F5344CB8AC3E}">
        <p14:creationId xmlns:p14="http://schemas.microsoft.com/office/powerpoint/2010/main" val="3304184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B9579E-111A-A2BA-4F29-A4824A39651B}"/>
              </a:ext>
            </a:extLst>
          </p:cNvPr>
          <p:cNvGrpSpPr/>
          <p:nvPr/>
        </p:nvGrpSpPr>
        <p:grpSpPr>
          <a:xfrm>
            <a:off x="1423987" y="333926"/>
            <a:ext cx="9344026" cy="766808"/>
            <a:chOff x="1524000" y="621351"/>
            <a:chExt cx="9344026" cy="766808"/>
          </a:xfrm>
        </p:grpSpPr>
        <p:sp>
          <p:nvSpPr>
            <p:cNvPr id="4" name="Title 2">
              <a:extLst>
                <a:ext uri="{FF2B5EF4-FFF2-40B4-BE49-F238E27FC236}">
                  <a16:creationId xmlns:a16="http://schemas.microsoft.com/office/drawing/2014/main" id="{0A679271-B4BC-5D18-71D6-292CDB6D988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5" name="Title 2">
              <a:extLst>
                <a:ext uri="{FF2B5EF4-FFF2-40B4-BE49-F238E27FC236}">
                  <a16:creationId xmlns:a16="http://schemas.microsoft.com/office/drawing/2014/main" id="{DA87B286-614D-E631-ECCA-DAF4963D944C}"/>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ARCHITECTURE</a:t>
              </a:r>
            </a:p>
          </p:txBody>
        </p:sp>
      </p:grpSp>
      <p:grpSp>
        <p:nvGrpSpPr>
          <p:cNvPr id="11" name="Group 10">
            <a:extLst>
              <a:ext uri="{FF2B5EF4-FFF2-40B4-BE49-F238E27FC236}">
                <a16:creationId xmlns:a16="http://schemas.microsoft.com/office/drawing/2014/main" id="{FBEC8DCD-4DD3-7CCF-4D49-D97D39614659}"/>
              </a:ext>
            </a:extLst>
          </p:cNvPr>
          <p:cNvGrpSpPr/>
          <p:nvPr/>
        </p:nvGrpSpPr>
        <p:grpSpPr>
          <a:xfrm>
            <a:off x="391902" y="2181012"/>
            <a:ext cx="11408196" cy="3368062"/>
            <a:chOff x="391902" y="2544905"/>
            <a:chExt cx="11408196" cy="3368062"/>
          </a:xfrm>
        </p:grpSpPr>
        <p:pic>
          <p:nvPicPr>
            <p:cNvPr id="7" name="Picture 6" descr="A building with a glass door&#10;&#10;Description automatically generated">
              <a:extLst>
                <a:ext uri="{FF2B5EF4-FFF2-40B4-BE49-F238E27FC236}">
                  <a16:creationId xmlns:a16="http://schemas.microsoft.com/office/drawing/2014/main" id="{135F59F0-A5B8-47E9-9D73-46D446C7A0BF}"/>
                </a:ext>
              </a:extLst>
            </p:cNvPr>
            <p:cNvPicPr>
              <a:picLocks noChangeAspect="1"/>
            </p:cNvPicPr>
            <p:nvPr/>
          </p:nvPicPr>
          <p:blipFill rotWithShape="1">
            <a:blip r:embed="rId2">
              <a:extLst>
                <a:ext uri="{28A0092B-C50C-407E-A947-70E740481C1C}">
                  <a14:useLocalDpi xmlns:a14="http://schemas.microsoft.com/office/drawing/2010/main" val="0"/>
                </a:ext>
              </a:extLst>
            </a:blip>
            <a:srcRect l="4154"/>
            <a:stretch/>
          </p:blipFill>
          <p:spPr>
            <a:xfrm>
              <a:off x="391902" y="2544905"/>
              <a:ext cx="3732409" cy="2577253"/>
            </a:xfrm>
            <a:prstGeom prst="rect">
              <a:avLst/>
            </a:prstGeo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AE85C3A1-6434-D938-71BF-6BA8EA58E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21"/>
            <a:stretch/>
          </p:blipFill>
          <p:spPr bwMode="auto">
            <a:xfrm>
              <a:off x="4380612" y="2544905"/>
              <a:ext cx="3581592" cy="2575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0EECF85-CB4B-358B-7618-271371B28915}"/>
                </a:ext>
              </a:extLst>
            </p:cNvPr>
            <p:cNvSpPr txBox="1"/>
            <p:nvPr/>
          </p:nvSpPr>
          <p:spPr>
            <a:xfrm>
              <a:off x="679943" y="5374037"/>
              <a:ext cx="3156326" cy="538930"/>
            </a:xfrm>
            <a:prstGeom prst="rect">
              <a:avLst/>
            </a:prstGeom>
            <a:solidFill>
              <a:schemeClr val="bg1"/>
            </a:solidFill>
            <a:ln w="952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CONTEMPORARY </a:t>
              </a:r>
            </a:p>
          </p:txBody>
        </p:sp>
        <p:sp>
          <p:nvSpPr>
            <p:cNvPr id="9" name="TextBox 8">
              <a:extLst>
                <a:ext uri="{FF2B5EF4-FFF2-40B4-BE49-F238E27FC236}">
                  <a16:creationId xmlns:a16="http://schemas.microsoft.com/office/drawing/2014/main" id="{466DD785-65F9-AEEC-C599-D19F54BC4211}"/>
                </a:ext>
              </a:extLst>
            </p:cNvPr>
            <p:cNvSpPr txBox="1"/>
            <p:nvPr/>
          </p:nvSpPr>
          <p:spPr>
            <a:xfrm>
              <a:off x="4791060" y="5373247"/>
              <a:ext cx="2760695" cy="538930"/>
            </a:xfrm>
            <a:prstGeom prst="rect">
              <a:avLst/>
            </a:prstGeom>
            <a:solidFill>
              <a:schemeClr val="bg1"/>
            </a:solidFill>
            <a:ln w="952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TRADITIONAL</a:t>
              </a:r>
            </a:p>
          </p:txBody>
        </p:sp>
        <p:pic>
          <p:nvPicPr>
            <p:cNvPr id="1028" name="Picture 4" descr="Police Department | Cookeville, TN">
              <a:extLst>
                <a:ext uri="{FF2B5EF4-FFF2-40B4-BE49-F238E27FC236}">
                  <a16:creationId xmlns:a16="http://schemas.microsoft.com/office/drawing/2014/main" id="{71443E97-4AE4-09B4-C567-C00740389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506" y="2544905"/>
              <a:ext cx="3581592" cy="25772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94ED2C-53EC-836F-819E-94AC3692A068}"/>
                </a:ext>
              </a:extLst>
            </p:cNvPr>
            <p:cNvSpPr txBox="1"/>
            <p:nvPr/>
          </p:nvSpPr>
          <p:spPr>
            <a:xfrm>
              <a:off x="8628954" y="5373247"/>
              <a:ext cx="2760695" cy="538930"/>
            </a:xfrm>
            <a:prstGeom prst="rect">
              <a:avLst/>
            </a:prstGeom>
            <a:solidFill>
              <a:schemeClr val="bg1"/>
            </a:solidFill>
            <a:ln w="9525">
              <a:solidFill>
                <a:schemeClr val="tx1"/>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MODERN</a:t>
              </a:r>
            </a:p>
          </p:txBody>
        </p:sp>
      </p:grpSp>
      <p:sp>
        <p:nvSpPr>
          <p:cNvPr id="12" name="Rectangle 11">
            <a:extLst>
              <a:ext uri="{FF2B5EF4-FFF2-40B4-BE49-F238E27FC236}">
                <a16:creationId xmlns:a16="http://schemas.microsoft.com/office/drawing/2014/main" id="{02924DB8-1C64-0F86-9E01-097E68D64011}"/>
              </a:ext>
            </a:extLst>
          </p:cNvPr>
          <p:cNvSpPr/>
          <p:nvPr/>
        </p:nvSpPr>
        <p:spPr>
          <a:xfrm>
            <a:off x="167951" y="1828800"/>
            <a:ext cx="11849878" cy="405881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ookeville Police Headquarters - Architects Design Group">
            <a:extLst>
              <a:ext uri="{FF2B5EF4-FFF2-40B4-BE49-F238E27FC236}">
                <a16:creationId xmlns:a16="http://schemas.microsoft.com/office/drawing/2014/main" id="{EC3251FA-E2A0-DA5C-DD1C-1D61BDB62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505" y="2181012"/>
            <a:ext cx="3581593" cy="257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3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239559-96DF-4960-8164-6E55FAECA6D6}"/>
              </a:ext>
            </a:extLst>
          </p:cNvPr>
          <p:cNvSpPr txBox="1"/>
          <p:nvPr/>
        </p:nvSpPr>
        <p:spPr>
          <a:xfrm>
            <a:off x="281233" y="1509443"/>
            <a:ext cx="11629534" cy="5078313"/>
          </a:xfrm>
          <a:prstGeom prst="rect">
            <a:avLst/>
          </a:prstGeom>
          <a:noFill/>
          <a:ln>
            <a:solidFill>
              <a:schemeClr val="accent1">
                <a:lumMod val="50000"/>
              </a:schemeClr>
            </a:solidFill>
          </a:ln>
        </p:spPr>
        <p:txBody>
          <a:bodyPr wrap="square">
            <a:spAutoFit/>
          </a:bodyPr>
          <a:lstStyle/>
          <a:p>
            <a:pPr algn="just"/>
            <a:r>
              <a:rPr lang="en-US" dirty="0">
                <a:latin typeface="Garamond" panose="02020404030301010803" pitchFamily="18" charset="0"/>
              </a:rPr>
              <a:t>A large portion of the inventory of Town Buildings are more than fifty years old respectively and have had significant facility related issues over the past ten years. There are several Town Buildings that lack nominal space needed for staffing and operational standards notwithstanding meeting Americans with Disabilities Act (ADA) compliance. The buildings and systems have been subject to deferred maintenance and have exceeded their useful life. Many of the finishes including walls, ceilings, and floors, are worn and outdated creating hazards for staff.  The mechanical, electrical, heating, and plumbing have had critical failures causing operational issues effecting both staff and the public. There have been various assessments done to some of the buildings to date that have forecast major expenses moreover conclude that the Town should consider a strategic long-range plan for all buildings and properties thereof. In April of 2019, the Board of Selectmen (BOS) established a Facility Committee (FC) that was comprised of town wide departments heads, middle management, and a Selectmen’s Representative who were tasked with establishing facility related priorities for a recommendation to the BOS to be included in the 2020 Budget. The FC concluded that a master plan should be established including procuring a consultant to help the Town move forward with a responsible proposal. A major budget allocation of $200,000 was approved for FY2020 to begin the process of dissecting previous reports and current information and begin master planning with a proposition that a Facilities Super Bond may be placed on a warrant in the near future. With the advent of Covid-19 in 2020 the project including funding was placed on hold due to economic uncertainties. In May 2020, the BOS also took up additional discussion on the FC and more specifically its structure and charge all things considered. During the FY21 Budget process the funding was reduced to $125,000 and subsequently approved through town vote. Two separate facility-based Request for Qualifications were let in early 2021 for DPW (RFQ 2021-007) and Town Hall (RFQ 2021-011) with the latter as an Owner’s Project Manager (OPM). </a:t>
            </a:r>
          </a:p>
        </p:txBody>
      </p:sp>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effectLst>
                  <a:outerShdw blurRad="38100" dist="38100" dir="2700000" algn="tl">
                    <a:srgbClr val="000000">
                      <a:alpha val="43137"/>
                    </a:srgbClr>
                  </a:outerShdw>
                </a:effectLst>
                <a:latin typeface="Garamond" panose="02020404030301010803" pitchFamily="18" charset="0"/>
              </a:rPr>
              <a:t>BACKGROUND</a:t>
            </a:r>
          </a:p>
        </p:txBody>
      </p:sp>
      <p:sp>
        <p:nvSpPr>
          <p:cNvPr id="7" name="Title 2">
            <a:extLst>
              <a:ext uri="{FF2B5EF4-FFF2-40B4-BE49-F238E27FC236}">
                <a16:creationId xmlns:a16="http://schemas.microsoft.com/office/drawing/2014/main" id="{24119578-2A48-A4F5-8953-51D41D1B985A}"/>
              </a:ext>
            </a:extLst>
          </p:cNvPr>
          <p:cNvSpPr txBox="1">
            <a:spLocks/>
          </p:cNvSpPr>
          <p:nvPr/>
        </p:nvSpPr>
        <p:spPr>
          <a:xfrm>
            <a:off x="1238250" y="3610922"/>
            <a:ext cx="9715500" cy="875354"/>
          </a:xfrm>
          <a:prstGeom prst="rect">
            <a:avLst/>
          </a:prstGeom>
          <a:solidFill>
            <a:schemeClr val="bg1">
              <a:lumMod val="85000"/>
            </a:schemeClr>
          </a:solidFill>
          <a:ln>
            <a:solidFill>
              <a:schemeClr val="tx1"/>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MBAC – July 15, 2021</a:t>
            </a:r>
          </a:p>
        </p:txBody>
      </p:sp>
      <p:grpSp>
        <p:nvGrpSpPr>
          <p:cNvPr id="11" name="Group 10">
            <a:extLst>
              <a:ext uri="{FF2B5EF4-FFF2-40B4-BE49-F238E27FC236}">
                <a16:creationId xmlns:a16="http://schemas.microsoft.com/office/drawing/2014/main" id="{76416A48-DD61-4C33-A7D4-CE6A6F9B1CAB}"/>
              </a:ext>
            </a:extLst>
          </p:cNvPr>
          <p:cNvGrpSpPr/>
          <p:nvPr/>
        </p:nvGrpSpPr>
        <p:grpSpPr>
          <a:xfrm>
            <a:off x="910838" y="2052566"/>
            <a:ext cx="10370323" cy="3841588"/>
            <a:chOff x="960451" y="1970204"/>
            <a:chExt cx="10370323" cy="3841588"/>
          </a:xfrm>
        </p:grpSpPr>
        <p:pic>
          <p:nvPicPr>
            <p:cNvPr id="3" name="Picture 2" descr="Text&#10;&#10;Description automatically generated">
              <a:extLst>
                <a:ext uri="{FF2B5EF4-FFF2-40B4-BE49-F238E27FC236}">
                  <a16:creationId xmlns:a16="http://schemas.microsoft.com/office/drawing/2014/main" id="{FBEAE9A9-DB94-4F67-8202-73E112A16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51" y="1970204"/>
              <a:ext cx="5135549" cy="3841588"/>
            </a:xfrm>
            <a:prstGeom prst="rect">
              <a:avLst/>
            </a:prstGeom>
            <a:ln>
              <a:solidFill>
                <a:schemeClr val="accent1">
                  <a:lumMod val="50000"/>
                </a:schemeClr>
              </a:solidFill>
            </a:ln>
          </p:spPr>
        </p:pic>
        <p:pic>
          <p:nvPicPr>
            <p:cNvPr id="10" name="Picture 9" descr="Text&#10;&#10;Description automatically generated">
              <a:extLst>
                <a:ext uri="{FF2B5EF4-FFF2-40B4-BE49-F238E27FC236}">
                  <a16:creationId xmlns:a16="http://schemas.microsoft.com/office/drawing/2014/main" id="{CE0F6C14-92CA-4B7C-A72D-8A2CFC016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225" y="1970204"/>
              <a:ext cx="5135549" cy="3841588"/>
            </a:xfrm>
            <a:prstGeom prst="rect">
              <a:avLst/>
            </a:prstGeom>
            <a:ln>
              <a:solidFill>
                <a:schemeClr val="accent1">
                  <a:lumMod val="50000"/>
                </a:schemeClr>
              </a:solidFill>
            </a:ln>
          </p:spPr>
        </p:pic>
      </p:grpSp>
    </p:spTree>
    <p:extLst>
      <p:ext uri="{BB962C8B-B14F-4D97-AF65-F5344CB8AC3E}">
        <p14:creationId xmlns:p14="http://schemas.microsoft.com/office/powerpoint/2010/main" val="20910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UPDATE</a:t>
            </a:r>
          </a:p>
        </p:txBody>
      </p:sp>
      <p:sp>
        <p:nvSpPr>
          <p:cNvPr id="14" name="Rectangle 13">
            <a:extLst>
              <a:ext uri="{FF2B5EF4-FFF2-40B4-BE49-F238E27FC236}">
                <a16:creationId xmlns:a16="http://schemas.microsoft.com/office/drawing/2014/main" id="{68AC5EF3-6510-A96A-A4F4-B3B73DE025D8}"/>
              </a:ext>
            </a:extLst>
          </p:cNvPr>
          <p:cNvSpPr/>
          <p:nvPr/>
        </p:nvSpPr>
        <p:spPr>
          <a:xfrm rot="5400000">
            <a:off x="12317" y="3508580"/>
            <a:ext cx="3657203" cy="460464"/>
          </a:xfrm>
          <a:prstGeom prst="rect">
            <a:avLst/>
          </a:prstGeom>
          <a:noFill/>
        </p:spPr>
        <p:txBody>
          <a:bodyPr vert="wordArtVert" wrap="none" lIns="342900" tIns="34290" rIns="342900" bIns="34290" numCol="1">
            <a:prstTxWarp prst="textPlain">
              <a:avLst/>
            </a:prstTxWarp>
            <a:spAutoFit/>
          </a:bodyPr>
          <a:lstStyle/>
          <a:p>
            <a:pPr algn="ctr" defTabSz="685800"/>
            <a:r>
              <a:rPr lang="en-US" sz="5400" dirty="0">
                <a:ln w="0"/>
                <a:solidFill>
                  <a:prstClr val="white"/>
                </a:solidFill>
                <a:effectLst>
                  <a:outerShdw blurRad="38100" dist="19050" dir="2700000" algn="tl" rotWithShape="0">
                    <a:prstClr val="black">
                      <a:alpha val="40000"/>
                    </a:prstClr>
                  </a:outerShdw>
                </a:effectLst>
                <a:latin typeface="Garamond" panose="02020404030301010803" pitchFamily="18" charset="0"/>
              </a:rPr>
              <a:t>MBAC</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08F3E16-6388-4BDD-2E92-433D126C6EB6}"/>
              </a:ext>
            </a:extLst>
          </p:cNvPr>
          <p:cNvGrpSpPr/>
          <p:nvPr/>
        </p:nvGrpSpPr>
        <p:grpSpPr>
          <a:xfrm>
            <a:off x="3273687" y="2285429"/>
            <a:ext cx="8793085" cy="2830810"/>
            <a:chOff x="3040422" y="1637000"/>
            <a:chExt cx="8793085" cy="2830810"/>
          </a:xfrm>
        </p:grpSpPr>
        <p:sp>
          <p:nvSpPr>
            <p:cNvPr id="2" name="TextBox 1">
              <a:extLst>
                <a:ext uri="{FF2B5EF4-FFF2-40B4-BE49-F238E27FC236}">
                  <a16:creationId xmlns:a16="http://schemas.microsoft.com/office/drawing/2014/main" id="{2AF097D5-4BA9-5A4C-56FD-48BC631F3B00}"/>
                </a:ext>
              </a:extLst>
            </p:cNvPr>
            <p:cNvSpPr txBox="1"/>
            <p:nvPr/>
          </p:nvSpPr>
          <p:spPr>
            <a:xfrm>
              <a:off x="4358980" y="1637000"/>
              <a:ext cx="7474527" cy="71558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Window Batch 3 – End of July</a:t>
              </a:r>
            </a:p>
            <a:p>
              <a:pPr marL="214313" indent="-214313" defTabSz="685800">
                <a:buFont typeface="Arial" panose="020B0604020202020204" pitchFamily="34" charset="0"/>
                <a:buChar char="•"/>
              </a:pPr>
              <a:r>
                <a:rPr lang="en-US" sz="1350" dirty="0">
                  <a:solidFill>
                    <a:prstClr val="black"/>
                  </a:solidFill>
                  <a:latin typeface="Calibri" panose="020F0502020204030204"/>
                </a:rPr>
                <a:t>Siding Replacement  and Exterior Painting Complete</a:t>
              </a:r>
            </a:p>
            <a:p>
              <a:pPr marL="214313" indent="-214313" defTabSz="685800">
                <a:buFont typeface="Arial" panose="020B0604020202020204" pitchFamily="34" charset="0"/>
                <a:buChar char="•"/>
              </a:pPr>
              <a:r>
                <a:rPr lang="en-US" sz="1350" dirty="0">
                  <a:solidFill>
                    <a:prstClr val="black"/>
                  </a:solidFill>
                  <a:latin typeface="Calibri" panose="020F0502020204030204"/>
                </a:rPr>
                <a:t>Fundraising Ongoing</a:t>
              </a:r>
            </a:p>
          </p:txBody>
        </p:sp>
        <p:sp>
          <p:nvSpPr>
            <p:cNvPr id="21" name="TextBox 20">
              <a:extLst>
                <a:ext uri="{FF2B5EF4-FFF2-40B4-BE49-F238E27FC236}">
                  <a16:creationId xmlns:a16="http://schemas.microsoft.com/office/drawing/2014/main" id="{D533B8DD-547C-2D6C-9C39-5BF5CDE7BEC5}"/>
                </a:ext>
              </a:extLst>
            </p:cNvPr>
            <p:cNvSpPr txBox="1"/>
            <p:nvPr/>
          </p:nvSpPr>
          <p:spPr>
            <a:xfrm>
              <a:off x="4358979" y="2481242"/>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ICON – Finalizing Building Program and </a:t>
              </a:r>
            </a:p>
            <a:p>
              <a:pPr marL="214313" indent="-214313" defTabSz="685800">
                <a:buFont typeface="Arial" panose="020B0604020202020204" pitchFamily="34" charset="0"/>
                <a:buChar char="•"/>
              </a:pPr>
              <a:r>
                <a:rPr lang="en-US" sz="1350" dirty="0">
                  <a:solidFill>
                    <a:prstClr val="black"/>
                  </a:solidFill>
                  <a:latin typeface="Calibri" panose="020F0502020204030204"/>
                </a:rPr>
                <a:t>Conceptual Deliverables to Town Council by October </a:t>
              </a:r>
            </a:p>
          </p:txBody>
        </p:sp>
        <p:sp>
          <p:nvSpPr>
            <p:cNvPr id="22" name="TextBox 21">
              <a:extLst>
                <a:ext uri="{FF2B5EF4-FFF2-40B4-BE49-F238E27FC236}">
                  <a16:creationId xmlns:a16="http://schemas.microsoft.com/office/drawing/2014/main" id="{D10560D8-EE89-45F0-F17D-F0D1CB3DD883}"/>
                </a:ext>
              </a:extLst>
            </p:cNvPr>
            <p:cNvSpPr txBox="1"/>
            <p:nvPr/>
          </p:nvSpPr>
          <p:spPr>
            <a:xfrm>
              <a:off x="4358980" y="3278959"/>
              <a:ext cx="7474527" cy="300082"/>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Roofing Membrane Replacement starting July 22</a:t>
              </a:r>
              <a:r>
                <a:rPr lang="en-US" sz="1350" baseline="30000" dirty="0">
                  <a:solidFill>
                    <a:prstClr val="black"/>
                  </a:solidFill>
                  <a:latin typeface="Calibri" panose="020F0502020204030204"/>
                </a:rPr>
                <a:t>nd</a:t>
              </a:r>
              <a:r>
                <a:rPr lang="en-US" sz="1350" dirty="0">
                  <a:solidFill>
                    <a:prstClr val="black"/>
                  </a:solidFill>
                  <a:latin typeface="Calibri" panose="020F0502020204030204"/>
                </a:rPr>
                <a:t> </a:t>
              </a:r>
            </a:p>
          </p:txBody>
        </p:sp>
        <p:sp>
          <p:nvSpPr>
            <p:cNvPr id="28" name="TextBox 27">
              <a:extLst>
                <a:ext uri="{FF2B5EF4-FFF2-40B4-BE49-F238E27FC236}">
                  <a16:creationId xmlns:a16="http://schemas.microsoft.com/office/drawing/2014/main" id="{299E07B1-6346-C4C6-963A-70F38D000F21}"/>
                </a:ext>
              </a:extLst>
            </p:cNvPr>
            <p:cNvSpPr txBox="1"/>
            <p:nvPr/>
          </p:nvSpPr>
          <p:spPr>
            <a:xfrm>
              <a:off x="4358979" y="3861095"/>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RFQ 2022-046 - Architectural Services Public Safety Buildings</a:t>
              </a:r>
            </a:p>
            <a:p>
              <a:pPr marL="214313" indent="-214313" defTabSz="685800">
                <a:buFont typeface="Arial" panose="020B0604020202020204" pitchFamily="34" charset="0"/>
                <a:buChar char="•"/>
              </a:pPr>
              <a:r>
                <a:rPr lang="en-US" sz="1350" dirty="0">
                  <a:solidFill>
                    <a:prstClr val="black"/>
                  </a:solidFill>
                  <a:latin typeface="Calibri" panose="020F0502020204030204"/>
                </a:rPr>
                <a:t>Fire Department Four Phase Facility Station Plan</a:t>
              </a:r>
            </a:p>
          </p:txBody>
        </p:sp>
        <p:pic>
          <p:nvPicPr>
            <p:cNvPr id="3" name="Picture 2" descr="A person standing in front of a building&#10;&#10;Description automatically generated with medium confidence">
              <a:extLst>
                <a:ext uri="{FF2B5EF4-FFF2-40B4-BE49-F238E27FC236}">
                  <a16:creationId xmlns:a16="http://schemas.microsoft.com/office/drawing/2014/main" id="{CA443526-D193-8AF3-DB10-AAF07FABB9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l="2543" r="3185"/>
            <a:stretch/>
          </p:blipFill>
          <p:spPr>
            <a:xfrm>
              <a:off x="3071576" y="2437979"/>
              <a:ext cx="818458" cy="594359"/>
            </a:xfrm>
            <a:prstGeom prst="rect">
              <a:avLst/>
            </a:prstGeom>
            <a:ln>
              <a:solidFill>
                <a:schemeClr val="tx1"/>
              </a:solidFill>
            </a:ln>
          </p:spPr>
        </p:pic>
        <p:pic>
          <p:nvPicPr>
            <p:cNvPr id="9" name="Picture 8" descr="A white house with a black roof&#10;&#10;Description automatically generated with low confidence">
              <a:extLst>
                <a:ext uri="{FF2B5EF4-FFF2-40B4-BE49-F238E27FC236}">
                  <a16:creationId xmlns:a16="http://schemas.microsoft.com/office/drawing/2014/main" id="{6E2004C2-016F-0F0D-6655-A5C17D7FEF87}"/>
                </a:ext>
              </a:extLst>
            </p:cNvPr>
            <p:cNvPicPr>
              <a:picLocks noChangeAspect="1"/>
            </p:cNvPicPr>
            <p:nvPr/>
          </p:nvPicPr>
          <p:blipFill rotWithShape="1">
            <a:blip r:embed="rId4">
              <a:extLst>
                <a:ext uri="{28A0092B-C50C-407E-A947-70E740481C1C}">
                  <a14:useLocalDpi xmlns:a14="http://schemas.microsoft.com/office/drawing/2010/main" val="0"/>
                </a:ext>
              </a:extLst>
            </a:blip>
            <a:srcRect l="3376" r="3240"/>
            <a:stretch/>
          </p:blipFill>
          <p:spPr>
            <a:xfrm>
              <a:off x="3071576" y="1703071"/>
              <a:ext cx="831446" cy="619623"/>
            </a:xfrm>
            <a:prstGeom prst="rect">
              <a:avLst/>
            </a:prstGeom>
            <a:ln>
              <a:solidFill>
                <a:schemeClr val="tx1"/>
              </a:solidFill>
            </a:ln>
          </p:spPr>
        </p:pic>
        <p:pic>
          <p:nvPicPr>
            <p:cNvPr id="15" name="Picture 14" descr="A picture containing outdoor, building, property, real estate&#10;&#10;Description automatically generated">
              <a:extLst>
                <a:ext uri="{FF2B5EF4-FFF2-40B4-BE49-F238E27FC236}">
                  <a16:creationId xmlns:a16="http://schemas.microsoft.com/office/drawing/2014/main" id="{F169D869-2835-2F06-9EBE-488BDDD25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3832" y="3136905"/>
              <a:ext cx="836202" cy="619623"/>
            </a:xfrm>
            <a:prstGeom prst="rect">
              <a:avLst/>
            </a:prstGeom>
            <a:ln>
              <a:solidFill>
                <a:schemeClr val="tx1"/>
              </a:solidFill>
            </a:ln>
          </p:spPr>
        </p:pic>
        <p:pic>
          <p:nvPicPr>
            <p:cNvPr id="16" name="Picture 15" descr="A picture containing text, sky, outdoor, town&#10;&#10;Description automatically generated">
              <a:extLst>
                <a:ext uri="{FF2B5EF4-FFF2-40B4-BE49-F238E27FC236}">
                  <a16:creationId xmlns:a16="http://schemas.microsoft.com/office/drawing/2014/main" id="{0B2014EF-D261-A701-CC71-077CB59BBC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0422" y="3861095"/>
              <a:ext cx="849612" cy="606715"/>
            </a:xfrm>
            <a:prstGeom prst="rect">
              <a:avLst/>
            </a:prstGeom>
            <a:ln>
              <a:solidFill>
                <a:schemeClr val="tx1"/>
              </a:solidFill>
            </a:ln>
          </p:spPr>
        </p:pic>
      </p:grpSp>
      <p:sp>
        <p:nvSpPr>
          <p:cNvPr id="17" name="TextBox 16">
            <a:extLst>
              <a:ext uri="{FF2B5EF4-FFF2-40B4-BE49-F238E27FC236}">
                <a16:creationId xmlns:a16="http://schemas.microsoft.com/office/drawing/2014/main" id="{163BA45D-2038-19CF-9261-D50529E10F63}"/>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spTree>
    <p:extLst>
      <p:ext uri="{BB962C8B-B14F-4D97-AF65-F5344CB8AC3E}">
        <p14:creationId xmlns:p14="http://schemas.microsoft.com/office/powerpoint/2010/main" val="80049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PUBLIC WORKS BUILDING</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933682B-9AE3-D30C-927A-551C91845D87}"/>
              </a:ext>
            </a:extLst>
          </p:cNvPr>
          <p:cNvSpPr txBox="1"/>
          <p:nvPr/>
        </p:nvSpPr>
        <p:spPr>
          <a:xfrm>
            <a:off x="1398328" y="1498451"/>
            <a:ext cx="3525884" cy="461665"/>
          </a:xfrm>
          <a:prstGeom prst="rect">
            <a:avLst/>
          </a:prstGeom>
          <a:noFill/>
        </p:spPr>
        <p:txBody>
          <a:bodyPr wrap="square" rtlCol="0">
            <a:spAutoFit/>
          </a:bodyPr>
          <a:lstStyle/>
          <a:p>
            <a:pPr defTabSz="685800"/>
            <a:r>
              <a:rPr lang="en-US" sz="2400" dirty="0">
                <a:solidFill>
                  <a:prstClr val="black"/>
                </a:solidFill>
                <a:latin typeface="Garamond" panose="02020404030301010803" pitchFamily="18" charset="0"/>
              </a:rPr>
              <a:t>FEASIBILITY STUDY</a:t>
            </a:r>
          </a:p>
        </p:txBody>
      </p:sp>
      <p:sp>
        <p:nvSpPr>
          <p:cNvPr id="2" name="TextBox 1">
            <a:extLst>
              <a:ext uri="{FF2B5EF4-FFF2-40B4-BE49-F238E27FC236}">
                <a16:creationId xmlns:a16="http://schemas.microsoft.com/office/drawing/2014/main" id="{76CA3790-8BDC-A9A0-8094-1700B8740543}"/>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sp>
        <p:nvSpPr>
          <p:cNvPr id="7" name="Content Placeholder 2">
            <a:extLst>
              <a:ext uri="{FF2B5EF4-FFF2-40B4-BE49-F238E27FC236}">
                <a16:creationId xmlns:a16="http://schemas.microsoft.com/office/drawing/2014/main" id="{7B4BF72A-4E84-8AD3-9449-977019880B2E}"/>
              </a:ext>
            </a:extLst>
          </p:cNvPr>
          <p:cNvSpPr txBox="1">
            <a:spLocks/>
          </p:cNvSpPr>
          <p:nvPr/>
        </p:nvSpPr>
        <p:spPr>
          <a:xfrm>
            <a:off x="477552" y="1960116"/>
            <a:ext cx="5367435" cy="19277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defTabSz="114300">
              <a:buNone/>
            </a:pPr>
            <a:r>
              <a:rPr lang="en-US" sz="1800" dirty="0">
                <a:latin typeface="Garamond" panose="02020404030301010803" pitchFamily="18" charset="0"/>
              </a:rPr>
              <a:t>Numerous iterations of the conceptual floor plan for the renovated existing building are being developed, working with the MS staff and administration.</a:t>
            </a:r>
          </a:p>
          <a:p>
            <a:pPr marL="0" lvl="1" indent="0" defTabSz="114300">
              <a:buFont typeface="Arial" panose="020B0604020202020204" pitchFamily="34" charset="0"/>
              <a:buNone/>
            </a:pPr>
            <a:r>
              <a:rPr lang="en-US" sz="1800" dirty="0">
                <a:latin typeface="Garamond" panose="02020404030301010803" pitchFamily="18" charset="0"/>
              </a:rPr>
              <a:t>Priority was given to renovating the existing building while accommodating the current program needs of the Municipal Services Divisions.</a:t>
            </a:r>
          </a:p>
        </p:txBody>
      </p:sp>
      <p:pic>
        <p:nvPicPr>
          <p:cNvPr id="12" name="Picture 11">
            <a:extLst>
              <a:ext uri="{FF2B5EF4-FFF2-40B4-BE49-F238E27FC236}">
                <a16:creationId xmlns:a16="http://schemas.microsoft.com/office/drawing/2014/main" id="{B40673AA-8954-283D-7790-7E76878E5755}"/>
              </a:ext>
            </a:extLst>
          </p:cNvPr>
          <p:cNvPicPr>
            <a:picLocks noChangeAspect="1"/>
          </p:cNvPicPr>
          <p:nvPr/>
        </p:nvPicPr>
        <p:blipFill>
          <a:blip r:embed="rId2"/>
          <a:stretch>
            <a:fillRect/>
          </a:stretch>
        </p:blipFill>
        <p:spPr>
          <a:xfrm>
            <a:off x="1085462" y="3901054"/>
            <a:ext cx="3451003" cy="1956435"/>
          </a:xfrm>
          <a:prstGeom prst="rect">
            <a:avLst/>
          </a:prstGeom>
          <a:ln>
            <a:solidFill>
              <a:schemeClr val="tx1"/>
            </a:solidFill>
          </a:ln>
        </p:spPr>
      </p:pic>
      <p:pic>
        <p:nvPicPr>
          <p:cNvPr id="10" name="Picture 9" descr="A building with a roof&#10;&#10;Description automatically generated">
            <a:extLst>
              <a:ext uri="{FF2B5EF4-FFF2-40B4-BE49-F238E27FC236}">
                <a16:creationId xmlns:a16="http://schemas.microsoft.com/office/drawing/2014/main" id="{522584C7-6342-77F7-0785-E5A9042BD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78" y="3823085"/>
            <a:ext cx="4733824" cy="2222397"/>
          </a:xfrm>
          <a:prstGeom prst="rect">
            <a:avLst/>
          </a:prstGeom>
          <a:ln>
            <a:solidFill>
              <a:schemeClr val="tx1"/>
            </a:solidFill>
          </a:ln>
        </p:spPr>
      </p:pic>
      <p:pic>
        <p:nvPicPr>
          <p:cNvPr id="14" name="Picture 13" descr="A building with a pile of sand&#10;&#10;Description automatically generated">
            <a:extLst>
              <a:ext uri="{FF2B5EF4-FFF2-40B4-BE49-F238E27FC236}">
                <a16:creationId xmlns:a16="http://schemas.microsoft.com/office/drawing/2014/main" id="{C8E48BCF-51F1-F7A3-107F-6CAF2F8D5B15}"/>
              </a:ext>
            </a:extLst>
          </p:cNvPr>
          <p:cNvPicPr>
            <a:picLocks noChangeAspect="1"/>
          </p:cNvPicPr>
          <p:nvPr/>
        </p:nvPicPr>
        <p:blipFill rotWithShape="1">
          <a:blip r:embed="rId4">
            <a:extLst>
              <a:ext uri="{28A0092B-C50C-407E-A947-70E740481C1C}">
                <a14:useLocalDpi xmlns:a14="http://schemas.microsoft.com/office/drawing/2010/main" val="0"/>
              </a:ext>
            </a:extLst>
          </a:blip>
          <a:srcRect l="3878" t="20284" b="21939"/>
          <a:stretch/>
        </p:blipFill>
        <p:spPr>
          <a:xfrm>
            <a:off x="6451678" y="1524689"/>
            <a:ext cx="4733824" cy="2222397"/>
          </a:xfrm>
          <a:prstGeom prst="rect">
            <a:avLst/>
          </a:prstGeom>
          <a:ln>
            <a:solidFill>
              <a:schemeClr val="tx1"/>
            </a:solidFill>
          </a:ln>
        </p:spPr>
      </p:pic>
    </p:spTree>
    <p:extLst>
      <p:ext uri="{BB962C8B-B14F-4D97-AF65-F5344CB8AC3E}">
        <p14:creationId xmlns:p14="http://schemas.microsoft.com/office/powerpoint/2010/main" val="1739939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pic>
        <p:nvPicPr>
          <p:cNvPr id="1026" name="Picture 2" descr="Lieutenant Promoted To Captain In Salem Police Department | Salem, NH Patch">
            <a:extLst>
              <a:ext uri="{FF2B5EF4-FFF2-40B4-BE49-F238E27FC236}">
                <a16:creationId xmlns:a16="http://schemas.microsoft.com/office/drawing/2014/main" id="{573C31CB-D3AE-613C-6BE4-EFD28553A2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982" b="-1"/>
          <a:stretch/>
        </p:blipFill>
        <p:spPr bwMode="auto">
          <a:xfrm>
            <a:off x="416575" y="2257861"/>
            <a:ext cx="7162800" cy="34391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F613F0E-F8E1-AD92-1474-E2898776EB9F}"/>
              </a:ext>
            </a:extLst>
          </p:cNvPr>
          <p:cNvSpPr txBox="1"/>
          <p:nvPr/>
        </p:nvSpPr>
        <p:spPr>
          <a:xfrm>
            <a:off x="7932146" y="3108763"/>
            <a:ext cx="3676883" cy="249299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Garamond" panose="02020404030301010803" pitchFamily="18" charset="0"/>
              </a:rPr>
              <a:t>Town Council – Primary Goal</a:t>
            </a:r>
          </a:p>
          <a:p>
            <a:pPr marL="285750" indent="-285750">
              <a:buFont typeface="Arial" panose="020B0604020202020204" pitchFamily="34" charset="0"/>
              <a:buChar char="•"/>
            </a:pPr>
            <a:r>
              <a:rPr lang="en-US" sz="2000" dirty="0">
                <a:latin typeface="Garamond" panose="02020404030301010803" pitchFamily="18" charset="0"/>
              </a:rPr>
              <a:t>TGAS</a:t>
            </a:r>
          </a:p>
          <a:p>
            <a:pPr marL="285750" indent="-285750">
              <a:buFont typeface="Arial" panose="020B0604020202020204" pitchFamily="34" charset="0"/>
              <a:buChar char="•"/>
            </a:pPr>
            <a:r>
              <a:rPr lang="en-US" sz="2000" dirty="0">
                <a:latin typeface="Garamond" panose="02020404030301010803" pitchFamily="18" charset="0"/>
              </a:rPr>
              <a:t>Programming Book</a:t>
            </a:r>
          </a:p>
          <a:p>
            <a:pPr marL="285750" indent="-285750">
              <a:buFont typeface="Arial" panose="020B0604020202020204" pitchFamily="34" charset="0"/>
              <a:buChar char="•"/>
            </a:pPr>
            <a:r>
              <a:rPr lang="en-US" sz="2000" dirty="0">
                <a:latin typeface="Garamond" panose="02020404030301010803" pitchFamily="18" charset="0"/>
              </a:rPr>
              <a:t>PD/MBAC - Talking Points</a:t>
            </a:r>
          </a:p>
          <a:p>
            <a:pPr marL="285750" indent="-285750">
              <a:buFont typeface="Arial" panose="020B0604020202020204" pitchFamily="34" charset="0"/>
              <a:buChar char="•"/>
            </a:pPr>
            <a:r>
              <a:rPr lang="en-US" sz="2000" dirty="0">
                <a:latin typeface="Garamond" panose="02020404030301010803" pitchFamily="18" charset="0"/>
              </a:rPr>
              <a:t>PD – National Night Out, 8/1</a:t>
            </a:r>
          </a:p>
          <a:p>
            <a:pPr marL="285750" indent="-285750">
              <a:buFont typeface="Arial" panose="020B0604020202020204" pitchFamily="34" charset="0"/>
              <a:buChar char="•"/>
            </a:pPr>
            <a:endParaRPr lang="en-US" sz="2000" dirty="0">
              <a:latin typeface="Garamond" panose="02020404030301010803" pitchFamily="18" charset="0"/>
            </a:endParaRPr>
          </a:p>
          <a:p>
            <a:endParaRPr lang="en-US" dirty="0"/>
          </a:p>
          <a:p>
            <a:endParaRPr lang="en-US" dirty="0"/>
          </a:p>
        </p:txBody>
      </p:sp>
    </p:spTree>
    <p:extLst>
      <p:ext uri="{BB962C8B-B14F-4D97-AF65-F5344CB8AC3E}">
        <p14:creationId xmlns:p14="http://schemas.microsoft.com/office/powerpoint/2010/main" val="59174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DYNAMIC SCHEDULE</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AC3F99D-2A6F-F26A-1561-66B2BF9CC023}"/>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pic>
        <p:nvPicPr>
          <p:cNvPr id="8" name="Picture 7" descr="A screenshot of a computer&#10;&#10;Description automatically generated">
            <a:extLst>
              <a:ext uri="{FF2B5EF4-FFF2-40B4-BE49-F238E27FC236}">
                <a16:creationId xmlns:a16="http://schemas.microsoft.com/office/drawing/2014/main" id="{E795F284-166A-1A83-4B47-6EDEA7FDB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718" y="1599498"/>
            <a:ext cx="7160561" cy="4451463"/>
          </a:xfrm>
          <a:prstGeom prst="rect">
            <a:avLst/>
          </a:prstGeom>
          <a:ln>
            <a:solidFill>
              <a:schemeClr val="tx1"/>
            </a:solidFill>
          </a:ln>
        </p:spPr>
      </p:pic>
    </p:spTree>
    <p:extLst>
      <p:ext uri="{BB962C8B-B14F-4D97-AF65-F5344CB8AC3E}">
        <p14:creationId xmlns:p14="http://schemas.microsoft.com/office/powerpoint/2010/main" val="397282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8BC2BA1-F46B-0215-CC8B-5E5706FE6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99" y="0"/>
            <a:ext cx="11148601" cy="6858000"/>
          </a:xfrm>
          <a:prstGeom prst="rect">
            <a:avLst/>
          </a:prstGeom>
        </p:spPr>
      </p:pic>
      <p:sp>
        <p:nvSpPr>
          <p:cNvPr id="4" name="Oval 3">
            <a:extLst>
              <a:ext uri="{FF2B5EF4-FFF2-40B4-BE49-F238E27FC236}">
                <a16:creationId xmlns:a16="http://schemas.microsoft.com/office/drawing/2014/main" id="{D0F50A63-5104-94E5-EAF9-3AA52AF0FC62}"/>
              </a:ext>
            </a:extLst>
          </p:cNvPr>
          <p:cNvSpPr/>
          <p:nvPr/>
        </p:nvSpPr>
        <p:spPr>
          <a:xfrm>
            <a:off x="429208" y="3592286"/>
            <a:ext cx="4329404" cy="2183363"/>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08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240394-4C42-8B82-595A-643B6A8F5F9D}"/>
              </a:ext>
            </a:extLst>
          </p:cNvPr>
          <p:cNvGrpSpPr/>
          <p:nvPr/>
        </p:nvGrpSpPr>
        <p:grpSpPr>
          <a:xfrm>
            <a:off x="1524000" y="621351"/>
            <a:ext cx="9344026" cy="766808"/>
            <a:chOff x="1524000" y="621351"/>
            <a:chExt cx="9344026" cy="766808"/>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MBAC   PLAN / Strategy</a:t>
              </a:r>
            </a:p>
          </p:txBody>
        </p:sp>
      </p:gr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B72E4E-CB73-7283-DC70-B314C6C560E3}"/>
              </a:ext>
            </a:extLst>
          </p:cNvPr>
          <p:cNvSpPr txBox="1"/>
          <p:nvPr/>
        </p:nvSpPr>
        <p:spPr>
          <a:xfrm>
            <a:off x="3067863" y="2526151"/>
            <a:ext cx="7474527" cy="2516073"/>
          </a:xfrm>
          <a:prstGeom prst="rect">
            <a:avLst/>
          </a:prstGeom>
          <a:noFill/>
        </p:spPr>
        <p:txBody>
          <a:bodyPr wrap="square" rtlCol="0">
            <a:spAutoFit/>
          </a:bodyPr>
          <a:lstStyle/>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Salem School District Model</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Owners Project Manager – RFQ 2021-011</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MGL Project Delivery Methods for Public Construction</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Keep Front-end Expenses Low</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Produce Conceptual Design and Real Total Project Cost</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Warrant Article to Approve Project </a:t>
            </a: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2AC3F99D-2A6F-F26A-1561-66B2BF9CC023}"/>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sp>
        <p:nvSpPr>
          <p:cNvPr id="8" name="TextBox 7">
            <a:extLst>
              <a:ext uri="{FF2B5EF4-FFF2-40B4-BE49-F238E27FC236}">
                <a16:creationId xmlns:a16="http://schemas.microsoft.com/office/drawing/2014/main" id="{3F5D632B-1290-1B0C-B99E-BEFD55DCAFEB}"/>
              </a:ext>
            </a:extLst>
          </p:cNvPr>
          <p:cNvSpPr txBox="1"/>
          <p:nvPr/>
        </p:nvSpPr>
        <p:spPr>
          <a:xfrm>
            <a:off x="3058533" y="4737506"/>
            <a:ext cx="7474527" cy="669414"/>
          </a:xfrm>
          <a:prstGeom prst="rect">
            <a:avLst/>
          </a:prstGeom>
          <a:noFill/>
        </p:spPr>
        <p:txBody>
          <a:bodyPr wrap="square" rtlCol="0">
            <a:spAutoFit/>
          </a:bodyPr>
          <a:lstStyle/>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Master Plan including Expenditure</a:t>
            </a: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276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ppt_x"/>
                                          </p:val>
                                        </p:tav>
                                        <p:tav tm="100000">
                                          <p:val>
                                            <p:strVal val="#ppt_x"/>
                                          </p:val>
                                        </p:tav>
                                      </p:tavLst>
                                    </p:anim>
                                    <p:anim calcmode="lin" valueType="num">
                                      <p:cBhvr additive="base">
                                        <p:cTn id="8" dur="1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F558DC5A-8368-5058-F56F-F40CE7CFC806}"/>
              </a:ext>
            </a:extLst>
          </p:cNvPr>
          <p:cNvCxnSpPr/>
          <p:nvPr/>
        </p:nvCxnSpPr>
        <p:spPr>
          <a:xfrm>
            <a:off x="8054507" y="3079246"/>
            <a:ext cx="0" cy="1261642"/>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MOVING AHEAD</a:t>
            </a:r>
          </a:p>
        </p:txBody>
      </p:sp>
      <p:grpSp>
        <p:nvGrpSpPr>
          <p:cNvPr id="2" name="Group 1">
            <a:extLst>
              <a:ext uri="{FF2B5EF4-FFF2-40B4-BE49-F238E27FC236}">
                <a16:creationId xmlns:a16="http://schemas.microsoft.com/office/drawing/2014/main" id="{32718DCE-05CA-FFCA-1A7E-2EF8D3987838}"/>
              </a:ext>
            </a:extLst>
          </p:cNvPr>
          <p:cNvGrpSpPr/>
          <p:nvPr/>
        </p:nvGrpSpPr>
        <p:grpSpPr>
          <a:xfrm>
            <a:off x="4000500" y="6262300"/>
            <a:ext cx="4191000" cy="276999"/>
            <a:chOff x="4000500" y="6262300"/>
            <a:chExt cx="4191000" cy="276999"/>
          </a:xfrm>
        </p:grpSpPr>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F67D36-F54E-DF2A-BE23-3211E61A0688}"/>
                </a:ext>
              </a:extLst>
            </p:cNvPr>
            <p:cNvSpPr txBox="1"/>
            <p:nvPr/>
          </p:nvSpPr>
          <p:spPr>
            <a:xfrm>
              <a:off x="5740321" y="6262300"/>
              <a:ext cx="711357" cy="276999"/>
            </a:xfrm>
            <a:prstGeom prst="rect">
              <a:avLst/>
            </a:prstGeom>
            <a:solidFill>
              <a:schemeClr val="bg1"/>
            </a:solidFill>
            <a:ln>
              <a:solidFill>
                <a:schemeClr val="bg1">
                  <a:lumMod val="85000"/>
                </a:schemeClr>
              </a:solidFill>
            </a:ln>
          </p:spPr>
          <p:txBody>
            <a:bodyPr wrap="square" rtlCol="0">
              <a:spAutoFit/>
            </a:bodyPr>
            <a:lstStyle/>
            <a:p>
              <a:pPr algn="ctr" defTabSz="685800"/>
              <a:r>
                <a:rPr lang="en-US" sz="1200" b="1" dirty="0">
                  <a:solidFill>
                    <a:prstClr val="black"/>
                  </a:solidFill>
                  <a:effectLst>
                    <a:outerShdw blurRad="38100" dist="38100" dir="2700000" algn="tl">
                      <a:srgbClr val="000000">
                        <a:alpha val="43137"/>
                      </a:srgbClr>
                    </a:outerShdw>
                  </a:effectLst>
                  <a:latin typeface="Garamond" panose="02020404030301010803" pitchFamily="18" charset="0"/>
                </a:rPr>
                <a:t>MBAC</a:t>
              </a:r>
            </a:p>
          </p:txBody>
        </p:sp>
      </p:grpSp>
      <p:grpSp>
        <p:nvGrpSpPr>
          <p:cNvPr id="9" name="Group 8">
            <a:extLst>
              <a:ext uri="{FF2B5EF4-FFF2-40B4-BE49-F238E27FC236}">
                <a16:creationId xmlns:a16="http://schemas.microsoft.com/office/drawing/2014/main" id="{82D6C464-B9FC-32FF-184D-7AA30DDF4227}"/>
              </a:ext>
            </a:extLst>
          </p:cNvPr>
          <p:cNvGrpSpPr/>
          <p:nvPr/>
        </p:nvGrpSpPr>
        <p:grpSpPr>
          <a:xfrm>
            <a:off x="190499" y="1516246"/>
            <a:ext cx="11811000" cy="4599623"/>
            <a:chOff x="190501" y="1610677"/>
            <a:chExt cx="11811000" cy="4599623"/>
          </a:xfrm>
        </p:grpSpPr>
        <p:sp>
          <p:nvSpPr>
            <p:cNvPr id="14" name="Rectangle 13">
              <a:extLst>
                <a:ext uri="{FF2B5EF4-FFF2-40B4-BE49-F238E27FC236}">
                  <a16:creationId xmlns:a16="http://schemas.microsoft.com/office/drawing/2014/main" id="{21001254-8464-52FD-F4B0-E3A09E64ADF9}"/>
                </a:ext>
              </a:extLst>
            </p:cNvPr>
            <p:cNvSpPr/>
            <p:nvPr/>
          </p:nvSpPr>
          <p:spPr>
            <a:xfrm>
              <a:off x="190501" y="1610677"/>
              <a:ext cx="11811000" cy="459962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C095AF6-89E8-367D-1959-8BD7C751BD9A}"/>
                </a:ext>
              </a:extLst>
            </p:cNvPr>
            <p:cNvSpPr/>
            <p:nvPr/>
          </p:nvSpPr>
          <p:spPr>
            <a:xfrm>
              <a:off x="4185688" y="2205350"/>
              <a:ext cx="7657754" cy="354044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572EE5C-C3D1-50AA-1AF7-20235B1DC3AE}"/>
                </a:ext>
              </a:extLst>
            </p:cNvPr>
            <p:cNvSpPr txBox="1"/>
            <p:nvPr/>
          </p:nvSpPr>
          <p:spPr>
            <a:xfrm>
              <a:off x="4450375" y="4640901"/>
              <a:ext cx="3220512" cy="475130"/>
            </a:xfrm>
            <a:prstGeom prst="rect">
              <a:avLst/>
            </a:prstGeom>
            <a:solidFill>
              <a:schemeClr val="bg1"/>
            </a:solidFill>
            <a:ln w="28575">
              <a:solidFill>
                <a:schemeClr val="bg1">
                  <a:lumMod val="75000"/>
                </a:schemeClr>
              </a:solidFill>
            </a:ln>
          </p:spPr>
          <p:txBody>
            <a:bodyPr wrap="square">
              <a:spAutoFit/>
            </a:bodyPr>
            <a:lstStyle/>
            <a:p>
              <a:pPr marL="0" marR="0" algn="ctr">
                <a:lnSpc>
                  <a:spcPct val="107000"/>
                </a:lnSpc>
                <a:spcBef>
                  <a:spcPts val="0"/>
                </a:spcBef>
                <a:spcAft>
                  <a:spcPts val="0"/>
                </a:spcAft>
              </a:pPr>
              <a:r>
                <a:rPr lang="en-US" sz="2400" dirty="0">
                  <a:effectLst/>
                  <a:latin typeface="Garamond" panose="02020404030301010803" pitchFamily="18" charset="0"/>
                  <a:ea typeface="Calibri" panose="020F0502020204030204" pitchFamily="34" charset="0"/>
                </a:rPr>
                <a:t>SUB COMMITTEES</a:t>
              </a:r>
            </a:p>
          </p:txBody>
        </p:sp>
        <p:sp>
          <p:nvSpPr>
            <p:cNvPr id="26" name="TextBox 25">
              <a:extLst>
                <a:ext uri="{FF2B5EF4-FFF2-40B4-BE49-F238E27FC236}">
                  <a16:creationId xmlns:a16="http://schemas.microsoft.com/office/drawing/2014/main" id="{7EF8221F-95F9-FEDD-4BD1-A0ECD96AC72A}"/>
                </a:ext>
              </a:extLst>
            </p:cNvPr>
            <p:cNvSpPr txBox="1"/>
            <p:nvPr/>
          </p:nvSpPr>
          <p:spPr>
            <a:xfrm>
              <a:off x="6060631" y="2540316"/>
              <a:ext cx="3981506" cy="538930"/>
            </a:xfrm>
            <a:prstGeom prst="rect">
              <a:avLst/>
            </a:prstGeom>
            <a:solidFill>
              <a:schemeClr val="bg1"/>
            </a:solidFill>
            <a:ln w="28575">
              <a:solidFill>
                <a:schemeClr val="bg1">
                  <a:lumMod val="75000"/>
                </a:schemeClr>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TOWN COUNCIL</a:t>
              </a:r>
            </a:p>
          </p:txBody>
        </p:sp>
        <p:sp>
          <p:nvSpPr>
            <p:cNvPr id="27" name="TextBox 26">
              <a:extLst>
                <a:ext uri="{FF2B5EF4-FFF2-40B4-BE49-F238E27FC236}">
                  <a16:creationId xmlns:a16="http://schemas.microsoft.com/office/drawing/2014/main" id="{592E8542-C8D0-3017-BD9B-AEDEFA6E0A2E}"/>
                </a:ext>
              </a:extLst>
            </p:cNvPr>
            <p:cNvSpPr txBox="1"/>
            <p:nvPr/>
          </p:nvSpPr>
          <p:spPr>
            <a:xfrm>
              <a:off x="8431881" y="4640901"/>
              <a:ext cx="3220512" cy="475130"/>
            </a:xfrm>
            <a:prstGeom prst="rect">
              <a:avLst/>
            </a:prstGeom>
            <a:solidFill>
              <a:schemeClr val="bg1"/>
            </a:solidFill>
            <a:ln w="28575">
              <a:solidFill>
                <a:schemeClr val="bg1">
                  <a:lumMod val="75000"/>
                </a:schemeClr>
              </a:solidFill>
            </a:ln>
          </p:spPr>
          <p:txBody>
            <a:bodyPr wrap="square">
              <a:spAutoFit/>
            </a:bodyPr>
            <a:lstStyle/>
            <a:p>
              <a:pPr marL="0" marR="0" algn="ctr">
                <a:lnSpc>
                  <a:spcPct val="107000"/>
                </a:lnSpc>
                <a:spcBef>
                  <a:spcPts val="0"/>
                </a:spcBef>
                <a:spcAft>
                  <a:spcPts val="0"/>
                </a:spcAft>
              </a:pPr>
              <a:r>
                <a:rPr lang="en-US" sz="2400" dirty="0">
                  <a:effectLst/>
                  <a:latin typeface="Garamond" panose="02020404030301010803" pitchFamily="18" charset="0"/>
                  <a:ea typeface="Calibri" panose="020F0502020204030204" pitchFamily="34" charset="0"/>
                </a:rPr>
                <a:t>PUBLIC RELATIONS</a:t>
              </a:r>
            </a:p>
          </p:txBody>
        </p:sp>
        <p:grpSp>
          <p:nvGrpSpPr>
            <p:cNvPr id="25" name="Group 24">
              <a:extLst>
                <a:ext uri="{FF2B5EF4-FFF2-40B4-BE49-F238E27FC236}">
                  <a16:creationId xmlns:a16="http://schemas.microsoft.com/office/drawing/2014/main" id="{32B97DD8-2E07-0BFC-8CEA-A91EF5BEEA08}"/>
                </a:ext>
              </a:extLst>
            </p:cNvPr>
            <p:cNvGrpSpPr/>
            <p:nvPr/>
          </p:nvGrpSpPr>
          <p:grpSpPr>
            <a:xfrm>
              <a:off x="348558" y="2032057"/>
              <a:ext cx="3488466" cy="3829585"/>
              <a:chOff x="266671" y="1826093"/>
              <a:chExt cx="3488466" cy="3829585"/>
            </a:xfrm>
          </p:grpSpPr>
          <p:pic>
            <p:nvPicPr>
              <p:cNvPr id="13" name="Picture 12" descr="A red sign with white text and yellow circle&#10;&#10;Description automatically generated with low confidence">
                <a:extLst>
                  <a:ext uri="{FF2B5EF4-FFF2-40B4-BE49-F238E27FC236}">
                    <a16:creationId xmlns:a16="http://schemas.microsoft.com/office/drawing/2014/main" id="{5B7168CB-3CBC-9720-E8F2-A2BFDE130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1" y="3429000"/>
                <a:ext cx="1926224" cy="554432"/>
              </a:xfrm>
              <a:prstGeom prst="rect">
                <a:avLst/>
              </a:prstGeom>
            </p:spPr>
          </p:pic>
          <p:pic>
            <p:nvPicPr>
              <p:cNvPr id="24" name="Picture 23" descr="A picture containing text, screenshot, font, number&#10;&#10;Description automatically generated">
                <a:extLst>
                  <a:ext uri="{FF2B5EF4-FFF2-40B4-BE49-F238E27FC236}">
                    <a16:creationId xmlns:a16="http://schemas.microsoft.com/office/drawing/2014/main" id="{898F29EF-D265-FCCF-05F5-F03D8628F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577" y="1826093"/>
                <a:ext cx="1577560" cy="3829585"/>
              </a:xfrm>
              <a:prstGeom prst="rect">
                <a:avLst/>
              </a:prstGeom>
            </p:spPr>
          </p:pic>
        </p:grpSp>
        <p:cxnSp>
          <p:nvCxnSpPr>
            <p:cNvPr id="31" name="Straight Connector 30">
              <a:extLst>
                <a:ext uri="{FF2B5EF4-FFF2-40B4-BE49-F238E27FC236}">
                  <a16:creationId xmlns:a16="http://schemas.microsoft.com/office/drawing/2014/main" id="{67B309E4-0602-235D-9698-9509947316C1}"/>
                </a:ext>
              </a:extLst>
            </p:cNvPr>
            <p:cNvCxnSpPr>
              <a:cxnSpLocks/>
              <a:stCxn id="26" idx="2"/>
            </p:cNvCxnSpPr>
            <p:nvPr/>
          </p:nvCxnSpPr>
          <p:spPr>
            <a:xfrm>
              <a:off x="8051384" y="3079246"/>
              <a:ext cx="0" cy="119932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61BE2F-1ADF-5360-D73E-00C0699400C7}"/>
                </a:ext>
              </a:extLst>
            </p:cNvPr>
            <p:cNvSpPr txBox="1"/>
            <p:nvPr/>
          </p:nvSpPr>
          <p:spPr>
            <a:xfrm>
              <a:off x="6060631" y="3374935"/>
              <a:ext cx="3981506" cy="538930"/>
            </a:xfrm>
            <a:prstGeom prst="rect">
              <a:avLst/>
            </a:prstGeom>
            <a:solidFill>
              <a:schemeClr val="bg1"/>
            </a:solidFill>
            <a:ln w="28575">
              <a:solidFill>
                <a:schemeClr val="bg1">
                  <a:lumMod val="75000"/>
                </a:schemeClr>
              </a:solidFill>
            </a:ln>
          </p:spPr>
          <p:txBody>
            <a:bodyPr wrap="square">
              <a:spAutoFit/>
            </a:bodyPr>
            <a:lstStyle/>
            <a:p>
              <a:pPr marL="0" marR="0" algn="ctr">
                <a:lnSpc>
                  <a:spcPct val="107000"/>
                </a:lnSpc>
                <a:spcBef>
                  <a:spcPts val="0"/>
                </a:spcBef>
                <a:spcAft>
                  <a:spcPts val="0"/>
                </a:spcAft>
              </a:pPr>
              <a:r>
                <a:rPr lang="en-US" sz="2800" dirty="0">
                  <a:effectLst/>
                  <a:latin typeface="Garamond" panose="02020404030301010803" pitchFamily="18" charset="0"/>
                  <a:ea typeface="Calibri" panose="020F0502020204030204" pitchFamily="34" charset="0"/>
                </a:rPr>
                <a:t>MBAC</a:t>
              </a:r>
            </a:p>
          </p:txBody>
        </p:sp>
        <p:cxnSp>
          <p:nvCxnSpPr>
            <p:cNvPr id="33" name="Straight Connector 32">
              <a:extLst>
                <a:ext uri="{FF2B5EF4-FFF2-40B4-BE49-F238E27FC236}">
                  <a16:creationId xmlns:a16="http://schemas.microsoft.com/office/drawing/2014/main" id="{049DA654-02E0-2188-2428-C40728BBC3DD}"/>
                </a:ext>
              </a:extLst>
            </p:cNvPr>
            <p:cNvCxnSpPr>
              <a:cxnSpLocks/>
            </p:cNvCxnSpPr>
            <p:nvPr/>
          </p:nvCxnSpPr>
          <p:spPr>
            <a:xfrm>
              <a:off x="6060631" y="4278573"/>
              <a:ext cx="3981506"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484CE2FD-5906-743D-D8EB-0236727DF87F}"/>
              </a:ext>
            </a:extLst>
          </p:cNvPr>
          <p:cNvCxnSpPr>
            <a:cxnSpLocks/>
            <a:endCxn id="21" idx="0"/>
          </p:cNvCxnSpPr>
          <p:nvPr/>
        </p:nvCxnSpPr>
        <p:spPr>
          <a:xfrm flipH="1">
            <a:off x="6060629" y="4155891"/>
            <a:ext cx="3598" cy="390579"/>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2FF012-0722-CEE0-88A8-FE1E9CB45403}"/>
              </a:ext>
            </a:extLst>
          </p:cNvPr>
          <p:cNvCxnSpPr>
            <a:cxnSpLocks/>
          </p:cNvCxnSpPr>
          <p:nvPr/>
        </p:nvCxnSpPr>
        <p:spPr>
          <a:xfrm flipH="1">
            <a:off x="10034940" y="4155891"/>
            <a:ext cx="3598" cy="390579"/>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09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16912</TotalTime>
  <Words>728</Words>
  <Application>Microsoft Office PowerPoint</Application>
  <PresentationFormat>Widescreen</PresentationFormat>
  <Paragraphs>132</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Sorenson, Roy</dc:creator>
  <cp:lastModifiedBy>Sorenson, Roy</cp:lastModifiedBy>
  <cp:revision>28</cp:revision>
  <cp:lastPrinted>2023-06-09T15:44:35Z</cp:lastPrinted>
  <dcterms:created xsi:type="dcterms:W3CDTF">2023-03-22T17:52:01Z</dcterms:created>
  <dcterms:modified xsi:type="dcterms:W3CDTF">2023-07-19T20:29:09Z</dcterms:modified>
</cp:coreProperties>
</file>