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135" r:id="rId2"/>
    <p:sldId id="1136" r:id="rId3"/>
    <p:sldId id="1146" r:id="rId4"/>
    <p:sldId id="279" r:id="rId5"/>
    <p:sldId id="1138" r:id="rId6"/>
    <p:sldId id="1139" r:id="rId7"/>
    <p:sldId id="1137" r:id="rId8"/>
    <p:sldId id="1145" r:id="rId9"/>
    <p:sldId id="337" r:id="rId10"/>
    <p:sldId id="1144" r:id="rId11"/>
    <p:sldId id="310" r:id="rId12"/>
    <p:sldId id="314" r:id="rId13"/>
    <p:sldId id="316" r:id="rId14"/>
    <p:sldId id="1147" r:id="rId15"/>
    <p:sldId id="333" r:id="rId16"/>
    <p:sldId id="1140" r:id="rId17"/>
    <p:sldId id="1148" r:id="rId18"/>
    <p:sldId id="11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1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5A88-8F2A-7C02-72E5-C6F6D531E3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B582AF-E177-EE13-74D7-184E6091C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D3E4F0-D40E-C70F-B7C0-7B3F64BE0B06}"/>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5" name="Footer Placeholder 4">
            <a:extLst>
              <a:ext uri="{FF2B5EF4-FFF2-40B4-BE49-F238E27FC236}">
                <a16:creationId xmlns:a16="http://schemas.microsoft.com/office/drawing/2014/main" id="{7F856C2B-1BF4-A1CB-762E-DAED41D6E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89DAD-F75F-81CB-124D-95F734E830B5}"/>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115914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130B-229D-B6DC-5819-254C6FB02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910119-6955-6C6E-56B1-9ACBD0B597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DBF79-CD52-AA3F-3433-9CF93443B0A4}"/>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5" name="Footer Placeholder 4">
            <a:extLst>
              <a:ext uri="{FF2B5EF4-FFF2-40B4-BE49-F238E27FC236}">
                <a16:creationId xmlns:a16="http://schemas.microsoft.com/office/drawing/2014/main" id="{65AEAC1D-9B9B-7009-BF4D-7164667C4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C5D95-21AF-6088-ACD6-60BF388C4BEB}"/>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294930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49649-F053-6DE6-1C55-8190BF835A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59F2A-6271-9BC7-EE16-B6142081C6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F09FC-77B1-ECAC-A814-FE017AF9E314}"/>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5" name="Footer Placeholder 4">
            <a:extLst>
              <a:ext uri="{FF2B5EF4-FFF2-40B4-BE49-F238E27FC236}">
                <a16:creationId xmlns:a16="http://schemas.microsoft.com/office/drawing/2014/main" id="{F3924863-6D64-E2D5-4B7B-1ACD2F641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4BB2C-CA85-95CE-3408-92F9F80B939E}"/>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96069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1DE9D-A52D-1F5C-40FB-BA858078A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C05CE-9DC5-60C2-8B9C-D8F171DAE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51741-F82D-908E-614D-8EC8FE976320}"/>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5" name="Footer Placeholder 4">
            <a:extLst>
              <a:ext uri="{FF2B5EF4-FFF2-40B4-BE49-F238E27FC236}">
                <a16:creationId xmlns:a16="http://schemas.microsoft.com/office/drawing/2014/main" id="{A760722D-D672-D422-CB95-1A4369409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A483E-C433-55DB-FFDD-A4B6B52F3988}"/>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240616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33DF-36D8-8F6B-1911-5B3987096E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74C55C-4C91-2CDE-BF35-86E2D4C7DE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9BDDAD-4C11-F9D5-8864-774D0DE404EB}"/>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5" name="Footer Placeholder 4">
            <a:extLst>
              <a:ext uri="{FF2B5EF4-FFF2-40B4-BE49-F238E27FC236}">
                <a16:creationId xmlns:a16="http://schemas.microsoft.com/office/drawing/2014/main" id="{585E1B6E-6FE2-90DE-F461-95B234B3A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CFB4A-04D3-BCC1-36DF-EBDE56EFE5BD}"/>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261691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F015-2DF1-4B27-BF11-D59DEA082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F7603-EE96-1F08-9092-05131BB162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ADE91-AD54-59B7-31FB-D6891A8F3D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1C9BE-83B5-A234-E6F0-D9F2D3BEEC00}"/>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6" name="Footer Placeholder 5">
            <a:extLst>
              <a:ext uri="{FF2B5EF4-FFF2-40B4-BE49-F238E27FC236}">
                <a16:creationId xmlns:a16="http://schemas.microsoft.com/office/drawing/2014/main" id="{6AD07069-6759-D474-84EC-2958527AC8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84F23-4970-1626-6CE4-06EE5B621723}"/>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98572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D4E4-F040-818E-35FB-88C44EE628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5A7D1-2BF5-6226-3B0E-548348E80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409BC0-986A-D74C-65C9-775F9D7807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DEED1C-265E-89D3-7EC7-31ACB1351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622791-D1C2-D771-7652-4A60EB534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86CA4A-01FD-1817-7E2A-DB43DAAD7A05}"/>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8" name="Footer Placeholder 7">
            <a:extLst>
              <a:ext uri="{FF2B5EF4-FFF2-40B4-BE49-F238E27FC236}">
                <a16:creationId xmlns:a16="http://schemas.microsoft.com/office/drawing/2014/main" id="{2F7337D8-9F05-B524-6B1C-AF9B66F428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48F6BD-8011-6229-8278-6EF51D694678}"/>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182939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B140-4BAC-4ED1-184E-305AE1E1F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1A1FC3-08C6-5EDC-6C98-0E3A0F5C4B5F}"/>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4" name="Footer Placeholder 3">
            <a:extLst>
              <a:ext uri="{FF2B5EF4-FFF2-40B4-BE49-F238E27FC236}">
                <a16:creationId xmlns:a16="http://schemas.microsoft.com/office/drawing/2014/main" id="{8E0F5DDF-CBD8-B294-088C-9C810183E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D7787F-2D16-5618-8F6E-2D92CB6FFE3C}"/>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188333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5F68B-C684-3A4A-5B00-29AC6AE44589}"/>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3" name="Footer Placeholder 2">
            <a:extLst>
              <a:ext uri="{FF2B5EF4-FFF2-40B4-BE49-F238E27FC236}">
                <a16:creationId xmlns:a16="http://schemas.microsoft.com/office/drawing/2014/main" id="{672246E7-0A16-7A6E-80E4-F0E47261AB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A4CA70-5724-CC25-B0DA-861CBD91D3E2}"/>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82980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4AD5-442B-8C68-F163-AFBF76FF9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D3C84-856D-CB7B-03C0-566811B18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7CF218-0DC0-1B19-0D03-3D62459D8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086A-A8A4-18CF-1B0F-C223C944B237}"/>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6" name="Footer Placeholder 5">
            <a:extLst>
              <a:ext uri="{FF2B5EF4-FFF2-40B4-BE49-F238E27FC236}">
                <a16:creationId xmlns:a16="http://schemas.microsoft.com/office/drawing/2014/main" id="{B017B750-A15D-BFA7-91A9-F53ED0FFF1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E25FC-6762-4544-8C0F-31E0F0215E7B}"/>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263721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3E27-DBD4-0535-6230-B2274A164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3BBDF3-669E-1273-E99D-E9BC3D2F3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56549C-039A-C837-89E6-E3A9C390A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00803-5873-D498-FB8A-F4D92796423D}"/>
              </a:ext>
            </a:extLst>
          </p:cNvPr>
          <p:cNvSpPr>
            <a:spLocks noGrp="1"/>
          </p:cNvSpPr>
          <p:nvPr>
            <p:ph type="dt" sz="half" idx="10"/>
          </p:nvPr>
        </p:nvSpPr>
        <p:spPr/>
        <p:txBody>
          <a:bodyPr/>
          <a:lstStyle/>
          <a:p>
            <a:fld id="{42D53E8F-464B-41DC-BEB1-E8ECF6E4AB94}" type="datetimeFigureOut">
              <a:rPr lang="en-US" smtClean="0"/>
              <a:t>5/30/2023</a:t>
            </a:fld>
            <a:endParaRPr lang="en-US"/>
          </a:p>
        </p:txBody>
      </p:sp>
      <p:sp>
        <p:nvSpPr>
          <p:cNvPr id="6" name="Footer Placeholder 5">
            <a:extLst>
              <a:ext uri="{FF2B5EF4-FFF2-40B4-BE49-F238E27FC236}">
                <a16:creationId xmlns:a16="http://schemas.microsoft.com/office/drawing/2014/main" id="{03A9770D-5FDD-5230-00B7-B4921B695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D82FA-E73B-F89E-1584-F824DBA7FA82}"/>
              </a:ext>
            </a:extLst>
          </p:cNvPr>
          <p:cNvSpPr>
            <a:spLocks noGrp="1"/>
          </p:cNvSpPr>
          <p:nvPr>
            <p:ph type="sldNum" sz="quarter" idx="12"/>
          </p:nvPr>
        </p:nvSpPr>
        <p:spPr/>
        <p:txBody>
          <a:bodyPr/>
          <a:lstStyle/>
          <a:p>
            <a:fld id="{09B592E1-E2BA-4B92-84A1-FD83819C0AC8}" type="slidenum">
              <a:rPr lang="en-US" smtClean="0"/>
              <a:t>‹#›</a:t>
            </a:fld>
            <a:endParaRPr lang="en-US"/>
          </a:p>
        </p:txBody>
      </p:sp>
    </p:spTree>
    <p:extLst>
      <p:ext uri="{BB962C8B-B14F-4D97-AF65-F5344CB8AC3E}">
        <p14:creationId xmlns:p14="http://schemas.microsoft.com/office/powerpoint/2010/main" val="304377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4043F-675C-5DA5-03EB-91E09EDD7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B573E3-9D44-045D-31E0-20D7117BF1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CAB9C-BFFC-E9F4-EEBF-1B30DC9A1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53E8F-464B-41DC-BEB1-E8ECF6E4AB94}" type="datetimeFigureOut">
              <a:rPr lang="en-US" smtClean="0"/>
              <a:t>5/30/2023</a:t>
            </a:fld>
            <a:endParaRPr lang="en-US"/>
          </a:p>
        </p:txBody>
      </p:sp>
      <p:sp>
        <p:nvSpPr>
          <p:cNvPr id="5" name="Footer Placeholder 4">
            <a:extLst>
              <a:ext uri="{FF2B5EF4-FFF2-40B4-BE49-F238E27FC236}">
                <a16:creationId xmlns:a16="http://schemas.microsoft.com/office/drawing/2014/main" id="{3A4D4B4F-D35B-991D-2829-82CE28DCE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D4D47-47E0-C1AB-954C-382F05920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592E1-E2BA-4B92-84A1-FD83819C0AC8}" type="slidenum">
              <a:rPr lang="en-US" smtClean="0"/>
              <a:t>‹#›</a:t>
            </a:fld>
            <a:endParaRPr lang="en-US"/>
          </a:p>
        </p:txBody>
      </p:sp>
    </p:spTree>
    <p:extLst>
      <p:ext uri="{BB962C8B-B14F-4D97-AF65-F5344CB8AC3E}">
        <p14:creationId xmlns:p14="http://schemas.microsoft.com/office/powerpoint/2010/main" val="355129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publicdomainpictures.net/view-image.php?image=123970&amp;picture=check-mark-icon&amp;jazyk=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 Id="rId6" Type="http://schemas.openxmlformats.org/officeDocument/2006/relationships/hyperlink" Target="https://www.publicdomainpictures.net/view-image.php?image=123970&amp;picture=check-mark-icon&amp;jazyk=ES" TargetMode="External"/><Relationship Id="rId5" Type="http://schemas.microsoft.com/office/2007/relationships/hdphoto" Target="../media/hdphoto4.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0D182502-2FAE-451F-BE33-F1DBD3841168}"/>
              </a:ext>
            </a:extLst>
          </p:cNvPr>
          <p:cNvSpPr txBox="1">
            <a:spLocks/>
          </p:cNvSpPr>
          <p:nvPr/>
        </p:nvSpPr>
        <p:spPr>
          <a:xfrm>
            <a:off x="1524000" y="5381108"/>
            <a:ext cx="9144000" cy="274355"/>
          </a:xfrm>
          <a:prstGeom prst="rect">
            <a:avLst/>
          </a:prstGeom>
          <a:solidFill>
            <a:schemeClr val="bg1">
              <a:lumMod val="75000"/>
            </a:schemeClr>
          </a:solidFill>
          <a:ln w="6350">
            <a:solidFill>
              <a:schemeClr val="tx1"/>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1500" spc="38" dirty="0">
              <a:solidFill>
                <a:prstClr val="black"/>
              </a:solidFill>
              <a:effectLst>
                <a:outerShdw blurRad="38100" dist="38100" dir="2700000" algn="tl">
                  <a:srgbClr val="000000">
                    <a:alpha val="43137"/>
                  </a:srgbClr>
                </a:outerShdw>
              </a:effectLst>
              <a:latin typeface="Garamond" panose="02020404030301010803" pitchFamily="18" charset="0"/>
            </a:endParaRPr>
          </a:p>
        </p:txBody>
      </p:sp>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2272231"/>
            <a:ext cx="6572250" cy="960575"/>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381376" y="2208600"/>
            <a:ext cx="7286625" cy="960575"/>
          </a:xfrm>
          <a:prstGeom prst="rect">
            <a:avLst/>
          </a:prstGeom>
          <a:solidFill>
            <a:schemeClr val="bg1">
              <a:lumMod val="85000"/>
            </a:schemeClr>
          </a:solidFill>
          <a:ln>
            <a:solidFill>
              <a:srgbClr val="0070C0"/>
            </a:solidFill>
          </a:ln>
        </p:spPr>
        <p:txBody>
          <a:bodyPr tIns="205740" anchor="t"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z="2100" spc="38" dirty="0">
                <a:solidFill>
                  <a:prstClr val="black"/>
                </a:solidFill>
                <a:effectLst>
                  <a:outerShdw blurRad="38100" dist="38100" dir="2700000" algn="tl">
                    <a:srgbClr val="000000">
                      <a:alpha val="43137"/>
                    </a:srgbClr>
                  </a:outerShdw>
                </a:effectLst>
                <a:latin typeface="Garamond" panose="02020404030301010803" pitchFamily="18" charset="0"/>
              </a:rPr>
              <a:t>MUNICIPAL BUILDINGS ADVISORY COMMITTEE</a:t>
            </a:r>
          </a:p>
        </p:txBody>
      </p:sp>
      <p:pic>
        <p:nvPicPr>
          <p:cNvPr id="9" name="Picture 8">
            <a:extLst>
              <a:ext uri="{FF2B5EF4-FFF2-40B4-BE49-F238E27FC236}">
                <a16:creationId xmlns:a16="http://schemas.microsoft.com/office/drawing/2014/main" id="{D9C6A577-AA28-44F4-9250-2612794AF43E}"/>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06286" y="1636813"/>
            <a:ext cx="1997028" cy="1988384"/>
          </a:xfrm>
          <a:prstGeom prst="rect">
            <a:avLst/>
          </a:prstGeom>
        </p:spPr>
      </p:pic>
      <p:sp>
        <p:nvSpPr>
          <p:cNvPr id="8" name="Title 2">
            <a:extLst>
              <a:ext uri="{FF2B5EF4-FFF2-40B4-BE49-F238E27FC236}">
                <a16:creationId xmlns:a16="http://schemas.microsoft.com/office/drawing/2014/main" id="{EC403990-5A6C-468F-A762-CD730A939DEC}"/>
              </a:ext>
            </a:extLst>
          </p:cNvPr>
          <p:cNvSpPr txBox="1">
            <a:spLocks/>
          </p:cNvSpPr>
          <p:nvPr/>
        </p:nvSpPr>
        <p:spPr>
          <a:xfrm>
            <a:off x="2957947" y="5323222"/>
            <a:ext cx="7710055" cy="294987"/>
          </a:xfrm>
          <a:prstGeom prst="rect">
            <a:avLst/>
          </a:prstGeom>
          <a:solidFill>
            <a:schemeClr val="bg1"/>
          </a:solidFill>
          <a:ln w="3175">
            <a:solidFill>
              <a:schemeClr val="tx1"/>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600" dirty="0">
                <a:effectLst>
                  <a:outerShdw blurRad="38100" dist="38100" dir="2700000" algn="tl">
                    <a:srgbClr val="000000">
                      <a:alpha val="43137"/>
                    </a:srgbClr>
                  </a:outerShdw>
                </a:effectLst>
                <a:latin typeface="Garamond" panose="02020404030301010803" pitchFamily="18" charset="0"/>
              </a:rPr>
              <a:t>UPDATE to THE TOWN COUNCIL</a:t>
            </a:r>
          </a:p>
        </p:txBody>
      </p:sp>
      <p:cxnSp>
        <p:nvCxnSpPr>
          <p:cNvPr id="14" name="Straight Connector 13">
            <a:extLst>
              <a:ext uri="{FF2B5EF4-FFF2-40B4-BE49-F238E27FC236}">
                <a16:creationId xmlns:a16="http://schemas.microsoft.com/office/drawing/2014/main" id="{50C4A094-F500-4465-9ADA-31E60DAA2C34}"/>
              </a:ext>
            </a:extLst>
          </p:cNvPr>
          <p:cNvCxnSpPr/>
          <p:nvPr/>
        </p:nvCxnSpPr>
        <p:spPr>
          <a:xfrm>
            <a:off x="4536400" y="2766657"/>
            <a:ext cx="4553147"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2B15325C-7DF5-4E39-955C-705990A1D2FD}"/>
              </a:ext>
            </a:extLst>
          </p:cNvPr>
          <p:cNvSpPr txBox="1">
            <a:spLocks/>
          </p:cNvSpPr>
          <p:nvPr/>
        </p:nvSpPr>
        <p:spPr>
          <a:xfrm>
            <a:off x="2957947" y="2793468"/>
            <a:ext cx="7710055" cy="294987"/>
          </a:xfrm>
          <a:prstGeom prst="rect">
            <a:avLst/>
          </a:prstGeom>
          <a:noFill/>
          <a:ln w="3175">
            <a:no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z="1800" spc="38" dirty="0">
                <a:solidFill>
                  <a:prstClr val="black"/>
                </a:solidFill>
                <a:effectLst>
                  <a:outerShdw blurRad="38100" dist="38100" dir="2700000" algn="tl">
                    <a:srgbClr val="000000">
                      <a:alpha val="43137"/>
                    </a:srgbClr>
                  </a:outerShdw>
                </a:effectLst>
                <a:latin typeface="Garamond" panose="02020404030301010803" pitchFamily="18" charset="0"/>
              </a:rPr>
              <a:t>TOWN OF SALEM NH</a:t>
            </a:r>
          </a:p>
        </p:txBody>
      </p:sp>
      <p:sp>
        <p:nvSpPr>
          <p:cNvPr id="2" name="Title 1">
            <a:extLst>
              <a:ext uri="{FF2B5EF4-FFF2-40B4-BE49-F238E27FC236}">
                <a16:creationId xmlns:a16="http://schemas.microsoft.com/office/drawing/2014/main" id="{C1881C6D-AA1C-0004-D6B4-86FFA2286D6C}"/>
              </a:ext>
            </a:extLst>
          </p:cNvPr>
          <p:cNvSpPr txBox="1">
            <a:spLocks/>
          </p:cNvSpPr>
          <p:nvPr/>
        </p:nvSpPr>
        <p:spPr>
          <a:xfrm>
            <a:off x="9448135" y="5323221"/>
            <a:ext cx="1219865" cy="288229"/>
          </a:xfrm>
          <a:prstGeom prst="rect">
            <a:avLst/>
          </a:prstGeom>
          <a:solidFill>
            <a:schemeClr val="bg1">
              <a:lumMod val="65000"/>
            </a:schemeClr>
          </a:solidFill>
          <a:ln w="3175">
            <a:solidFill>
              <a:schemeClr val="tx1"/>
            </a:solidFill>
          </a:ln>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1600" dirty="0">
                <a:solidFill>
                  <a:schemeClr val="bg1"/>
                </a:solidFill>
                <a:effectLst>
                  <a:outerShdw blurRad="38100" dist="38100" dir="2700000" algn="tl">
                    <a:srgbClr val="000000">
                      <a:alpha val="43137"/>
                    </a:srgbClr>
                  </a:outerShdw>
                </a:effectLst>
                <a:latin typeface="Garamond" panose="02020404030301010803" pitchFamily="18" charset="0"/>
              </a:rPr>
              <a:t>JUNE 5, 2023</a:t>
            </a:r>
          </a:p>
        </p:txBody>
      </p:sp>
    </p:spTree>
    <p:extLst>
      <p:ext uri="{BB962C8B-B14F-4D97-AF65-F5344CB8AC3E}">
        <p14:creationId xmlns:p14="http://schemas.microsoft.com/office/powerpoint/2010/main" val="3920439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ACTION ITEMS</a:t>
            </a:r>
          </a:p>
        </p:txBody>
      </p:sp>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0C6130-55A1-A818-D2F6-8C11758ADF5F}"/>
              </a:ext>
            </a:extLst>
          </p:cNvPr>
          <p:cNvSpPr txBox="1"/>
          <p:nvPr/>
        </p:nvSpPr>
        <p:spPr>
          <a:xfrm>
            <a:off x="434783" y="1566598"/>
            <a:ext cx="10071481" cy="966803"/>
          </a:xfrm>
          <a:prstGeom prst="rect">
            <a:avLst/>
          </a:prstGeom>
          <a:noFill/>
          <a:ln>
            <a:solidFill>
              <a:schemeClr val="tx1"/>
            </a:solidFill>
          </a:ln>
        </p:spPr>
        <p:txBody>
          <a:bodyPr wrap="square">
            <a:spAutoFit/>
          </a:bodyPr>
          <a:lstStyle/>
          <a:p>
            <a:pPr marL="0" marR="0" algn="just">
              <a:lnSpc>
                <a:spcPct val="107000"/>
              </a:lnSpc>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“The Board of Selectmen </a:t>
            </a:r>
            <a:r>
              <a:rPr lang="en-US" sz="1800" b="1" i="1" dirty="0">
                <a:effectLst/>
                <a:latin typeface="Garamond" panose="02020404030301010803" pitchFamily="18" charset="0"/>
                <a:ea typeface="Calibri" panose="020F0502020204030204" pitchFamily="34" charset="0"/>
                <a:cs typeface="Times New Roman" panose="02020603050405020304" pitchFamily="18" charset="0"/>
              </a:rPr>
              <a:t>hereby confirms that the best location to house a new Police Station will be at 9 Veterans Memorial Parkway, otherwise known as Map 108, Lot 7960, and which is the current location of the existing Police Station.”</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B4CA784-F519-7A83-2545-86A7FA8FBF11}"/>
              </a:ext>
            </a:extLst>
          </p:cNvPr>
          <p:cNvSpPr txBox="1"/>
          <p:nvPr/>
        </p:nvSpPr>
        <p:spPr>
          <a:xfrm>
            <a:off x="434782" y="2857509"/>
            <a:ext cx="10071481" cy="1263166"/>
          </a:xfrm>
          <a:prstGeom prst="rect">
            <a:avLst/>
          </a:prstGeom>
          <a:noFill/>
          <a:ln>
            <a:solidFill>
              <a:schemeClr val="tx1"/>
            </a:solidFill>
          </a:ln>
        </p:spPr>
        <p:txBody>
          <a:bodyPr wrap="square">
            <a:spAutoFit/>
          </a:bodyPr>
          <a:lstStyle/>
          <a:p>
            <a:pPr marL="0" marR="0" algn="just">
              <a:lnSpc>
                <a:spcPct val="107000"/>
              </a:lnSpc>
              <a:spcBef>
                <a:spcPts val="0"/>
              </a:spcBef>
              <a:spcAft>
                <a:spcPts val="800"/>
              </a:spcAft>
            </a:pPr>
            <a:r>
              <a:rPr lang="en-US" sz="1800" b="1"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“The Board of Selectmen </a:t>
            </a:r>
            <a:r>
              <a:rPr lang="en-US" sz="1800" b="1" i="1" dirty="0">
                <a:effectLst/>
                <a:latin typeface="Garamond" panose="02020404030301010803" pitchFamily="18" charset="0"/>
                <a:ea typeface="Calibri" panose="020F0502020204030204" pitchFamily="34" charset="0"/>
                <a:cs typeface="Times New Roman" panose="02020603050405020304" pitchFamily="18" charset="0"/>
              </a:rPr>
              <a:t>hereby authorizes funding an amount up to $500,000 for the purpose of procuring all professional services necessary for preliminary engineering and design for a new Police Station. Funding shall be through Public Safety Impact fees in the amount of $150,000 and by monies made available through the American Rescue Plan Act in the amount of $350,000.” </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BE97BE9-E6DA-338D-D787-9287DFFC08CB}"/>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sp>
        <p:nvSpPr>
          <p:cNvPr id="2" name="TextBox 1">
            <a:extLst>
              <a:ext uri="{FF2B5EF4-FFF2-40B4-BE49-F238E27FC236}">
                <a16:creationId xmlns:a16="http://schemas.microsoft.com/office/drawing/2014/main" id="{D9130D0E-36C1-5CDD-37CB-29D28BB70806}"/>
              </a:ext>
            </a:extLst>
          </p:cNvPr>
          <p:cNvSpPr txBox="1"/>
          <p:nvPr/>
        </p:nvSpPr>
        <p:spPr>
          <a:xfrm>
            <a:off x="434783" y="4444783"/>
            <a:ext cx="10071481" cy="1257845"/>
          </a:xfrm>
          <a:prstGeom prst="rect">
            <a:avLst/>
          </a:prstGeom>
          <a:noFill/>
          <a:ln>
            <a:solidFill>
              <a:schemeClr val="tx1"/>
            </a:solidFill>
          </a:ln>
        </p:spPr>
        <p:txBody>
          <a:bodyPr wrap="square">
            <a:spAutoFit/>
          </a:bodyPr>
          <a:lstStyle/>
          <a:p>
            <a:pPr marL="0" marR="0" algn="just">
              <a:lnSpc>
                <a:spcPct val="107000"/>
              </a:lnSpc>
              <a:spcBef>
                <a:spcPts val="0"/>
              </a:spcBef>
              <a:spcAft>
                <a:spcPts val="800"/>
              </a:spcAft>
            </a:pPr>
            <a:r>
              <a:rPr lang="en-US" sz="1800" b="1"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RFQ 2022-046 – Architectural Services Public Safety Buildings: </a:t>
            </a:r>
            <a:r>
              <a:rPr lang="en-US" b="1" i="1" dirty="0">
                <a:latin typeface="Garamond" panose="02020404030301010803" pitchFamily="18" charset="0"/>
                <a:cs typeface="Times New Roman" panose="02020603050405020304" pitchFamily="18" charset="0"/>
              </a:rPr>
              <a:t>The Town of Salem (TOWN) is seeking to contract with a professional firm to provide architectural and engineering services (FIRM) to provide design professional drawings for a new Police Station, possibly a new West Side Satellite Fire Station, and renovation/rehabilitation of the existing Central Fire Station.</a:t>
            </a:r>
            <a:endParaRPr lang="en-US" sz="1800" b="1" i="1"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1DC548C-0E4B-BDD4-5BC8-FE4C8D050832}"/>
              </a:ext>
            </a:extLst>
          </p:cNvPr>
          <p:cNvSpPr/>
          <p:nvPr/>
        </p:nvSpPr>
        <p:spPr>
          <a:xfrm>
            <a:off x="10868027" y="1834127"/>
            <a:ext cx="505990" cy="46712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BC0CC1-98AB-4A80-47B3-6D2ED883F91B}"/>
              </a:ext>
            </a:extLst>
          </p:cNvPr>
          <p:cNvSpPr/>
          <p:nvPr/>
        </p:nvSpPr>
        <p:spPr>
          <a:xfrm>
            <a:off x="10868026" y="3195439"/>
            <a:ext cx="505990" cy="46712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D7D6ED-B309-B45E-FC0B-A450B8E688D2}"/>
              </a:ext>
            </a:extLst>
          </p:cNvPr>
          <p:cNvSpPr/>
          <p:nvPr/>
        </p:nvSpPr>
        <p:spPr>
          <a:xfrm>
            <a:off x="10868027" y="4840144"/>
            <a:ext cx="505990" cy="46712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4DC26C8-FE3D-CE43-FA20-A75661707AE3}"/>
              </a:ext>
            </a:extLst>
          </p:cNvPr>
          <p:cNvPicPr>
            <a:picLocks noChangeAspect="1"/>
          </p:cNvPicPr>
          <p:nvPr/>
        </p:nvPicPr>
        <p:blipFill>
          <a:blip r:embed="rId2" cstate="print">
            <a:duotone>
              <a:srgbClr val="70AD47">
                <a:shade val="45000"/>
                <a:satMod val="135000"/>
              </a:srgbClr>
              <a:prstClr val="white"/>
            </a:duotone>
            <a:extLst>
              <a:ext uri="{BEBA8EAE-BF5A-486C-A8C5-ECC9F3942E4B}">
                <a14:imgProps xmlns:a14="http://schemas.microsoft.com/office/drawing/2010/main">
                  <a14:imgLayer r:embed="rId3">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68026" y="1433263"/>
            <a:ext cx="914400" cy="914400"/>
          </a:xfrm>
          <a:prstGeom prst="rect">
            <a:avLst/>
          </a:prstGeom>
          <a:solidFill>
            <a:schemeClr val="bg1">
              <a:alpha val="0"/>
            </a:schemeClr>
          </a:solidFill>
        </p:spPr>
      </p:pic>
      <p:pic>
        <p:nvPicPr>
          <p:cNvPr id="13" name="Picture 12">
            <a:extLst>
              <a:ext uri="{FF2B5EF4-FFF2-40B4-BE49-F238E27FC236}">
                <a16:creationId xmlns:a16="http://schemas.microsoft.com/office/drawing/2014/main" id="{E28D613F-CA62-9BF8-13AD-C51BD641D28E}"/>
              </a:ext>
            </a:extLst>
          </p:cNvPr>
          <p:cNvPicPr>
            <a:picLocks noChangeAspect="1"/>
          </p:cNvPicPr>
          <p:nvPr/>
        </p:nvPicPr>
        <p:blipFill>
          <a:blip r:embed="rId2" cstate="print">
            <a:duotone>
              <a:srgbClr val="70AD47">
                <a:shade val="45000"/>
                <a:satMod val="135000"/>
              </a:srgbClr>
              <a:prstClr val="white"/>
            </a:duotone>
            <a:extLst>
              <a:ext uri="{BEBA8EAE-BF5A-486C-A8C5-ECC9F3942E4B}">
                <a14:imgProps xmlns:a14="http://schemas.microsoft.com/office/drawing/2010/main">
                  <a14:imgLayer r:embed="rId3">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68026" y="2770229"/>
            <a:ext cx="914400" cy="914400"/>
          </a:xfrm>
          <a:prstGeom prst="rect">
            <a:avLst/>
          </a:prstGeom>
          <a:solidFill>
            <a:schemeClr val="bg1">
              <a:alpha val="0"/>
            </a:schemeClr>
          </a:solidFill>
        </p:spPr>
      </p:pic>
      <p:pic>
        <p:nvPicPr>
          <p:cNvPr id="14" name="Picture 13">
            <a:extLst>
              <a:ext uri="{FF2B5EF4-FFF2-40B4-BE49-F238E27FC236}">
                <a16:creationId xmlns:a16="http://schemas.microsoft.com/office/drawing/2014/main" id="{45BFB701-C161-5390-5A02-D4F8C0B2CDBC}"/>
              </a:ext>
            </a:extLst>
          </p:cNvPr>
          <p:cNvPicPr>
            <a:picLocks noChangeAspect="1"/>
          </p:cNvPicPr>
          <p:nvPr/>
        </p:nvPicPr>
        <p:blipFill>
          <a:blip r:embed="rId2" cstate="print">
            <a:duotone>
              <a:srgbClr val="70AD47">
                <a:shade val="45000"/>
                <a:satMod val="135000"/>
              </a:srgbClr>
              <a:prstClr val="white"/>
            </a:duotone>
            <a:extLst>
              <a:ext uri="{BEBA8EAE-BF5A-486C-A8C5-ECC9F3942E4B}">
                <a14:imgProps xmlns:a14="http://schemas.microsoft.com/office/drawing/2010/main">
                  <a14:imgLayer r:embed="rId3">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68026" y="4421456"/>
            <a:ext cx="914400" cy="914400"/>
          </a:xfrm>
          <a:prstGeom prst="rect">
            <a:avLst/>
          </a:prstGeom>
          <a:solidFill>
            <a:schemeClr val="bg1">
              <a:alpha val="0"/>
            </a:schemeClr>
          </a:solidFill>
        </p:spPr>
      </p:pic>
    </p:spTree>
    <p:extLst>
      <p:ext uri="{BB962C8B-B14F-4D97-AF65-F5344CB8AC3E}">
        <p14:creationId xmlns:p14="http://schemas.microsoft.com/office/powerpoint/2010/main" val="38882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effectLst>
                  <a:outerShdw blurRad="38100" dist="38100" dir="2700000" algn="tl">
                    <a:srgbClr val="000000">
                      <a:alpha val="43137"/>
                    </a:srgbClr>
                  </a:outerShdw>
                </a:effectLst>
                <a:latin typeface="Garamond" panose="02020404030301010803" pitchFamily="18" charset="0"/>
              </a:rPr>
              <a:t>TOWN OF SALEM NH POLICE DEPARTMENT</a:t>
            </a:r>
          </a:p>
        </p:txBody>
      </p:sp>
      <p:pic>
        <p:nvPicPr>
          <p:cNvPr id="1026" name="Picture 2" descr="Lieutenant Promoted To Captain In Salem Police Department | Salem, NH Patch">
            <a:extLst>
              <a:ext uri="{FF2B5EF4-FFF2-40B4-BE49-F238E27FC236}">
                <a16:creationId xmlns:a16="http://schemas.microsoft.com/office/drawing/2014/main" id="{573C31CB-D3AE-613C-6BE4-EFD28553A2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982" b="-1"/>
          <a:stretch/>
        </p:blipFill>
        <p:spPr bwMode="auto">
          <a:xfrm>
            <a:off x="321091" y="1698024"/>
            <a:ext cx="7162800" cy="3439149"/>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F613F0E-F8E1-AD92-1474-E2898776EB9F}"/>
              </a:ext>
            </a:extLst>
          </p:cNvPr>
          <p:cNvSpPr txBox="1"/>
          <p:nvPr/>
        </p:nvSpPr>
        <p:spPr>
          <a:xfrm>
            <a:off x="8194026" y="1912570"/>
            <a:ext cx="3676883" cy="2185214"/>
          </a:xfrm>
          <a:prstGeom prst="rect">
            <a:avLst/>
          </a:prstGeom>
          <a:noFill/>
        </p:spPr>
        <p:txBody>
          <a:bodyPr wrap="square">
            <a:spAutoFit/>
          </a:bodyPr>
          <a:lstStyle/>
          <a:p>
            <a:r>
              <a:rPr lang="en-US" sz="2000" dirty="0">
                <a:latin typeface="Garamond" panose="02020404030301010803" pitchFamily="18" charset="0"/>
              </a:rPr>
              <a:t>Police Department Headquarters:</a:t>
            </a:r>
          </a:p>
          <a:p>
            <a:pPr marL="285750" indent="-285750">
              <a:buFont typeface="Arial" panose="020B0604020202020204" pitchFamily="34" charset="0"/>
              <a:buChar char="•"/>
            </a:pPr>
            <a:r>
              <a:rPr lang="en-US" sz="2000" dirty="0">
                <a:latin typeface="Garamond" panose="02020404030301010803" pitchFamily="18" charset="0"/>
              </a:rPr>
              <a:t>9 Veterans Memorial Parkway</a:t>
            </a:r>
          </a:p>
          <a:p>
            <a:pPr marL="285750" indent="-285750">
              <a:buFont typeface="Arial" panose="020B0604020202020204" pitchFamily="34" charset="0"/>
              <a:buChar char="•"/>
            </a:pPr>
            <a:r>
              <a:rPr lang="en-US" sz="2000" dirty="0">
                <a:latin typeface="Garamond" panose="02020404030301010803" pitchFamily="18" charset="0"/>
              </a:rPr>
              <a:t>Built in 1966</a:t>
            </a:r>
          </a:p>
          <a:p>
            <a:pPr marL="285750" indent="-285750">
              <a:buFont typeface="Arial" panose="020B0604020202020204" pitchFamily="34" charset="0"/>
              <a:buChar char="•"/>
            </a:pPr>
            <a:r>
              <a:rPr lang="en-US" sz="2000" dirty="0">
                <a:latin typeface="Garamond" panose="02020404030301010803" pitchFamily="18" charset="0"/>
              </a:rPr>
              <a:t>3,724 SF</a:t>
            </a:r>
          </a:p>
          <a:p>
            <a:pPr marL="285750" indent="-285750">
              <a:buFont typeface="Arial" panose="020B0604020202020204" pitchFamily="34" charset="0"/>
              <a:buChar char="•"/>
            </a:pPr>
            <a:r>
              <a:rPr lang="en-US" sz="2000" dirty="0">
                <a:latin typeface="Garamond" panose="02020404030301010803" pitchFamily="18" charset="0"/>
              </a:rPr>
              <a:t>14 Staff members</a:t>
            </a:r>
          </a:p>
          <a:p>
            <a:endParaRPr lang="en-US" dirty="0"/>
          </a:p>
          <a:p>
            <a:endParaRPr lang="en-US" dirty="0"/>
          </a:p>
        </p:txBody>
      </p:sp>
      <p:pic>
        <p:nvPicPr>
          <p:cNvPr id="7" name="Picture 6" descr="A picture containing tree, outdoor&#10;&#10;Description automatically generated">
            <a:extLst>
              <a:ext uri="{FF2B5EF4-FFF2-40B4-BE49-F238E27FC236}">
                <a16:creationId xmlns:a16="http://schemas.microsoft.com/office/drawing/2014/main" id="{EC22F6C5-73F4-09FC-4F04-8CD9BDC99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300" y="4016005"/>
            <a:ext cx="1953088" cy="2346621"/>
          </a:xfrm>
          <a:prstGeom prst="rect">
            <a:avLst/>
          </a:prstGeom>
          <a:ln>
            <a:solidFill>
              <a:schemeClr val="accent1">
                <a:shade val="50000"/>
              </a:schemeClr>
            </a:solidFill>
          </a:ln>
        </p:spPr>
      </p:pic>
      <p:sp>
        <p:nvSpPr>
          <p:cNvPr id="5" name="Rectangle 4">
            <a:extLst>
              <a:ext uri="{FF2B5EF4-FFF2-40B4-BE49-F238E27FC236}">
                <a16:creationId xmlns:a16="http://schemas.microsoft.com/office/drawing/2014/main" id="{C328C763-BA3B-4F30-49D0-FC4DCC0DE0C8}"/>
              </a:ext>
            </a:extLst>
          </p:cNvPr>
          <p:cNvSpPr/>
          <p:nvPr/>
        </p:nvSpPr>
        <p:spPr>
          <a:xfrm>
            <a:off x="9455499" y="5491424"/>
            <a:ext cx="487345" cy="2009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2DBDA77-A3D9-1848-305C-07B3BEBE30C6}"/>
              </a:ext>
            </a:extLst>
          </p:cNvPr>
          <p:cNvPicPr>
            <a:picLocks noChangeAspect="1"/>
          </p:cNvPicPr>
          <p:nvPr/>
        </p:nvPicPr>
        <p:blipFill>
          <a:blip r:embed="rId4"/>
          <a:stretch>
            <a:fillRect/>
          </a:stretch>
        </p:blipFill>
        <p:spPr>
          <a:xfrm>
            <a:off x="4502058" y="4751629"/>
            <a:ext cx="2720898" cy="1795346"/>
          </a:xfrm>
          <a:prstGeom prst="rect">
            <a:avLst/>
          </a:prstGeom>
          <a:ln>
            <a:solidFill>
              <a:schemeClr val="accent1">
                <a:shade val="50000"/>
              </a:schemeClr>
            </a:solidFill>
          </a:ln>
        </p:spPr>
      </p:pic>
    </p:spTree>
    <p:extLst>
      <p:ext uri="{BB962C8B-B14F-4D97-AF65-F5344CB8AC3E}">
        <p14:creationId xmlns:p14="http://schemas.microsoft.com/office/powerpoint/2010/main" val="5917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effectLst>
                  <a:outerShdw blurRad="38100" dist="38100" dir="2700000" algn="tl">
                    <a:srgbClr val="000000">
                      <a:alpha val="43137"/>
                    </a:srgbClr>
                  </a:outerShdw>
                </a:effectLst>
                <a:latin typeface="Garamond" panose="02020404030301010803" pitchFamily="18" charset="0"/>
              </a:rPr>
              <a:t>TOWN OF SALEM NH POLICE DEPARTMENT</a:t>
            </a:r>
          </a:p>
        </p:txBody>
      </p:sp>
      <p:sp>
        <p:nvSpPr>
          <p:cNvPr id="12" name="TextBox 11">
            <a:extLst>
              <a:ext uri="{FF2B5EF4-FFF2-40B4-BE49-F238E27FC236}">
                <a16:creationId xmlns:a16="http://schemas.microsoft.com/office/drawing/2014/main" id="{EF613F0E-F8E1-AD92-1474-E2898776EB9F}"/>
              </a:ext>
            </a:extLst>
          </p:cNvPr>
          <p:cNvSpPr txBox="1"/>
          <p:nvPr/>
        </p:nvSpPr>
        <p:spPr>
          <a:xfrm>
            <a:off x="6505101" y="2597174"/>
            <a:ext cx="4565252" cy="2862322"/>
          </a:xfrm>
          <a:prstGeom prst="rect">
            <a:avLst/>
          </a:prstGeom>
          <a:noFill/>
        </p:spPr>
        <p:txBody>
          <a:bodyPr wrap="square">
            <a:spAutoFit/>
          </a:bodyPr>
          <a:lstStyle/>
          <a:p>
            <a:r>
              <a:rPr lang="en-US" sz="2400" dirty="0">
                <a:latin typeface="Garamond" panose="02020404030301010803" pitchFamily="18" charset="0"/>
              </a:rPr>
              <a:t>Police Department Headquarters:</a:t>
            </a:r>
          </a:p>
          <a:p>
            <a:pPr marL="285750" indent="-285750">
              <a:buFont typeface="Arial" panose="020B0604020202020204" pitchFamily="34" charset="0"/>
              <a:buChar char="•"/>
            </a:pPr>
            <a:r>
              <a:rPr lang="en-US" sz="2400" dirty="0">
                <a:latin typeface="Garamond" panose="02020404030301010803" pitchFamily="18" charset="0"/>
              </a:rPr>
              <a:t>Rear Addition</a:t>
            </a:r>
          </a:p>
          <a:p>
            <a:pPr marL="285750" indent="-285750">
              <a:buFont typeface="Arial" panose="020B0604020202020204" pitchFamily="34" charset="0"/>
              <a:buChar char="•"/>
            </a:pPr>
            <a:r>
              <a:rPr lang="en-US" sz="2400" dirty="0">
                <a:latin typeface="Garamond" panose="02020404030301010803" pitchFamily="18" charset="0"/>
              </a:rPr>
              <a:t>Built in 1978</a:t>
            </a:r>
          </a:p>
          <a:p>
            <a:pPr marL="285750" indent="-285750">
              <a:buFont typeface="Arial" panose="020B0604020202020204" pitchFamily="34" charset="0"/>
              <a:buChar char="•"/>
            </a:pPr>
            <a:r>
              <a:rPr lang="en-US" sz="2400" dirty="0">
                <a:latin typeface="Garamond" panose="02020404030301010803" pitchFamily="18" charset="0"/>
              </a:rPr>
              <a:t>4,902 SF</a:t>
            </a:r>
          </a:p>
          <a:p>
            <a:pPr marL="285750" indent="-285750">
              <a:buFont typeface="Arial" panose="020B0604020202020204" pitchFamily="34" charset="0"/>
              <a:buChar char="•"/>
            </a:pPr>
            <a:r>
              <a:rPr lang="en-US" sz="2400" dirty="0">
                <a:latin typeface="Garamond" panose="02020404030301010803" pitchFamily="18" charset="0"/>
              </a:rPr>
              <a:t>50 Staff Members</a:t>
            </a:r>
          </a:p>
          <a:p>
            <a:pPr marL="285750" indent="-285750">
              <a:buFont typeface="Arial" panose="020B0604020202020204" pitchFamily="34" charset="0"/>
              <a:buChar char="•"/>
            </a:pPr>
            <a:r>
              <a:rPr lang="en-US" sz="2400" dirty="0">
                <a:latin typeface="Garamond" panose="02020404030301010803" pitchFamily="18" charset="0"/>
              </a:rPr>
              <a:t>Cumulative: ~ 8,626 SF</a:t>
            </a:r>
          </a:p>
          <a:p>
            <a:endParaRPr lang="en-US" dirty="0"/>
          </a:p>
          <a:p>
            <a:endParaRPr lang="en-US" dirty="0"/>
          </a:p>
        </p:txBody>
      </p:sp>
      <p:pic>
        <p:nvPicPr>
          <p:cNvPr id="8" name="Picture 7" descr="A picture containing tree, outdoor&#10;&#10;Description automatically generated">
            <a:extLst>
              <a:ext uri="{FF2B5EF4-FFF2-40B4-BE49-F238E27FC236}">
                <a16:creationId xmlns:a16="http://schemas.microsoft.com/office/drawing/2014/main" id="{9DCE1219-0723-ACD0-67F9-B145FFD9C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542" y="1560664"/>
            <a:ext cx="4059359" cy="4877290"/>
          </a:xfrm>
          <a:prstGeom prst="rect">
            <a:avLst/>
          </a:prstGeom>
        </p:spPr>
      </p:pic>
      <p:grpSp>
        <p:nvGrpSpPr>
          <p:cNvPr id="10" name="Group 9">
            <a:extLst>
              <a:ext uri="{FF2B5EF4-FFF2-40B4-BE49-F238E27FC236}">
                <a16:creationId xmlns:a16="http://schemas.microsoft.com/office/drawing/2014/main" id="{A5A117FF-94DB-9AD6-835C-D85233937ED7}"/>
              </a:ext>
            </a:extLst>
          </p:cNvPr>
          <p:cNvGrpSpPr/>
          <p:nvPr/>
        </p:nvGrpSpPr>
        <p:grpSpPr>
          <a:xfrm>
            <a:off x="3179135" y="3572540"/>
            <a:ext cx="909084" cy="1180213"/>
            <a:chOff x="3179135" y="3572540"/>
            <a:chExt cx="909084" cy="1180213"/>
          </a:xfrm>
          <a:solidFill>
            <a:srgbClr val="3E68F0"/>
          </a:solidFill>
        </p:grpSpPr>
        <p:sp>
          <p:nvSpPr>
            <p:cNvPr id="2" name="Freeform: Shape 1">
              <a:extLst>
                <a:ext uri="{FF2B5EF4-FFF2-40B4-BE49-F238E27FC236}">
                  <a16:creationId xmlns:a16="http://schemas.microsoft.com/office/drawing/2014/main" id="{CA30302D-9813-2E33-51B5-57A9D3980FB5}"/>
                </a:ext>
              </a:extLst>
            </p:cNvPr>
            <p:cNvSpPr/>
            <p:nvPr/>
          </p:nvSpPr>
          <p:spPr>
            <a:xfrm>
              <a:off x="3179135" y="3572540"/>
              <a:ext cx="606056" cy="1180213"/>
            </a:xfrm>
            <a:custGeom>
              <a:avLst/>
              <a:gdLst>
                <a:gd name="connsiteX0" fmla="*/ 0 w 606056"/>
                <a:gd name="connsiteY0" fmla="*/ 0 h 1180213"/>
                <a:gd name="connsiteX1" fmla="*/ 584791 w 606056"/>
                <a:gd name="connsiteY1" fmla="*/ 0 h 1180213"/>
                <a:gd name="connsiteX2" fmla="*/ 606056 w 606056"/>
                <a:gd name="connsiteY2" fmla="*/ 935665 h 1180213"/>
                <a:gd name="connsiteX3" fmla="*/ 531628 w 606056"/>
                <a:gd name="connsiteY3" fmla="*/ 956930 h 1180213"/>
                <a:gd name="connsiteX4" fmla="*/ 542260 w 606056"/>
                <a:gd name="connsiteY4" fmla="*/ 1180213 h 1180213"/>
                <a:gd name="connsiteX5" fmla="*/ 116958 w 606056"/>
                <a:gd name="connsiteY5" fmla="*/ 1158948 h 1180213"/>
                <a:gd name="connsiteX6" fmla="*/ 106325 w 606056"/>
                <a:gd name="connsiteY6" fmla="*/ 935665 h 1180213"/>
                <a:gd name="connsiteX7" fmla="*/ 0 w 606056"/>
                <a:gd name="connsiteY7" fmla="*/ 935665 h 1180213"/>
                <a:gd name="connsiteX8" fmla="*/ 0 w 606056"/>
                <a:gd name="connsiteY8" fmla="*/ 0 h 1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56" h="1180213">
                  <a:moveTo>
                    <a:pt x="0" y="0"/>
                  </a:moveTo>
                  <a:lnTo>
                    <a:pt x="584791" y="0"/>
                  </a:lnTo>
                  <a:lnTo>
                    <a:pt x="606056" y="935665"/>
                  </a:lnTo>
                  <a:lnTo>
                    <a:pt x="531628" y="956930"/>
                  </a:lnTo>
                  <a:lnTo>
                    <a:pt x="542260" y="1180213"/>
                  </a:lnTo>
                  <a:lnTo>
                    <a:pt x="116958" y="1158948"/>
                  </a:lnTo>
                  <a:lnTo>
                    <a:pt x="106325" y="935665"/>
                  </a:lnTo>
                  <a:lnTo>
                    <a:pt x="0" y="935665"/>
                  </a:lnTo>
                  <a:lnTo>
                    <a:pt x="0" y="0"/>
                  </a:lnTo>
                  <a:close/>
                </a:path>
              </a:pathLst>
            </a:custGeom>
            <a:grpFill/>
            <a:ln>
              <a:solidFill>
                <a:srgbClr val="3E6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DC2C72-A645-903F-CAD8-56DE9E9FBA31}"/>
                </a:ext>
              </a:extLst>
            </p:cNvPr>
            <p:cNvSpPr/>
            <p:nvPr/>
          </p:nvSpPr>
          <p:spPr>
            <a:xfrm>
              <a:off x="3482163" y="3843669"/>
              <a:ext cx="606056" cy="334926"/>
            </a:xfrm>
            <a:prstGeom prst="rect">
              <a:avLst/>
            </a:prstGeom>
            <a:grpFill/>
            <a:ln>
              <a:solidFill>
                <a:srgbClr val="3E6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C328C763-BA3B-4F30-49D0-FC4DCC0DE0C8}"/>
              </a:ext>
            </a:extLst>
          </p:cNvPr>
          <p:cNvSpPr/>
          <p:nvPr/>
        </p:nvSpPr>
        <p:spPr>
          <a:xfrm>
            <a:off x="2820782" y="4635796"/>
            <a:ext cx="1049469" cy="44656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41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effectLst>
                  <a:outerShdw blurRad="38100" dist="38100" dir="2700000" algn="tl">
                    <a:srgbClr val="000000">
                      <a:alpha val="43137"/>
                    </a:srgbClr>
                  </a:outerShdw>
                </a:effectLst>
                <a:latin typeface="Garamond" panose="02020404030301010803" pitchFamily="18" charset="0"/>
              </a:rPr>
              <a:t>TOWN OF SALEM NH POLICE DEPARTMENT</a:t>
            </a:r>
          </a:p>
        </p:txBody>
      </p:sp>
      <p:sp>
        <p:nvSpPr>
          <p:cNvPr id="12" name="TextBox 11">
            <a:extLst>
              <a:ext uri="{FF2B5EF4-FFF2-40B4-BE49-F238E27FC236}">
                <a16:creationId xmlns:a16="http://schemas.microsoft.com/office/drawing/2014/main" id="{EF613F0E-F8E1-AD92-1474-E2898776EB9F}"/>
              </a:ext>
            </a:extLst>
          </p:cNvPr>
          <p:cNvSpPr txBox="1"/>
          <p:nvPr/>
        </p:nvSpPr>
        <p:spPr>
          <a:xfrm>
            <a:off x="6147103" y="3705202"/>
            <a:ext cx="4565252" cy="2862322"/>
          </a:xfrm>
          <a:prstGeom prst="rect">
            <a:avLst/>
          </a:prstGeom>
          <a:noFill/>
        </p:spPr>
        <p:txBody>
          <a:bodyPr wrap="square">
            <a:spAutoFit/>
          </a:bodyPr>
          <a:lstStyle/>
          <a:p>
            <a:r>
              <a:rPr lang="en-US" sz="2400" dirty="0">
                <a:latin typeface="Garamond" panose="02020404030301010803" pitchFamily="18" charset="0"/>
              </a:rPr>
              <a:t>Police Department Headquarters:</a:t>
            </a:r>
          </a:p>
          <a:p>
            <a:pPr marL="285750" indent="-285750">
              <a:buFont typeface="Arial" panose="020B0604020202020204" pitchFamily="34" charset="0"/>
              <a:buChar char="•"/>
            </a:pPr>
            <a:r>
              <a:rPr lang="en-US" sz="2400" dirty="0">
                <a:latin typeface="Garamond" panose="02020404030301010803" pitchFamily="18" charset="0"/>
              </a:rPr>
              <a:t>2 Manufactured Trailer Units</a:t>
            </a:r>
          </a:p>
          <a:p>
            <a:pPr marL="285750" indent="-285750">
              <a:buFont typeface="Arial" panose="020B0604020202020204" pitchFamily="34" charset="0"/>
              <a:buChar char="•"/>
            </a:pPr>
            <a:r>
              <a:rPr lang="en-US" sz="2400" dirty="0">
                <a:latin typeface="Garamond" panose="02020404030301010803" pitchFamily="18" charset="0"/>
              </a:rPr>
              <a:t>Added in 1999</a:t>
            </a:r>
          </a:p>
          <a:p>
            <a:pPr marL="285750" indent="-285750">
              <a:buFont typeface="Arial" panose="020B0604020202020204" pitchFamily="34" charset="0"/>
              <a:buChar char="•"/>
            </a:pPr>
            <a:r>
              <a:rPr lang="en-US" sz="2400" dirty="0">
                <a:latin typeface="Garamond" panose="02020404030301010803" pitchFamily="18" charset="0"/>
              </a:rPr>
              <a:t>1320 SF</a:t>
            </a:r>
          </a:p>
          <a:p>
            <a:pPr marL="285750" indent="-285750">
              <a:buFont typeface="Arial" panose="020B0604020202020204" pitchFamily="34" charset="0"/>
              <a:buChar char="•"/>
            </a:pPr>
            <a:r>
              <a:rPr lang="en-US" sz="2400" dirty="0">
                <a:latin typeface="Garamond" panose="02020404030301010803" pitchFamily="18" charset="0"/>
              </a:rPr>
              <a:t>75 Staff Members</a:t>
            </a:r>
          </a:p>
          <a:p>
            <a:pPr marL="285750" indent="-285750">
              <a:buFont typeface="Arial" panose="020B0604020202020204" pitchFamily="34" charset="0"/>
              <a:buChar char="•"/>
            </a:pPr>
            <a:r>
              <a:rPr lang="en-US" sz="2400" dirty="0">
                <a:latin typeface="Garamond" panose="02020404030301010803" pitchFamily="18" charset="0"/>
              </a:rPr>
              <a:t>Cumulative: ~ 10,741 SF</a:t>
            </a:r>
          </a:p>
          <a:p>
            <a:endParaRPr lang="en-US" dirty="0"/>
          </a:p>
          <a:p>
            <a:endParaRPr lang="en-US" dirty="0"/>
          </a:p>
        </p:txBody>
      </p:sp>
      <p:grpSp>
        <p:nvGrpSpPr>
          <p:cNvPr id="7" name="Group 6">
            <a:extLst>
              <a:ext uri="{FF2B5EF4-FFF2-40B4-BE49-F238E27FC236}">
                <a16:creationId xmlns:a16="http://schemas.microsoft.com/office/drawing/2014/main" id="{02F2EFBA-09FA-3029-C062-32C88A041C52}"/>
              </a:ext>
            </a:extLst>
          </p:cNvPr>
          <p:cNvGrpSpPr/>
          <p:nvPr/>
        </p:nvGrpSpPr>
        <p:grpSpPr>
          <a:xfrm>
            <a:off x="645042" y="1475603"/>
            <a:ext cx="4059359" cy="4877290"/>
            <a:chOff x="1627542" y="1560664"/>
            <a:chExt cx="4059359" cy="4877290"/>
          </a:xfrm>
        </p:grpSpPr>
        <p:pic>
          <p:nvPicPr>
            <p:cNvPr id="8" name="Picture 7" descr="A picture containing tree, outdoor&#10;&#10;Description automatically generated">
              <a:extLst>
                <a:ext uri="{FF2B5EF4-FFF2-40B4-BE49-F238E27FC236}">
                  <a16:creationId xmlns:a16="http://schemas.microsoft.com/office/drawing/2014/main" id="{9DCE1219-0723-ACD0-67F9-B145FFD9C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542" y="1560664"/>
              <a:ext cx="4059359" cy="4877290"/>
            </a:xfrm>
            <a:prstGeom prst="rect">
              <a:avLst/>
            </a:prstGeom>
          </p:spPr>
        </p:pic>
        <p:grpSp>
          <p:nvGrpSpPr>
            <p:cNvPr id="10" name="Group 9">
              <a:extLst>
                <a:ext uri="{FF2B5EF4-FFF2-40B4-BE49-F238E27FC236}">
                  <a16:creationId xmlns:a16="http://schemas.microsoft.com/office/drawing/2014/main" id="{A5A117FF-94DB-9AD6-835C-D85233937ED7}"/>
                </a:ext>
              </a:extLst>
            </p:cNvPr>
            <p:cNvGrpSpPr/>
            <p:nvPr/>
          </p:nvGrpSpPr>
          <p:grpSpPr>
            <a:xfrm>
              <a:off x="3179135" y="3572540"/>
              <a:ext cx="909084" cy="1180213"/>
              <a:chOff x="3179135" y="3572540"/>
              <a:chExt cx="909084" cy="1180213"/>
            </a:xfrm>
            <a:solidFill>
              <a:srgbClr val="3E68F0"/>
            </a:solidFill>
          </p:grpSpPr>
          <p:sp>
            <p:nvSpPr>
              <p:cNvPr id="2" name="Freeform: Shape 1">
                <a:extLst>
                  <a:ext uri="{FF2B5EF4-FFF2-40B4-BE49-F238E27FC236}">
                    <a16:creationId xmlns:a16="http://schemas.microsoft.com/office/drawing/2014/main" id="{CA30302D-9813-2E33-51B5-57A9D3980FB5}"/>
                  </a:ext>
                </a:extLst>
              </p:cNvPr>
              <p:cNvSpPr/>
              <p:nvPr/>
            </p:nvSpPr>
            <p:spPr>
              <a:xfrm>
                <a:off x="3179135" y="3572540"/>
                <a:ext cx="606056" cy="1180213"/>
              </a:xfrm>
              <a:custGeom>
                <a:avLst/>
                <a:gdLst>
                  <a:gd name="connsiteX0" fmla="*/ 0 w 606056"/>
                  <a:gd name="connsiteY0" fmla="*/ 0 h 1180213"/>
                  <a:gd name="connsiteX1" fmla="*/ 584791 w 606056"/>
                  <a:gd name="connsiteY1" fmla="*/ 0 h 1180213"/>
                  <a:gd name="connsiteX2" fmla="*/ 606056 w 606056"/>
                  <a:gd name="connsiteY2" fmla="*/ 935665 h 1180213"/>
                  <a:gd name="connsiteX3" fmla="*/ 531628 w 606056"/>
                  <a:gd name="connsiteY3" fmla="*/ 956930 h 1180213"/>
                  <a:gd name="connsiteX4" fmla="*/ 542260 w 606056"/>
                  <a:gd name="connsiteY4" fmla="*/ 1180213 h 1180213"/>
                  <a:gd name="connsiteX5" fmla="*/ 116958 w 606056"/>
                  <a:gd name="connsiteY5" fmla="*/ 1158948 h 1180213"/>
                  <a:gd name="connsiteX6" fmla="*/ 106325 w 606056"/>
                  <a:gd name="connsiteY6" fmla="*/ 935665 h 1180213"/>
                  <a:gd name="connsiteX7" fmla="*/ 0 w 606056"/>
                  <a:gd name="connsiteY7" fmla="*/ 935665 h 1180213"/>
                  <a:gd name="connsiteX8" fmla="*/ 0 w 606056"/>
                  <a:gd name="connsiteY8" fmla="*/ 0 h 1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56" h="1180213">
                    <a:moveTo>
                      <a:pt x="0" y="0"/>
                    </a:moveTo>
                    <a:lnTo>
                      <a:pt x="584791" y="0"/>
                    </a:lnTo>
                    <a:lnTo>
                      <a:pt x="606056" y="935665"/>
                    </a:lnTo>
                    <a:lnTo>
                      <a:pt x="531628" y="956930"/>
                    </a:lnTo>
                    <a:lnTo>
                      <a:pt x="542260" y="1180213"/>
                    </a:lnTo>
                    <a:lnTo>
                      <a:pt x="116958" y="1158948"/>
                    </a:lnTo>
                    <a:lnTo>
                      <a:pt x="106325" y="935665"/>
                    </a:lnTo>
                    <a:lnTo>
                      <a:pt x="0" y="935665"/>
                    </a:lnTo>
                    <a:lnTo>
                      <a:pt x="0" y="0"/>
                    </a:lnTo>
                    <a:close/>
                  </a:path>
                </a:pathLst>
              </a:custGeom>
              <a:grpFill/>
              <a:ln>
                <a:solidFill>
                  <a:srgbClr val="3E6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DC2C72-A645-903F-CAD8-56DE9E9FBA31}"/>
                  </a:ext>
                </a:extLst>
              </p:cNvPr>
              <p:cNvSpPr/>
              <p:nvPr/>
            </p:nvSpPr>
            <p:spPr>
              <a:xfrm>
                <a:off x="3482163" y="3843669"/>
                <a:ext cx="606056" cy="334926"/>
              </a:xfrm>
              <a:prstGeom prst="rect">
                <a:avLst/>
              </a:prstGeom>
              <a:grpFill/>
              <a:ln>
                <a:solidFill>
                  <a:srgbClr val="3E6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C328C763-BA3B-4F30-49D0-FC4DCC0DE0C8}"/>
                </a:ext>
              </a:extLst>
            </p:cNvPr>
            <p:cNvSpPr/>
            <p:nvPr/>
          </p:nvSpPr>
          <p:spPr>
            <a:xfrm>
              <a:off x="2820782" y="4635796"/>
              <a:ext cx="1049469" cy="44656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07FED02C-78F7-96D0-59F5-7DE06C8F6FEA}"/>
              </a:ext>
            </a:extLst>
          </p:cNvPr>
          <p:cNvSpPr txBox="1"/>
          <p:nvPr/>
        </p:nvSpPr>
        <p:spPr>
          <a:xfrm>
            <a:off x="5166869" y="1589867"/>
            <a:ext cx="6278524" cy="1477328"/>
          </a:xfrm>
          <a:prstGeom prst="rect">
            <a:avLst/>
          </a:prstGeom>
          <a:noFill/>
        </p:spPr>
        <p:txBody>
          <a:bodyPr wrap="square">
            <a:spAutoFit/>
          </a:bodyPr>
          <a:lstStyle/>
          <a:p>
            <a:pPr algn="just"/>
            <a:r>
              <a:rPr lang="en-US" dirty="0">
                <a:latin typeface="Garamond" panose="02020404030301010803" pitchFamily="18" charset="0"/>
              </a:rPr>
              <a:t>“In 1999 we attached a house trailer to the building to expand our cramped floor space. This area will be used for long term storage and to replace office and interview areas that were given up for other purposes. The biggest problem that continues to affect police operations is the lack of space.”</a:t>
            </a:r>
          </a:p>
        </p:txBody>
      </p:sp>
      <p:sp>
        <p:nvSpPr>
          <p:cNvPr id="13" name="TextBox 12">
            <a:extLst>
              <a:ext uri="{FF2B5EF4-FFF2-40B4-BE49-F238E27FC236}">
                <a16:creationId xmlns:a16="http://schemas.microsoft.com/office/drawing/2014/main" id="{3A7B4571-91FC-76A1-7AEF-A83DC94A2721}"/>
              </a:ext>
            </a:extLst>
          </p:cNvPr>
          <p:cNvSpPr txBox="1"/>
          <p:nvPr/>
        </p:nvSpPr>
        <p:spPr>
          <a:xfrm>
            <a:off x="9703981" y="3067195"/>
            <a:ext cx="2488019" cy="523220"/>
          </a:xfrm>
          <a:prstGeom prst="rect">
            <a:avLst/>
          </a:prstGeom>
          <a:noFill/>
        </p:spPr>
        <p:txBody>
          <a:bodyPr wrap="square">
            <a:spAutoFit/>
          </a:bodyPr>
          <a:lstStyle/>
          <a:p>
            <a:r>
              <a:rPr lang="en-US" sz="1400" dirty="0">
                <a:latin typeface="Garamond" panose="02020404030301010803" pitchFamily="18" charset="0"/>
              </a:rPr>
              <a:t>STEPHEN </a:t>
            </a:r>
            <a:r>
              <a:rPr lang="en-US" sz="1400" dirty="0" err="1">
                <a:latin typeface="Garamond" panose="02020404030301010803" pitchFamily="18" charset="0"/>
              </a:rPr>
              <a:t>MacKINNON</a:t>
            </a:r>
            <a:endParaRPr lang="en-US" sz="1400" dirty="0">
              <a:latin typeface="Garamond" panose="02020404030301010803" pitchFamily="18" charset="0"/>
            </a:endParaRPr>
          </a:p>
          <a:p>
            <a:r>
              <a:rPr lang="en-US" sz="1400" dirty="0">
                <a:latin typeface="Garamond" panose="02020404030301010803" pitchFamily="18" charset="0"/>
              </a:rPr>
              <a:t>Chief of Police</a:t>
            </a:r>
          </a:p>
        </p:txBody>
      </p:sp>
      <p:sp>
        <p:nvSpPr>
          <p:cNvPr id="9" name="Rectangle 8">
            <a:extLst>
              <a:ext uri="{FF2B5EF4-FFF2-40B4-BE49-F238E27FC236}">
                <a16:creationId xmlns:a16="http://schemas.microsoft.com/office/drawing/2014/main" id="{DF0A7324-9673-6925-D78F-1B94A3607EF7}"/>
              </a:ext>
            </a:extLst>
          </p:cNvPr>
          <p:cNvSpPr/>
          <p:nvPr/>
        </p:nvSpPr>
        <p:spPr>
          <a:xfrm>
            <a:off x="1753222" y="3590415"/>
            <a:ext cx="358353" cy="65197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63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effectLst>
                  <a:outerShdw blurRad="38100" dist="38100" dir="2700000" algn="tl">
                    <a:srgbClr val="000000">
                      <a:alpha val="43137"/>
                    </a:srgbClr>
                  </a:outerShdw>
                </a:effectLst>
                <a:latin typeface="Garamond" panose="02020404030301010803" pitchFamily="18" charset="0"/>
              </a:rPr>
              <a:t>TOWN OF SALEM NH POLICE DEPARTMENT</a:t>
            </a:r>
          </a:p>
        </p:txBody>
      </p:sp>
      <p:sp>
        <p:nvSpPr>
          <p:cNvPr id="12" name="TextBox 11">
            <a:extLst>
              <a:ext uri="{FF2B5EF4-FFF2-40B4-BE49-F238E27FC236}">
                <a16:creationId xmlns:a16="http://schemas.microsoft.com/office/drawing/2014/main" id="{EF613F0E-F8E1-AD92-1474-E2898776EB9F}"/>
              </a:ext>
            </a:extLst>
          </p:cNvPr>
          <p:cNvSpPr txBox="1"/>
          <p:nvPr/>
        </p:nvSpPr>
        <p:spPr>
          <a:xfrm>
            <a:off x="6228370" y="2056318"/>
            <a:ext cx="4565252" cy="2862322"/>
          </a:xfrm>
          <a:prstGeom prst="rect">
            <a:avLst/>
          </a:prstGeom>
          <a:noFill/>
        </p:spPr>
        <p:txBody>
          <a:bodyPr wrap="square">
            <a:spAutoFit/>
          </a:bodyPr>
          <a:lstStyle/>
          <a:p>
            <a:r>
              <a:rPr lang="en-US" sz="2400" dirty="0">
                <a:latin typeface="Garamond" panose="02020404030301010803" pitchFamily="18" charset="0"/>
              </a:rPr>
              <a:t>Police Department Headquarters:</a:t>
            </a:r>
          </a:p>
          <a:p>
            <a:pPr marL="285750" indent="-285750">
              <a:buFont typeface="Arial" panose="020B0604020202020204" pitchFamily="34" charset="0"/>
              <a:buChar char="•"/>
            </a:pPr>
            <a:r>
              <a:rPr lang="en-US" sz="2400" dirty="0">
                <a:latin typeface="Garamond" panose="02020404030301010803" pitchFamily="18" charset="0"/>
              </a:rPr>
              <a:t>3 Manufactured Trailer Units</a:t>
            </a:r>
          </a:p>
          <a:p>
            <a:pPr marL="285750" indent="-285750">
              <a:buFont typeface="Arial" panose="020B0604020202020204" pitchFamily="34" charset="0"/>
              <a:buChar char="•"/>
            </a:pPr>
            <a:r>
              <a:rPr lang="en-US" sz="2400" dirty="0">
                <a:latin typeface="Garamond" panose="02020404030301010803" pitchFamily="18" charset="0"/>
              </a:rPr>
              <a:t>Placed in 2008</a:t>
            </a:r>
          </a:p>
          <a:p>
            <a:pPr marL="285750" indent="-285750">
              <a:buFont typeface="Arial" panose="020B0604020202020204" pitchFamily="34" charset="0"/>
              <a:buChar char="•"/>
            </a:pPr>
            <a:r>
              <a:rPr lang="en-US" sz="2400" dirty="0">
                <a:latin typeface="Garamond" panose="02020404030301010803" pitchFamily="18" charset="0"/>
              </a:rPr>
              <a:t>78 Staff Members</a:t>
            </a:r>
          </a:p>
          <a:p>
            <a:pPr marL="285750" indent="-285750">
              <a:buFont typeface="Arial" panose="020B0604020202020204" pitchFamily="34" charset="0"/>
              <a:buChar char="•"/>
            </a:pPr>
            <a:r>
              <a:rPr lang="en-US" sz="2400" dirty="0">
                <a:latin typeface="Garamond" panose="02020404030301010803" pitchFamily="18" charset="0"/>
              </a:rPr>
              <a:t>2,115 SF  </a:t>
            </a:r>
            <a:r>
              <a:rPr lang="en-US" sz="1600" dirty="0">
                <a:latin typeface="Garamond" panose="02020404030301010803" pitchFamily="18" charset="0"/>
              </a:rPr>
              <a:t>(increase of 795 SF)</a:t>
            </a:r>
          </a:p>
          <a:p>
            <a:pPr marL="285750" indent="-285750">
              <a:buFont typeface="Arial" panose="020B0604020202020204" pitchFamily="34" charset="0"/>
              <a:buChar char="•"/>
            </a:pPr>
            <a:r>
              <a:rPr lang="en-US" sz="2400" dirty="0">
                <a:latin typeface="Garamond" panose="02020404030301010803" pitchFamily="18" charset="0"/>
              </a:rPr>
              <a:t>Cumulative: ~ 11,536 SF</a:t>
            </a:r>
          </a:p>
          <a:p>
            <a:endParaRPr lang="en-US" dirty="0"/>
          </a:p>
          <a:p>
            <a:endParaRPr lang="en-US" dirty="0"/>
          </a:p>
        </p:txBody>
      </p:sp>
      <p:grpSp>
        <p:nvGrpSpPr>
          <p:cNvPr id="7" name="Group 6">
            <a:extLst>
              <a:ext uri="{FF2B5EF4-FFF2-40B4-BE49-F238E27FC236}">
                <a16:creationId xmlns:a16="http://schemas.microsoft.com/office/drawing/2014/main" id="{02F2EFBA-09FA-3029-C062-32C88A041C52}"/>
              </a:ext>
            </a:extLst>
          </p:cNvPr>
          <p:cNvGrpSpPr/>
          <p:nvPr/>
        </p:nvGrpSpPr>
        <p:grpSpPr>
          <a:xfrm>
            <a:off x="645042" y="1475603"/>
            <a:ext cx="4059359" cy="4877290"/>
            <a:chOff x="1627542" y="1560664"/>
            <a:chExt cx="4059359" cy="4877290"/>
          </a:xfrm>
        </p:grpSpPr>
        <p:pic>
          <p:nvPicPr>
            <p:cNvPr id="8" name="Picture 7" descr="A picture containing tree, outdoor&#10;&#10;Description automatically generated">
              <a:extLst>
                <a:ext uri="{FF2B5EF4-FFF2-40B4-BE49-F238E27FC236}">
                  <a16:creationId xmlns:a16="http://schemas.microsoft.com/office/drawing/2014/main" id="{9DCE1219-0723-ACD0-67F9-B145FFD9C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542" y="1560664"/>
              <a:ext cx="4059359" cy="4877290"/>
            </a:xfrm>
            <a:prstGeom prst="rect">
              <a:avLst/>
            </a:prstGeom>
          </p:spPr>
        </p:pic>
        <p:grpSp>
          <p:nvGrpSpPr>
            <p:cNvPr id="10" name="Group 9">
              <a:extLst>
                <a:ext uri="{FF2B5EF4-FFF2-40B4-BE49-F238E27FC236}">
                  <a16:creationId xmlns:a16="http://schemas.microsoft.com/office/drawing/2014/main" id="{A5A117FF-94DB-9AD6-835C-D85233937ED7}"/>
                </a:ext>
              </a:extLst>
            </p:cNvPr>
            <p:cNvGrpSpPr/>
            <p:nvPr/>
          </p:nvGrpSpPr>
          <p:grpSpPr>
            <a:xfrm>
              <a:off x="3179135" y="3572540"/>
              <a:ext cx="909084" cy="1180213"/>
              <a:chOff x="3179135" y="3572540"/>
              <a:chExt cx="909084" cy="1180213"/>
            </a:xfrm>
            <a:solidFill>
              <a:srgbClr val="3E68F0"/>
            </a:solidFill>
          </p:grpSpPr>
          <p:sp>
            <p:nvSpPr>
              <p:cNvPr id="2" name="Freeform: Shape 1">
                <a:extLst>
                  <a:ext uri="{FF2B5EF4-FFF2-40B4-BE49-F238E27FC236}">
                    <a16:creationId xmlns:a16="http://schemas.microsoft.com/office/drawing/2014/main" id="{CA30302D-9813-2E33-51B5-57A9D3980FB5}"/>
                  </a:ext>
                </a:extLst>
              </p:cNvPr>
              <p:cNvSpPr/>
              <p:nvPr/>
            </p:nvSpPr>
            <p:spPr>
              <a:xfrm>
                <a:off x="3179135" y="3572540"/>
                <a:ext cx="606056" cy="1180213"/>
              </a:xfrm>
              <a:custGeom>
                <a:avLst/>
                <a:gdLst>
                  <a:gd name="connsiteX0" fmla="*/ 0 w 606056"/>
                  <a:gd name="connsiteY0" fmla="*/ 0 h 1180213"/>
                  <a:gd name="connsiteX1" fmla="*/ 584791 w 606056"/>
                  <a:gd name="connsiteY1" fmla="*/ 0 h 1180213"/>
                  <a:gd name="connsiteX2" fmla="*/ 606056 w 606056"/>
                  <a:gd name="connsiteY2" fmla="*/ 935665 h 1180213"/>
                  <a:gd name="connsiteX3" fmla="*/ 531628 w 606056"/>
                  <a:gd name="connsiteY3" fmla="*/ 956930 h 1180213"/>
                  <a:gd name="connsiteX4" fmla="*/ 542260 w 606056"/>
                  <a:gd name="connsiteY4" fmla="*/ 1180213 h 1180213"/>
                  <a:gd name="connsiteX5" fmla="*/ 116958 w 606056"/>
                  <a:gd name="connsiteY5" fmla="*/ 1158948 h 1180213"/>
                  <a:gd name="connsiteX6" fmla="*/ 106325 w 606056"/>
                  <a:gd name="connsiteY6" fmla="*/ 935665 h 1180213"/>
                  <a:gd name="connsiteX7" fmla="*/ 0 w 606056"/>
                  <a:gd name="connsiteY7" fmla="*/ 935665 h 1180213"/>
                  <a:gd name="connsiteX8" fmla="*/ 0 w 606056"/>
                  <a:gd name="connsiteY8" fmla="*/ 0 h 1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56" h="1180213">
                    <a:moveTo>
                      <a:pt x="0" y="0"/>
                    </a:moveTo>
                    <a:lnTo>
                      <a:pt x="584791" y="0"/>
                    </a:lnTo>
                    <a:lnTo>
                      <a:pt x="606056" y="935665"/>
                    </a:lnTo>
                    <a:lnTo>
                      <a:pt x="531628" y="956930"/>
                    </a:lnTo>
                    <a:lnTo>
                      <a:pt x="542260" y="1180213"/>
                    </a:lnTo>
                    <a:lnTo>
                      <a:pt x="116958" y="1158948"/>
                    </a:lnTo>
                    <a:lnTo>
                      <a:pt x="106325" y="935665"/>
                    </a:lnTo>
                    <a:lnTo>
                      <a:pt x="0" y="935665"/>
                    </a:lnTo>
                    <a:lnTo>
                      <a:pt x="0" y="0"/>
                    </a:lnTo>
                    <a:close/>
                  </a:path>
                </a:pathLst>
              </a:custGeom>
              <a:grpFill/>
              <a:ln>
                <a:solidFill>
                  <a:srgbClr val="3E6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DC2C72-A645-903F-CAD8-56DE9E9FBA31}"/>
                  </a:ext>
                </a:extLst>
              </p:cNvPr>
              <p:cNvSpPr/>
              <p:nvPr/>
            </p:nvSpPr>
            <p:spPr>
              <a:xfrm>
                <a:off x="3482163" y="3843669"/>
                <a:ext cx="606056" cy="334926"/>
              </a:xfrm>
              <a:prstGeom prst="rect">
                <a:avLst/>
              </a:prstGeom>
              <a:grpFill/>
              <a:ln>
                <a:solidFill>
                  <a:srgbClr val="3E6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C328C763-BA3B-4F30-49D0-FC4DCC0DE0C8}"/>
                </a:ext>
              </a:extLst>
            </p:cNvPr>
            <p:cNvSpPr/>
            <p:nvPr/>
          </p:nvSpPr>
          <p:spPr>
            <a:xfrm>
              <a:off x="2820782" y="4635796"/>
              <a:ext cx="1049469" cy="44656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2E3B2A10-3660-C30C-0A2F-D0F13E2DDEE6}"/>
              </a:ext>
            </a:extLst>
          </p:cNvPr>
          <p:cNvSpPr txBox="1"/>
          <p:nvPr/>
        </p:nvSpPr>
        <p:spPr>
          <a:xfrm>
            <a:off x="5897641" y="4789745"/>
            <a:ext cx="4565252" cy="1138773"/>
          </a:xfrm>
          <a:prstGeom prst="rect">
            <a:avLst/>
          </a:prstGeom>
          <a:noFill/>
          <a:ln>
            <a:solidFill>
              <a:schemeClr val="tx1"/>
            </a:solidFill>
          </a:ln>
        </p:spPr>
        <p:txBody>
          <a:bodyPr wrap="square">
            <a:spAutoFit/>
          </a:bodyPr>
          <a:lstStyle/>
          <a:p>
            <a:endParaRPr lang="en-US" dirty="0"/>
          </a:p>
          <a:p>
            <a:r>
              <a:rPr lang="en-US" sz="3200" dirty="0">
                <a:latin typeface="Garamond" panose="02020404030301010803" pitchFamily="18" charset="0"/>
              </a:rPr>
              <a:t>2023 - 102 Staff Members</a:t>
            </a:r>
          </a:p>
          <a:p>
            <a:endParaRPr lang="en-US" dirty="0"/>
          </a:p>
        </p:txBody>
      </p:sp>
      <p:sp>
        <p:nvSpPr>
          <p:cNvPr id="18" name="Rectangle 17">
            <a:extLst>
              <a:ext uri="{FF2B5EF4-FFF2-40B4-BE49-F238E27FC236}">
                <a16:creationId xmlns:a16="http://schemas.microsoft.com/office/drawing/2014/main" id="{2A335DBA-49E5-30EE-97CD-0723697614C5}"/>
              </a:ext>
            </a:extLst>
          </p:cNvPr>
          <p:cNvSpPr/>
          <p:nvPr/>
        </p:nvSpPr>
        <p:spPr>
          <a:xfrm>
            <a:off x="1760418" y="3600083"/>
            <a:ext cx="358353" cy="65197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0A7324-9673-6925-D78F-1B94A3607EF7}"/>
              </a:ext>
            </a:extLst>
          </p:cNvPr>
          <p:cNvSpPr/>
          <p:nvPr/>
        </p:nvSpPr>
        <p:spPr>
          <a:xfrm>
            <a:off x="1754920" y="3600083"/>
            <a:ext cx="358353" cy="651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67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meline&#10;&#10;Description automatically generated">
            <a:extLst>
              <a:ext uri="{FF2B5EF4-FFF2-40B4-BE49-F238E27FC236}">
                <a16:creationId xmlns:a16="http://schemas.microsoft.com/office/drawing/2014/main" id="{6BBEFDBF-3996-89BE-E883-DBE99AA3D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111836" cy="6858000"/>
          </a:xfrm>
          <a:prstGeom prst="rect">
            <a:avLst/>
          </a:prstGeom>
        </p:spPr>
      </p:pic>
      <p:pic>
        <p:nvPicPr>
          <p:cNvPr id="9" name="Picture 8" descr="Timeline&#10;&#10;Description automatically generated">
            <a:extLst>
              <a:ext uri="{FF2B5EF4-FFF2-40B4-BE49-F238E27FC236}">
                <a16:creationId xmlns:a16="http://schemas.microsoft.com/office/drawing/2014/main" id="{BF37B50D-E66D-C242-11A4-27680C8CB1E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220" y="0"/>
            <a:ext cx="6120220" cy="6858000"/>
          </a:xfrm>
          <a:prstGeom prst="rect">
            <a:avLst/>
          </a:prstGeom>
        </p:spPr>
      </p:pic>
      <p:pic>
        <p:nvPicPr>
          <p:cNvPr id="3" name="Picture 2">
            <a:extLst>
              <a:ext uri="{FF2B5EF4-FFF2-40B4-BE49-F238E27FC236}">
                <a16:creationId xmlns:a16="http://schemas.microsoft.com/office/drawing/2014/main" id="{ED063B60-FC6B-DE51-DF7B-9A40FDFAA695}"/>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76157" y="724136"/>
            <a:ext cx="548640" cy="548640"/>
          </a:xfrm>
          <a:prstGeom prst="rect">
            <a:avLst/>
          </a:prstGeom>
          <a:solidFill>
            <a:srgbClr val="92D050">
              <a:alpha val="0"/>
            </a:srgbClr>
          </a:solidFill>
        </p:spPr>
      </p:pic>
      <p:pic>
        <p:nvPicPr>
          <p:cNvPr id="4" name="Picture 3">
            <a:extLst>
              <a:ext uri="{FF2B5EF4-FFF2-40B4-BE49-F238E27FC236}">
                <a16:creationId xmlns:a16="http://schemas.microsoft.com/office/drawing/2014/main" id="{266855F5-0AE8-D82B-3047-814303BC69B9}"/>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4797" y="1604324"/>
            <a:ext cx="548640" cy="548640"/>
          </a:xfrm>
          <a:prstGeom prst="rect">
            <a:avLst/>
          </a:prstGeom>
          <a:solidFill>
            <a:srgbClr val="92D050">
              <a:alpha val="0"/>
            </a:srgbClr>
          </a:solidFill>
        </p:spPr>
      </p:pic>
      <p:pic>
        <p:nvPicPr>
          <p:cNvPr id="5" name="Picture 4">
            <a:extLst>
              <a:ext uri="{FF2B5EF4-FFF2-40B4-BE49-F238E27FC236}">
                <a16:creationId xmlns:a16="http://schemas.microsoft.com/office/drawing/2014/main" id="{AE50A5F3-664A-EEBA-6A5F-BA800523F309}"/>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49654" y="4300870"/>
            <a:ext cx="548640" cy="548640"/>
          </a:xfrm>
          <a:prstGeom prst="rect">
            <a:avLst/>
          </a:prstGeom>
          <a:solidFill>
            <a:srgbClr val="92D050">
              <a:alpha val="0"/>
            </a:srgbClr>
          </a:solidFill>
        </p:spPr>
      </p:pic>
      <p:pic>
        <p:nvPicPr>
          <p:cNvPr id="6" name="Picture 5">
            <a:extLst>
              <a:ext uri="{FF2B5EF4-FFF2-40B4-BE49-F238E27FC236}">
                <a16:creationId xmlns:a16="http://schemas.microsoft.com/office/drawing/2014/main" id="{38F578BA-CD18-1B96-9F97-DC8D0B2AE8C7}"/>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380631" y="4879368"/>
            <a:ext cx="548640" cy="548640"/>
          </a:xfrm>
          <a:prstGeom prst="rect">
            <a:avLst/>
          </a:prstGeom>
          <a:solidFill>
            <a:srgbClr val="92D050">
              <a:alpha val="0"/>
            </a:srgbClr>
          </a:solidFill>
        </p:spPr>
      </p:pic>
      <p:pic>
        <p:nvPicPr>
          <p:cNvPr id="8" name="Picture 7">
            <a:extLst>
              <a:ext uri="{FF2B5EF4-FFF2-40B4-BE49-F238E27FC236}">
                <a16:creationId xmlns:a16="http://schemas.microsoft.com/office/drawing/2014/main" id="{5DB67510-7D6D-D99A-9747-084E10BB980E}"/>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72827" y="549964"/>
            <a:ext cx="548640" cy="548640"/>
          </a:xfrm>
          <a:prstGeom prst="rect">
            <a:avLst/>
          </a:prstGeom>
          <a:solidFill>
            <a:srgbClr val="92D050">
              <a:alpha val="0"/>
            </a:srgbClr>
          </a:solidFill>
        </p:spPr>
      </p:pic>
      <p:pic>
        <p:nvPicPr>
          <p:cNvPr id="10" name="Picture 9">
            <a:extLst>
              <a:ext uri="{FF2B5EF4-FFF2-40B4-BE49-F238E27FC236}">
                <a16:creationId xmlns:a16="http://schemas.microsoft.com/office/drawing/2014/main" id="{B06F9A45-DA28-BB01-D599-52D91E3187B4}"/>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332075" y="1083756"/>
            <a:ext cx="548640" cy="548640"/>
          </a:xfrm>
          <a:prstGeom prst="rect">
            <a:avLst/>
          </a:prstGeom>
          <a:solidFill>
            <a:srgbClr val="92D050">
              <a:alpha val="0"/>
            </a:srgbClr>
          </a:solidFill>
        </p:spPr>
      </p:pic>
      <p:pic>
        <p:nvPicPr>
          <p:cNvPr id="13" name="Picture 12">
            <a:extLst>
              <a:ext uri="{FF2B5EF4-FFF2-40B4-BE49-F238E27FC236}">
                <a16:creationId xmlns:a16="http://schemas.microsoft.com/office/drawing/2014/main" id="{D4C52446-1A75-609E-17E5-EF76ABE3DE74}"/>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30724" y="4849510"/>
            <a:ext cx="548640" cy="548640"/>
          </a:xfrm>
          <a:prstGeom prst="rect">
            <a:avLst/>
          </a:prstGeom>
          <a:solidFill>
            <a:srgbClr val="92D050">
              <a:alpha val="0"/>
            </a:srgbClr>
          </a:solidFill>
        </p:spPr>
      </p:pic>
      <p:pic>
        <p:nvPicPr>
          <p:cNvPr id="15" name="Picture 14">
            <a:extLst>
              <a:ext uri="{FF2B5EF4-FFF2-40B4-BE49-F238E27FC236}">
                <a16:creationId xmlns:a16="http://schemas.microsoft.com/office/drawing/2014/main" id="{D4514507-DC51-B17E-0EE6-FDF6AEA906BE}"/>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36965" y="449816"/>
            <a:ext cx="548640" cy="548640"/>
          </a:xfrm>
          <a:prstGeom prst="rect">
            <a:avLst/>
          </a:prstGeom>
          <a:solidFill>
            <a:srgbClr val="92D050">
              <a:alpha val="0"/>
            </a:srgbClr>
          </a:solidFill>
        </p:spPr>
      </p:pic>
      <p:pic>
        <p:nvPicPr>
          <p:cNvPr id="16" name="Picture 15">
            <a:extLst>
              <a:ext uri="{FF2B5EF4-FFF2-40B4-BE49-F238E27FC236}">
                <a16:creationId xmlns:a16="http://schemas.microsoft.com/office/drawing/2014/main" id="{764C8227-93FA-52AA-3B11-BE8E6ECF8D36}"/>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96213" y="1010977"/>
            <a:ext cx="548640" cy="548640"/>
          </a:xfrm>
          <a:prstGeom prst="rect">
            <a:avLst/>
          </a:prstGeom>
          <a:solidFill>
            <a:srgbClr val="92D050">
              <a:alpha val="0"/>
            </a:srgbClr>
          </a:solidFill>
        </p:spPr>
      </p:pic>
      <p:pic>
        <p:nvPicPr>
          <p:cNvPr id="17" name="Picture 16">
            <a:extLst>
              <a:ext uri="{FF2B5EF4-FFF2-40B4-BE49-F238E27FC236}">
                <a16:creationId xmlns:a16="http://schemas.microsoft.com/office/drawing/2014/main" id="{FB915335-0138-A87E-4A2A-788C4E3113F5}"/>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06822" y="3934488"/>
            <a:ext cx="548640" cy="548640"/>
          </a:xfrm>
          <a:prstGeom prst="rect">
            <a:avLst/>
          </a:prstGeom>
          <a:solidFill>
            <a:srgbClr val="92D050">
              <a:alpha val="0"/>
            </a:srgbClr>
          </a:solidFill>
        </p:spPr>
      </p:pic>
      <p:pic>
        <p:nvPicPr>
          <p:cNvPr id="18" name="Picture 17">
            <a:extLst>
              <a:ext uri="{FF2B5EF4-FFF2-40B4-BE49-F238E27FC236}">
                <a16:creationId xmlns:a16="http://schemas.microsoft.com/office/drawing/2014/main" id="{65A3F5E9-90C4-36E8-1B50-E8A855495FA7}"/>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21894" y="3988685"/>
            <a:ext cx="548640" cy="548640"/>
          </a:xfrm>
          <a:prstGeom prst="rect">
            <a:avLst/>
          </a:prstGeom>
          <a:solidFill>
            <a:srgbClr val="92D050">
              <a:alpha val="0"/>
            </a:srgbClr>
          </a:solidFill>
        </p:spPr>
      </p:pic>
      <p:pic>
        <p:nvPicPr>
          <p:cNvPr id="23" name="Picture 22">
            <a:extLst>
              <a:ext uri="{FF2B5EF4-FFF2-40B4-BE49-F238E27FC236}">
                <a16:creationId xmlns:a16="http://schemas.microsoft.com/office/drawing/2014/main" id="{4311A3E5-8771-17C5-07FF-E569929DB87E}"/>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50171" y="1667311"/>
            <a:ext cx="548640" cy="548640"/>
          </a:xfrm>
          <a:prstGeom prst="rect">
            <a:avLst/>
          </a:prstGeom>
          <a:solidFill>
            <a:srgbClr val="92D050">
              <a:alpha val="0"/>
            </a:srgbClr>
          </a:solidFill>
        </p:spPr>
      </p:pic>
      <p:pic>
        <p:nvPicPr>
          <p:cNvPr id="24" name="Picture 23">
            <a:extLst>
              <a:ext uri="{FF2B5EF4-FFF2-40B4-BE49-F238E27FC236}">
                <a16:creationId xmlns:a16="http://schemas.microsoft.com/office/drawing/2014/main" id="{939DD5FE-3140-1BB2-8F7F-9BBD4296A6B3}"/>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65398" y="4537325"/>
            <a:ext cx="548640" cy="548640"/>
          </a:xfrm>
          <a:prstGeom prst="rect">
            <a:avLst/>
          </a:prstGeom>
          <a:solidFill>
            <a:srgbClr val="92D050">
              <a:alpha val="0"/>
            </a:srgbClr>
          </a:solidFill>
        </p:spPr>
      </p:pic>
      <p:pic>
        <p:nvPicPr>
          <p:cNvPr id="25" name="Picture 24">
            <a:extLst>
              <a:ext uri="{FF2B5EF4-FFF2-40B4-BE49-F238E27FC236}">
                <a16:creationId xmlns:a16="http://schemas.microsoft.com/office/drawing/2014/main" id="{E58377EC-C8B9-A690-794F-9BF91C82FC67}"/>
              </a:ext>
            </a:extLst>
          </p:cNvPr>
          <p:cNvPicPr>
            <a:picLocks noChangeAspect="1"/>
          </p:cNvPicPr>
          <p:nvPr/>
        </p:nvPicPr>
        <p:blipFill>
          <a:blip r:embed="rId4" cstate="print">
            <a:duotone>
              <a:srgbClr val="70AD47">
                <a:shade val="45000"/>
                <a:satMod val="135000"/>
              </a:srgbClr>
              <a:prstClr val="white"/>
            </a:duotone>
            <a:extLst>
              <a:ext uri="{BEBA8EAE-BF5A-486C-A8C5-ECC9F3942E4B}">
                <a14:imgProps xmlns:a14="http://schemas.microsoft.com/office/drawing/2010/main">
                  <a14:imgLayer r:embed="rId5">
                    <a14:imgEffect>
                      <a14:backgroundRemoval t="9427" b="95469" l="1927" r="93438">
                        <a14:foregroundMark x1="5365" y1="59323" x2="5365" y2="59323"/>
                        <a14:foregroundMark x1="2083" y1="60260" x2="2083" y2="60260"/>
                        <a14:foregroundMark x1="24219" y1="91510" x2="24219" y2="91510"/>
                        <a14:foregroundMark x1="22656" y1="95469" x2="22656" y2="95469"/>
                        <a14:foregroundMark x1="93438" y1="9427" x2="93438" y2="9427"/>
                        <a14:backgroundMark x1="96563" y1="6458" x2="96563" y2="645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29998" y="5183937"/>
            <a:ext cx="548640" cy="548640"/>
          </a:xfrm>
          <a:prstGeom prst="rect">
            <a:avLst/>
          </a:prstGeom>
          <a:solidFill>
            <a:srgbClr val="92D050">
              <a:alpha val="0"/>
            </a:srgbClr>
          </a:solidFill>
        </p:spPr>
      </p:pic>
      <p:sp>
        <p:nvSpPr>
          <p:cNvPr id="26" name="Oval 25">
            <a:extLst>
              <a:ext uri="{FF2B5EF4-FFF2-40B4-BE49-F238E27FC236}">
                <a16:creationId xmlns:a16="http://schemas.microsoft.com/office/drawing/2014/main" id="{5BAFF5CB-15E3-7596-1701-E95D411DEE00}"/>
              </a:ext>
            </a:extLst>
          </p:cNvPr>
          <p:cNvSpPr/>
          <p:nvPr/>
        </p:nvSpPr>
        <p:spPr>
          <a:xfrm>
            <a:off x="7655105" y="3400047"/>
            <a:ext cx="1598747" cy="266884"/>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AE08EF8-54CD-F213-4EB1-1A4B19271E8A}"/>
              </a:ext>
            </a:extLst>
          </p:cNvPr>
          <p:cNvSpPr/>
          <p:nvPr/>
        </p:nvSpPr>
        <p:spPr>
          <a:xfrm>
            <a:off x="9751041" y="724136"/>
            <a:ext cx="2192143" cy="5505061"/>
          </a:xfrm>
          <a:prstGeom prst="rect">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heel(1)">
                                      <p:cBhvr>
                                        <p:cTn id="73" dur="20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heel(1)">
                                      <p:cBhvr>
                                        <p:cTn id="7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001254-8464-52FD-F4B0-E3A09E64ADF9}"/>
              </a:ext>
            </a:extLst>
          </p:cNvPr>
          <p:cNvSpPr/>
          <p:nvPr/>
        </p:nvSpPr>
        <p:spPr>
          <a:xfrm>
            <a:off x="190501" y="1610677"/>
            <a:ext cx="11811000" cy="459962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application&#10;&#10;Description automatically generated">
            <a:extLst>
              <a:ext uri="{FF2B5EF4-FFF2-40B4-BE49-F238E27FC236}">
                <a16:creationId xmlns:a16="http://schemas.microsoft.com/office/drawing/2014/main" id="{DC08DD0F-65FC-48B1-C1D3-2B6AEF7C033F}"/>
              </a:ext>
            </a:extLst>
          </p:cNvPr>
          <p:cNvPicPr>
            <a:picLocks noChangeAspect="1"/>
          </p:cNvPicPr>
          <p:nvPr/>
        </p:nvPicPr>
        <p:blipFill rotWithShape="1">
          <a:blip r:embed="rId2">
            <a:extLst>
              <a:ext uri="{28A0092B-C50C-407E-A947-70E740481C1C}">
                <a14:useLocalDpi xmlns:a14="http://schemas.microsoft.com/office/drawing/2010/main" val="0"/>
              </a:ext>
            </a:extLst>
          </a:blip>
          <a:srcRect b="75859"/>
          <a:stretch/>
        </p:blipFill>
        <p:spPr>
          <a:xfrm>
            <a:off x="327331" y="1734502"/>
            <a:ext cx="11537338" cy="989648"/>
          </a:xfrm>
          <a:prstGeom prst="rect">
            <a:avLst/>
          </a:prstGeom>
          <a:ln>
            <a:solidFill>
              <a:schemeClr val="tx1"/>
            </a:solidFill>
          </a:ln>
        </p:spPr>
      </p:pic>
      <p:pic>
        <p:nvPicPr>
          <p:cNvPr id="16" name="Picture 15" descr="Graphical user interface, application&#10;&#10;Description automatically generated">
            <a:extLst>
              <a:ext uri="{FF2B5EF4-FFF2-40B4-BE49-F238E27FC236}">
                <a16:creationId xmlns:a16="http://schemas.microsoft.com/office/drawing/2014/main" id="{08D6B3B7-2B35-3FB4-4552-D36E0CE89AA4}"/>
              </a:ext>
            </a:extLst>
          </p:cNvPr>
          <p:cNvPicPr>
            <a:picLocks noChangeAspect="1"/>
          </p:cNvPicPr>
          <p:nvPr/>
        </p:nvPicPr>
        <p:blipFill rotWithShape="1">
          <a:blip r:embed="rId2">
            <a:extLst>
              <a:ext uri="{28A0092B-C50C-407E-A947-70E740481C1C}">
                <a14:useLocalDpi xmlns:a14="http://schemas.microsoft.com/office/drawing/2010/main" val="0"/>
              </a:ext>
            </a:extLst>
          </a:blip>
          <a:srcRect t="73633" b="2226"/>
          <a:stretch/>
        </p:blipFill>
        <p:spPr>
          <a:xfrm>
            <a:off x="327331" y="5074921"/>
            <a:ext cx="11537338" cy="989648"/>
          </a:xfrm>
          <a:prstGeom prst="rect">
            <a:avLst/>
          </a:prstGeom>
          <a:ln>
            <a:solidFill>
              <a:schemeClr val="tx1"/>
            </a:solidFill>
          </a:ln>
        </p:spPr>
      </p:pic>
      <p:pic>
        <p:nvPicPr>
          <p:cNvPr id="17" name="Picture 16" descr="Graphical user interface, application&#10;&#10;Description automatically generated">
            <a:extLst>
              <a:ext uri="{FF2B5EF4-FFF2-40B4-BE49-F238E27FC236}">
                <a16:creationId xmlns:a16="http://schemas.microsoft.com/office/drawing/2014/main" id="{4889B157-A506-523F-0E2D-A9C9AFFEF798}"/>
              </a:ext>
            </a:extLst>
          </p:cNvPr>
          <p:cNvPicPr>
            <a:picLocks noChangeAspect="1"/>
          </p:cNvPicPr>
          <p:nvPr/>
        </p:nvPicPr>
        <p:blipFill rotWithShape="1">
          <a:blip r:embed="rId2">
            <a:extLst>
              <a:ext uri="{28A0092B-C50C-407E-A947-70E740481C1C}">
                <a14:useLocalDpi xmlns:a14="http://schemas.microsoft.com/office/drawing/2010/main" val="0"/>
              </a:ext>
            </a:extLst>
          </a:blip>
          <a:srcRect t="24485" b="51373"/>
          <a:stretch/>
        </p:blipFill>
        <p:spPr>
          <a:xfrm>
            <a:off x="327331" y="2847975"/>
            <a:ext cx="11537338" cy="989648"/>
          </a:xfrm>
          <a:prstGeom prst="rect">
            <a:avLst/>
          </a:prstGeom>
          <a:ln>
            <a:solidFill>
              <a:schemeClr val="tx1"/>
            </a:solidFill>
          </a:ln>
        </p:spPr>
      </p:pic>
      <p:pic>
        <p:nvPicPr>
          <p:cNvPr id="18" name="Picture 17" descr="Graphical user interface, application&#10;&#10;Description automatically generated">
            <a:extLst>
              <a:ext uri="{FF2B5EF4-FFF2-40B4-BE49-F238E27FC236}">
                <a16:creationId xmlns:a16="http://schemas.microsoft.com/office/drawing/2014/main" id="{6221120B-DE71-AE61-C150-EE00731EC285}"/>
              </a:ext>
            </a:extLst>
          </p:cNvPr>
          <p:cNvPicPr>
            <a:picLocks noChangeAspect="1"/>
          </p:cNvPicPr>
          <p:nvPr/>
        </p:nvPicPr>
        <p:blipFill rotWithShape="1">
          <a:blip r:embed="rId2">
            <a:extLst>
              <a:ext uri="{28A0092B-C50C-407E-A947-70E740481C1C}">
                <a14:useLocalDpi xmlns:a14="http://schemas.microsoft.com/office/drawing/2010/main" val="0"/>
              </a:ext>
            </a:extLst>
          </a:blip>
          <a:srcRect t="49073" b="26785"/>
          <a:stretch/>
        </p:blipFill>
        <p:spPr>
          <a:xfrm>
            <a:off x="327331" y="3961448"/>
            <a:ext cx="11537338" cy="989648"/>
          </a:xfrm>
          <a:prstGeom prst="rect">
            <a:avLst/>
          </a:prstGeom>
          <a:ln>
            <a:solidFill>
              <a:schemeClr val="tx1"/>
            </a:solidFill>
          </a:ln>
        </p:spPr>
      </p:pic>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LOOKING AHEAD</a:t>
            </a:r>
          </a:p>
        </p:txBody>
      </p:sp>
      <p:grpSp>
        <p:nvGrpSpPr>
          <p:cNvPr id="2" name="Group 1">
            <a:extLst>
              <a:ext uri="{FF2B5EF4-FFF2-40B4-BE49-F238E27FC236}">
                <a16:creationId xmlns:a16="http://schemas.microsoft.com/office/drawing/2014/main" id="{32718DCE-05CA-FFCA-1A7E-2EF8D3987838}"/>
              </a:ext>
            </a:extLst>
          </p:cNvPr>
          <p:cNvGrpSpPr/>
          <p:nvPr/>
        </p:nvGrpSpPr>
        <p:grpSpPr>
          <a:xfrm>
            <a:off x="4000500" y="6262300"/>
            <a:ext cx="4191000" cy="276999"/>
            <a:chOff x="4000500" y="6262300"/>
            <a:chExt cx="4191000" cy="276999"/>
          </a:xfrm>
        </p:grpSpPr>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F67D36-F54E-DF2A-BE23-3211E61A0688}"/>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grpSp>
      <p:grpSp>
        <p:nvGrpSpPr>
          <p:cNvPr id="7" name="Group 6">
            <a:extLst>
              <a:ext uri="{FF2B5EF4-FFF2-40B4-BE49-F238E27FC236}">
                <a16:creationId xmlns:a16="http://schemas.microsoft.com/office/drawing/2014/main" id="{0A87B36F-BAD2-28B3-B052-847C88555BD7}"/>
              </a:ext>
            </a:extLst>
          </p:cNvPr>
          <p:cNvGrpSpPr/>
          <p:nvPr/>
        </p:nvGrpSpPr>
        <p:grpSpPr>
          <a:xfrm>
            <a:off x="4000500" y="2265913"/>
            <a:ext cx="4322406" cy="2530022"/>
            <a:chOff x="4000500" y="2265913"/>
            <a:chExt cx="4322406" cy="2530022"/>
          </a:xfrm>
        </p:grpSpPr>
        <p:sp>
          <p:nvSpPr>
            <p:cNvPr id="8" name="Rectangle 7">
              <a:extLst>
                <a:ext uri="{FF2B5EF4-FFF2-40B4-BE49-F238E27FC236}">
                  <a16:creationId xmlns:a16="http://schemas.microsoft.com/office/drawing/2014/main" id="{7C095AF6-89E8-367D-1959-8BD7C751BD9A}"/>
                </a:ext>
              </a:extLst>
            </p:cNvPr>
            <p:cNvSpPr/>
            <p:nvPr/>
          </p:nvSpPr>
          <p:spPr>
            <a:xfrm>
              <a:off x="4000500" y="2265913"/>
              <a:ext cx="4322406" cy="25300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6BCE4F5-625C-C3FC-E06D-DB09A957B975}"/>
                </a:ext>
              </a:extLst>
            </p:cNvPr>
            <p:cNvGrpSpPr/>
            <p:nvPr/>
          </p:nvGrpSpPr>
          <p:grpSpPr>
            <a:xfrm>
              <a:off x="4163786" y="2381747"/>
              <a:ext cx="4027713" cy="2300780"/>
              <a:chOff x="4163783" y="2168434"/>
              <a:chExt cx="4027713" cy="2300780"/>
            </a:xfrm>
          </p:grpSpPr>
          <p:sp>
            <p:nvSpPr>
              <p:cNvPr id="19" name="TextBox 18">
                <a:extLst>
                  <a:ext uri="{FF2B5EF4-FFF2-40B4-BE49-F238E27FC236}">
                    <a16:creationId xmlns:a16="http://schemas.microsoft.com/office/drawing/2014/main" id="{AF61BE2F-1ADF-5360-D73E-00C0699400C7}"/>
                  </a:ext>
                </a:extLst>
              </p:cNvPr>
              <p:cNvSpPr txBox="1"/>
              <p:nvPr/>
            </p:nvSpPr>
            <p:spPr>
              <a:xfrm>
                <a:off x="4163783" y="2168434"/>
                <a:ext cx="4027713" cy="538930"/>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sz="2800" dirty="0">
                    <a:effectLst/>
                    <a:latin typeface="Garamond" panose="02020404030301010803" pitchFamily="18" charset="0"/>
                    <a:ea typeface="Calibri" panose="020F0502020204030204" pitchFamily="34" charset="0"/>
                  </a:rPr>
                  <a:t>TOWN COUNCIL </a:t>
                </a:r>
              </a:p>
            </p:txBody>
          </p:sp>
          <p:sp>
            <p:nvSpPr>
              <p:cNvPr id="20" name="TextBox 19">
                <a:extLst>
                  <a:ext uri="{FF2B5EF4-FFF2-40B4-BE49-F238E27FC236}">
                    <a16:creationId xmlns:a16="http://schemas.microsoft.com/office/drawing/2014/main" id="{C397084C-BF81-A0A2-08B1-3F509C90E588}"/>
                  </a:ext>
                </a:extLst>
              </p:cNvPr>
              <p:cNvSpPr txBox="1"/>
              <p:nvPr/>
            </p:nvSpPr>
            <p:spPr>
              <a:xfrm>
                <a:off x="4163783" y="3345381"/>
                <a:ext cx="4027713" cy="538930"/>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sz="2800" dirty="0">
                    <a:effectLst/>
                    <a:latin typeface="Garamond" panose="02020404030301010803" pitchFamily="18" charset="0"/>
                    <a:ea typeface="Calibri" panose="020F0502020204030204" pitchFamily="34" charset="0"/>
                  </a:rPr>
                  <a:t>PUBLIC RELATIONS</a:t>
                </a:r>
              </a:p>
            </p:txBody>
          </p:sp>
          <p:sp>
            <p:nvSpPr>
              <p:cNvPr id="21" name="TextBox 20">
                <a:extLst>
                  <a:ext uri="{FF2B5EF4-FFF2-40B4-BE49-F238E27FC236}">
                    <a16:creationId xmlns:a16="http://schemas.microsoft.com/office/drawing/2014/main" id="{9572EE5C-C3D1-50AA-1AF7-20235B1DC3AE}"/>
                  </a:ext>
                </a:extLst>
              </p:cNvPr>
              <p:cNvSpPr txBox="1"/>
              <p:nvPr/>
            </p:nvSpPr>
            <p:spPr>
              <a:xfrm>
                <a:off x="4163783" y="2760478"/>
                <a:ext cx="4027713" cy="538930"/>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sz="2800" dirty="0">
                    <a:effectLst/>
                    <a:latin typeface="Garamond" panose="02020404030301010803" pitchFamily="18" charset="0"/>
                    <a:ea typeface="Calibri" panose="020F0502020204030204" pitchFamily="34" charset="0"/>
                  </a:rPr>
                  <a:t>SUB COMMITTEES</a:t>
                </a:r>
              </a:p>
            </p:txBody>
          </p:sp>
          <p:sp>
            <p:nvSpPr>
              <p:cNvPr id="22" name="TextBox 21">
                <a:extLst>
                  <a:ext uri="{FF2B5EF4-FFF2-40B4-BE49-F238E27FC236}">
                    <a16:creationId xmlns:a16="http://schemas.microsoft.com/office/drawing/2014/main" id="{E40BF2FB-A9A2-C321-20A6-878907742B65}"/>
                  </a:ext>
                </a:extLst>
              </p:cNvPr>
              <p:cNvSpPr txBox="1"/>
              <p:nvPr/>
            </p:nvSpPr>
            <p:spPr>
              <a:xfrm>
                <a:off x="4163783" y="3930284"/>
                <a:ext cx="4027713" cy="538930"/>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sz="2800" dirty="0">
                    <a:effectLst/>
                    <a:latin typeface="Garamond" panose="02020404030301010803" pitchFamily="18" charset="0"/>
                    <a:ea typeface="Calibri" panose="020F0502020204030204" pitchFamily="34" charset="0"/>
                  </a:rPr>
                  <a:t>MASTER PLAN</a:t>
                </a:r>
              </a:p>
            </p:txBody>
          </p:sp>
        </p:grpSp>
      </p:grpSp>
    </p:spTree>
    <p:extLst>
      <p:ext uri="{BB962C8B-B14F-4D97-AF65-F5344CB8AC3E}">
        <p14:creationId xmlns:p14="http://schemas.microsoft.com/office/powerpoint/2010/main" val="356453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F558DC5A-8368-5058-F56F-F40CE7CFC806}"/>
              </a:ext>
            </a:extLst>
          </p:cNvPr>
          <p:cNvCxnSpPr/>
          <p:nvPr/>
        </p:nvCxnSpPr>
        <p:spPr>
          <a:xfrm>
            <a:off x="8054507" y="3079246"/>
            <a:ext cx="0" cy="126164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1001254-8464-52FD-F4B0-E3A09E64ADF9}"/>
              </a:ext>
            </a:extLst>
          </p:cNvPr>
          <p:cNvSpPr/>
          <p:nvPr/>
        </p:nvSpPr>
        <p:spPr>
          <a:xfrm>
            <a:off x="190501" y="1610677"/>
            <a:ext cx="11811000" cy="459962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MOVING AHEAD</a:t>
            </a:r>
          </a:p>
        </p:txBody>
      </p:sp>
      <p:grpSp>
        <p:nvGrpSpPr>
          <p:cNvPr id="2" name="Group 1">
            <a:extLst>
              <a:ext uri="{FF2B5EF4-FFF2-40B4-BE49-F238E27FC236}">
                <a16:creationId xmlns:a16="http://schemas.microsoft.com/office/drawing/2014/main" id="{32718DCE-05CA-FFCA-1A7E-2EF8D3987838}"/>
              </a:ext>
            </a:extLst>
          </p:cNvPr>
          <p:cNvGrpSpPr/>
          <p:nvPr/>
        </p:nvGrpSpPr>
        <p:grpSpPr>
          <a:xfrm>
            <a:off x="4000500" y="6262300"/>
            <a:ext cx="4191000" cy="276999"/>
            <a:chOff x="4000500" y="6262300"/>
            <a:chExt cx="4191000" cy="276999"/>
          </a:xfrm>
        </p:grpSpPr>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F67D36-F54E-DF2A-BE23-3211E61A0688}"/>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grpSp>
      <p:sp>
        <p:nvSpPr>
          <p:cNvPr id="8" name="Rectangle 7">
            <a:extLst>
              <a:ext uri="{FF2B5EF4-FFF2-40B4-BE49-F238E27FC236}">
                <a16:creationId xmlns:a16="http://schemas.microsoft.com/office/drawing/2014/main" id="{7C095AF6-89E8-367D-1959-8BD7C751BD9A}"/>
              </a:ext>
            </a:extLst>
          </p:cNvPr>
          <p:cNvSpPr/>
          <p:nvPr/>
        </p:nvSpPr>
        <p:spPr>
          <a:xfrm>
            <a:off x="4185688" y="2205350"/>
            <a:ext cx="7657754" cy="354044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572EE5C-C3D1-50AA-1AF7-20235B1DC3AE}"/>
              </a:ext>
            </a:extLst>
          </p:cNvPr>
          <p:cNvSpPr txBox="1"/>
          <p:nvPr/>
        </p:nvSpPr>
        <p:spPr>
          <a:xfrm>
            <a:off x="4450375" y="4640901"/>
            <a:ext cx="3220512" cy="475130"/>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sz="2400" dirty="0">
                <a:effectLst/>
                <a:latin typeface="Garamond" panose="02020404030301010803" pitchFamily="18" charset="0"/>
                <a:ea typeface="Calibri" panose="020F0502020204030204" pitchFamily="34" charset="0"/>
              </a:rPr>
              <a:t>SUB COMMITTEES</a:t>
            </a:r>
          </a:p>
        </p:txBody>
      </p:sp>
      <p:sp>
        <p:nvSpPr>
          <p:cNvPr id="26" name="TextBox 25">
            <a:extLst>
              <a:ext uri="{FF2B5EF4-FFF2-40B4-BE49-F238E27FC236}">
                <a16:creationId xmlns:a16="http://schemas.microsoft.com/office/drawing/2014/main" id="{7EF8221F-95F9-FEDD-4BD1-A0ECD96AC72A}"/>
              </a:ext>
            </a:extLst>
          </p:cNvPr>
          <p:cNvSpPr txBox="1"/>
          <p:nvPr/>
        </p:nvSpPr>
        <p:spPr>
          <a:xfrm>
            <a:off x="6060631" y="2540316"/>
            <a:ext cx="3981506" cy="538930"/>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sz="2800" dirty="0">
                <a:effectLst/>
                <a:latin typeface="Garamond" panose="02020404030301010803" pitchFamily="18" charset="0"/>
                <a:ea typeface="Calibri" panose="020F0502020204030204" pitchFamily="34" charset="0"/>
              </a:rPr>
              <a:t>TOWN COUNCIL</a:t>
            </a:r>
          </a:p>
        </p:txBody>
      </p:sp>
      <p:sp>
        <p:nvSpPr>
          <p:cNvPr id="27" name="TextBox 26">
            <a:extLst>
              <a:ext uri="{FF2B5EF4-FFF2-40B4-BE49-F238E27FC236}">
                <a16:creationId xmlns:a16="http://schemas.microsoft.com/office/drawing/2014/main" id="{592E8542-C8D0-3017-BD9B-AEDEFA6E0A2E}"/>
              </a:ext>
            </a:extLst>
          </p:cNvPr>
          <p:cNvSpPr txBox="1"/>
          <p:nvPr/>
        </p:nvSpPr>
        <p:spPr>
          <a:xfrm>
            <a:off x="8431881" y="4640901"/>
            <a:ext cx="3220512" cy="475130"/>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sz="2400" dirty="0">
                <a:effectLst/>
                <a:latin typeface="Garamond" panose="02020404030301010803" pitchFamily="18" charset="0"/>
                <a:ea typeface="Calibri" panose="020F0502020204030204" pitchFamily="34" charset="0"/>
              </a:rPr>
              <a:t>PUBLIC RELATIONS</a:t>
            </a:r>
          </a:p>
        </p:txBody>
      </p:sp>
      <p:grpSp>
        <p:nvGrpSpPr>
          <p:cNvPr id="25" name="Group 24">
            <a:extLst>
              <a:ext uri="{FF2B5EF4-FFF2-40B4-BE49-F238E27FC236}">
                <a16:creationId xmlns:a16="http://schemas.microsoft.com/office/drawing/2014/main" id="{32B97DD8-2E07-0BFC-8CEA-A91EF5BEEA08}"/>
              </a:ext>
            </a:extLst>
          </p:cNvPr>
          <p:cNvGrpSpPr/>
          <p:nvPr/>
        </p:nvGrpSpPr>
        <p:grpSpPr>
          <a:xfrm>
            <a:off x="348558" y="2032057"/>
            <a:ext cx="3488466" cy="3829585"/>
            <a:chOff x="266671" y="1826093"/>
            <a:chExt cx="3488466" cy="3829585"/>
          </a:xfrm>
        </p:grpSpPr>
        <p:pic>
          <p:nvPicPr>
            <p:cNvPr id="13" name="Picture 12" descr="A red sign with white text and yellow circle&#10;&#10;Description automatically generated with low confidence">
              <a:extLst>
                <a:ext uri="{FF2B5EF4-FFF2-40B4-BE49-F238E27FC236}">
                  <a16:creationId xmlns:a16="http://schemas.microsoft.com/office/drawing/2014/main" id="{5B7168CB-3CBC-9720-E8F2-A2BFDE130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71" y="3429000"/>
              <a:ext cx="1926224" cy="554432"/>
            </a:xfrm>
            <a:prstGeom prst="rect">
              <a:avLst/>
            </a:prstGeom>
          </p:spPr>
        </p:pic>
        <p:pic>
          <p:nvPicPr>
            <p:cNvPr id="24" name="Picture 23" descr="A picture containing text, screenshot, font, number&#10;&#10;Description automatically generated">
              <a:extLst>
                <a:ext uri="{FF2B5EF4-FFF2-40B4-BE49-F238E27FC236}">
                  <a16:creationId xmlns:a16="http://schemas.microsoft.com/office/drawing/2014/main" id="{898F29EF-D265-FCCF-05F5-F03D8628F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577" y="1826093"/>
              <a:ext cx="1577560" cy="3829585"/>
            </a:xfrm>
            <a:prstGeom prst="rect">
              <a:avLst/>
            </a:prstGeom>
          </p:spPr>
        </p:pic>
      </p:grpSp>
      <p:cxnSp>
        <p:nvCxnSpPr>
          <p:cNvPr id="31" name="Straight Connector 30">
            <a:extLst>
              <a:ext uri="{FF2B5EF4-FFF2-40B4-BE49-F238E27FC236}">
                <a16:creationId xmlns:a16="http://schemas.microsoft.com/office/drawing/2014/main" id="{67B309E4-0602-235D-9698-9509947316C1}"/>
              </a:ext>
            </a:extLst>
          </p:cNvPr>
          <p:cNvCxnSpPr>
            <a:cxnSpLocks/>
            <a:stCxn id="26" idx="2"/>
          </p:cNvCxnSpPr>
          <p:nvPr/>
        </p:nvCxnSpPr>
        <p:spPr>
          <a:xfrm>
            <a:off x="8051384" y="3079246"/>
            <a:ext cx="0" cy="119932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F61BE2F-1ADF-5360-D73E-00C0699400C7}"/>
              </a:ext>
            </a:extLst>
          </p:cNvPr>
          <p:cNvSpPr txBox="1"/>
          <p:nvPr/>
        </p:nvSpPr>
        <p:spPr>
          <a:xfrm>
            <a:off x="6060631" y="3374935"/>
            <a:ext cx="3981506" cy="538930"/>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sz="2800" dirty="0">
                <a:effectLst/>
                <a:latin typeface="Garamond" panose="02020404030301010803" pitchFamily="18" charset="0"/>
                <a:ea typeface="Calibri" panose="020F0502020204030204" pitchFamily="34" charset="0"/>
              </a:rPr>
              <a:t>MBAC</a:t>
            </a:r>
          </a:p>
        </p:txBody>
      </p:sp>
      <p:cxnSp>
        <p:nvCxnSpPr>
          <p:cNvPr id="33" name="Straight Connector 32">
            <a:extLst>
              <a:ext uri="{FF2B5EF4-FFF2-40B4-BE49-F238E27FC236}">
                <a16:creationId xmlns:a16="http://schemas.microsoft.com/office/drawing/2014/main" id="{049DA654-02E0-2188-2428-C40728BBC3DD}"/>
              </a:ext>
            </a:extLst>
          </p:cNvPr>
          <p:cNvCxnSpPr>
            <a:cxnSpLocks/>
          </p:cNvCxnSpPr>
          <p:nvPr/>
        </p:nvCxnSpPr>
        <p:spPr>
          <a:xfrm>
            <a:off x="6060631" y="4278573"/>
            <a:ext cx="398150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4CE2FD-5906-743D-D8EB-0236727DF87F}"/>
              </a:ext>
            </a:extLst>
          </p:cNvPr>
          <p:cNvCxnSpPr>
            <a:cxnSpLocks/>
            <a:endCxn id="21" idx="0"/>
          </p:cNvCxnSpPr>
          <p:nvPr/>
        </p:nvCxnSpPr>
        <p:spPr>
          <a:xfrm flipH="1">
            <a:off x="6060631" y="4250322"/>
            <a:ext cx="3598" cy="39057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E2FF012-0722-CEE0-88A8-FE1E9CB45403}"/>
              </a:ext>
            </a:extLst>
          </p:cNvPr>
          <p:cNvCxnSpPr>
            <a:cxnSpLocks/>
          </p:cNvCxnSpPr>
          <p:nvPr/>
        </p:nvCxnSpPr>
        <p:spPr>
          <a:xfrm flipH="1">
            <a:off x="10034942" y="4250321"/>
            <a:ext cx="3598" cy="39057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509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F558DC5A-8368-5058-F56F-F40CE7CFC806}"/>
              </a:ext>
            </a:extLst>
          </p:cNvPr>
          <p:cNvCxnSpPr/>
          <p:nvPr/>
        </p:nvCxnSpPr>
        <p:spPr>
          <a:xfrm>
            <a:off x="8054507" y="3079246"/>
            <a:ext cx="0" cy="126164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1001254-8464-52FD-F4B0-E3A09E64ADF9}"/>
              </a:ext>
            </a:extLst>
          </p:cNvPr>
          <p:cNvSpPr/>
          <p:nvPr/>
        </p:nvSpPr>
        <p:spPr>
          <a:xfrm>
            <a:off x="190499" y="1538728"/>
            <a:ext cx="11811000" cy="459962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1">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SUB COMMITTEES</a:t>
            </a:r>
          </a:p>
        </p:txBody>
      </p:sp>
      <p:grpSp>
        <p:nvGrpSpPr>
          <p:cNvPr id="2" name="Group 1">
            <a:extLst>
              <a:ext uri="{FF2B5EF4-FFF2-40B4-BE49-F238E27FC236}">
                <a16:creationId xmlns:a16="http://schemas.microsoft.com/office/drawing/2014/main" id="{32718DCE-05CA-FFCA-1A7E-2EF8D3987838}"/>
              </a:ext>
            </a:extLst>
          </p:cNvPr>
          <p:cNvGrpSpPr/>
          <p:nvPr/>
        </p:nvGrpSpPr>
        <p:grpSpPr>
          <a:xfrm>
            <a:off x="4000500" y="6262300"/>
            <a:ext cx="4191000" cy="276999"/>
            <a:chOff x="4000500" y="6262300"/>
            <a:chExt cx="4191000" cy="276999"/>
          </a:xfrm>
        </p:grpSpPr>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F67D36-F54E-DF2A-BE23-3211E61A0688}"/>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grpSp>
      <p:grpSp>
        <p:nvGrpSpPr>
          <p:cNvPr id="11" name="Group 10">
            <a:extLst>
              <a:ext uri="{FF2B5EF4-FFF2-40B4-BE49-F238E27FC236}">
                <a16:creationId xmlns:a16="http://schemas.microsoft.com/office/drawing/2014/main" id="{08FB4549-B883-0DFC-8B5C-0C9040E85C74}"/>
              </a:ext>
            </a:extLst>
          </p:cNvPr>
          <p:cNvGrpSpPr/>
          <p:nvPr/>
        </p:nvGrpSpPr>
        <p:grpSpPr>
          <a:xfrm>
            <a:off x="421928" y="2068317"/>
            <a:ext cx="11348142" cy="3540444"/>
            <a:chOff x="495300" y="2205350"/>
            <a:chExt cx="11348142" cy="3540444"/>
          </a:xfrm>
        </p:grpSpPr>
        <p:sp>
          <p:nvSpPr>
            <p:cNvPr id="8" name="Rectangle 7">
              <a:extLst>
                <a:ext uri="{FF2B5EF4-FFF2-40B4-BE49-F238E27FC236}">
                  <a16:creationId xmlns:a16="http://schemas.microsoft.com/office/drawing/2014/main" id="{7C095AF6-89E8-367D-1959-8BD7C751BD9A}"/>
                </a:ext>
              </a:extLst>
            </p:cNvPr>
            <p:cNvSpPr/>
            <p:nvPr/>
          </p:nvSpPr>
          <p:spPr>
            <a:xfrm>
              <a:off x="495300" y="2205350"/>
              <a:ext cx="11348142" cy="354044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B78BF7-D401-6777-6F5C-A4E2EFC52FC7}"/>
                </a:ext>
              </a:extLst>
            </p:cNvPr>
            <p:cNvSpPr txBox="1"/>
            <p:nvPr/>
          </p:nvSpPr>
          <p:spPr>
            <a:xfrm>
              <a:off x="797583" y="2380290"/>
              <a:ext cx="2557518" cy="3046668"/>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dirty="0">
                  <a:latin typeface="Garamond" panose="02020404030301010803" pitchFamily="18" charset="0"/>
                  <a:ea typeface="Calibri" panose="020F0502020204030204" pitchFamily="34" charset="0"/>
                </a:rPr>
                <a:t>PD WORKING GROUP</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Police Chief</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PD Designee</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PD Designee</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PD Designee</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PD Retiree</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TC Member</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TC Member</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BC Member</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PB Member</a:t>
              </a:r>
            </a:p>
          </p:txBody>
        </p:sp>
        <p:sp>
          <p:nvSpPr>
            <p:cNvPr id="7" name="TextBox 6">
              <a:extLst>
                <a:ext uri="{FF2B5EF4-FFF2-40B4-BE49-F238E27FC236}">
                  <a16:creationId xmlns:a16="http://schemas.microsoft.com/office/drawing/2014/main" id="{553EC71B-D986-DC25-CC03-6696B580A2A9}"/>
                </a:ext>
              </a:extLst>
            </p:cNvPr>
            <p:cNvSpPr txBox="1"/>
            <p:nvPr/>
          </p:nvSpPr>
          <p:spPr>
            <a:xfrm>
              <a:off x="3538664" y="2380290"/>
              <a:ext cx="2557515" cy="2157578"/>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dirty="0">
                  <a:latin typeface="Garamond" panose="02020404030301010803" pitchFamily="18" charset="0"/>
                  <a:ea typeface="Calibri" panose="020F0502020204030204" pitchFamily="34" charset="0"/>
                </a:rPr>
                <a:t>FINANCE GROUP</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Finance Director</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TC Member</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TC Member</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BC Member</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BC Member</a:t>
              </a:r>
              <a:endParaRPr lang="en-US" dirty="0">
                <a:effectLst/>
                <a:latin typeface="Garamond" panose="02020404030301010803" pitchFamily="18"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School Liaison</a:t>
              </a:r>
              <a:endParaRPr lang="en-US" dirty="0">
                <a:effectLst/>
                <a:latin typeface="Garamond" panose="02020404030301010803" pitchFamily="18" charset="0"/>
                <a:ea typeface="Calibri" panose="020F0502020204030204" pitchFamily="34" charset="0"/>
              </a:endParaRPr>
            </a:p>
          </p:txBody>
        </p:sp>
        <p:sp>
          <p:nvSpPr>
            <p:cNvPr id="9" name="TextBox 8">
              <a:extLst>
                <a:ext uri="{FF2B5EF4-FFF2-40B4-BE49-F238E27FC236}">
                  <a16:creationId xmlns:a16="http://schemas.microsoft.com/office/drawing/2014/main" id="{6975E2CF-FAE2-01E7-9EB5-CFDA809031D2}"/>
                </a:ext>
              </a:extLst>
            </p:cNvPr>
            <p:cNvSpPr txBox="1"/>
            <p:nvPr/>
          </p:nvSpPr>
          <p:spPr>
            <a:xfrm>
              <a:off x="6279742" y="2380290"/>
              <a:ext cx="2557514" cy="2157578"/>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dirty="0">
                  <a:latin typeface="Garamond" panose="02020404030301010803" pitchFamily="18" charset="0"/>
                  <a:ea typeface="Calibri" panose="020F0502020204030204" pitchFamily="34" charset="0"/>
                </a:rPr>
                <a:t>COMMS GROUP</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TC Member</a:t>
              </a:r>
            </a:p>
            <a:p>
              <a:pPr marL="285750" indent="-285750">
                <a:lnSpc>
                  <a:spcPct val="107000"/>
                </a:lnSpc>
                <a:buFont typeface="Arial" panose="020B0604020202020204" pitchFamily="34" charset="0"/>
                <a:buChar char="•"/>
              </a:pPr>
              <a:r>
                <a:rPr lang="en-US" dirty="0">
                  <a:latin typeface="Garamond" panose="02020404030301010803" pitchFamily="18" charset="0"/>
                  <a:ea typeface="Calibri" panose="020F0502020204030204" pitchFamily="34" charset="0"/>
                </a:rPr>
                <a:t>Comm Committee</a:t>
              </a:r>
            </a:p>
            <a:p>
              <a:pPr marL="285750" indent="-285750">
                <a:lnSpc>
                  <a:spcPct val="107000"/>
                </a:lnSpc>
                <a:buFont typeface="Arial" panose="020B0604020202020204" pitchFamily="34" charset="0"/>
                <a:buChar char="•"/>
              </a:pPr>
              <a:r>
                <a:rPr lang="en-US" dirty="0">
                  <a:latin typeface="Garamond" panose="02020404030301010803" pitchFamily="18" charset="0"/>
                  <a:ea typeface="Calibri" panose="020F0502020204030204" pitchFamily="34" charset="0"/>
                </a:rPr>
                <a:t>ATM</a:t>
              </a:r>
              <a:endParaRPr lang="en-US" dirty="0">
                <a:effectLst/>
                <a:latin typeface="Garamond" panose="02020404030301010803" pitchFamily="18" charset="0"/>
                <a:ea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MBAC Member</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Town Board At Large</a:t>
              </a:r>
            </a:p>
            <a:p>
              <a:pPr marR="0" algn="ctr">
                <a:lnSpc>
                  <a:spcPct val="107000"/>
                </a:lnSpc>
                <a:spcBef>
                  <a:spcPts val="0"/>
                </a:spcBef>
                <a:spcAft>
                  <a:spcPts val="0"/>
                </a:spcAft>
              </a:pPr>
              <a:endParaRPr lang="en-US" dirty="0">
                <a:effectLst/>
                <a:latin typeface="Garamond" panose="02020404030301010803" pitchFamily="18" charset="0"/>
                <a:ea typeface="Calibri" panose="020F0502020204030204" pitchFamily="34" charset="0"/>
              </a:endParaRPr>
            </a:p>
          </p:txBody>
        </p:sp>
        <p:sp>
          <p:nvSpPr>
            <p:cNvPr id="10" name="TextBox 9">
              <a:extLst>
                <a:ext uri="{FF2B5EF4-FFF2-40B4-BE49-F238E27FC236}">
                  <a16:creationId xmlns:a16="http://schemas.microsoft.com/office/drawing/2014/main" id="{5B0CC00B-59BD-D9B1-ADBC-7E6F135AF042}"/>
                </a:ext>
              </a:extLst>
            </p:cNvPr>
            <p:cNvSpPr txBox="1"/>
            <p:nvPr/>
          </p:nvSpPr>
          <p:spPr>
            <a:xfrm>
              <a:off x="9020819" y="2380290"/>
              <a:ext cx="2557514" cy="972126"/>
            </a:xfrm>
            <a:prstGeom prst="rect">
              <a:avLst/>
            </a:prstGeom>
            <a:solidFill>
              <a:schemeClr val="bg1"/>
            </a:solidFill>
            <a:ln w="28575">
              <a:solidFill>
                <a:schemeClr val="bg1">
                  <a:lumMod val="75000"/>
                </a:schemeClr>
              </a:solidFill>
            </a:ln>
          </p:spPr>
          <p:txBody>
            <a:bodyPr wrap="square">
              <a:spAutoFit/>
            </a:bodyPr>
            <a:lstStyle/>
            <a:p>
              <a:pPr marL="0" marR="0" algn="ctr">
                <a:lnSpc>
                  <a:spcPct val="107000"/>
                </a:lnSpc>
                <a:spcBef>
                  <a:spcPts val="0"/>
                </a:spcBef>
                <a:spcAft>
                  <a:spcPts val="0"/>
                </a:spcAft>
              </a:pPr>
              <a:r>
                <a:rPr lang="en-US" dirty="0">
                  <a:latin typeface="Garamond" panose="02020404030301010803" pitchFamily="18" charset="0"/>
                  <a:ea typeface="Calibri" panose="020F0502020204030204" pitchFamily="34" charset="0"/>
                </a:rPr>
                <a:t>CITIZENS GROUP</a:t>
              </a:r>
            </a:p>
            <a:p>
              <a:pPr marL="285750" marR="0" indent="-285750">
                <a:lnSpc>
                  <a:spcPct val="107000"/>
                </a:lnSpc>
                <a:spcBef>
                  <a:spcPts val="0"/>
                </a:spcBef>
                <a:spcAft>
                  <a:spcPts val="0"/>
                </a:spcAft>
                <a:buFont typeface="Arial" panose="020B0604020202020204" pitchFamily="34" charset="0"/>
                <a:buChar char="•"/>
              </a:pPr>
              <a:r>
                <a:rPr lang="en-US" dirty="0">
                  <a:effectLst/>
                  <a:latin typeface="Garamond" panose="02020404030301010803" pitchFamily="18" charset="0"/>
                  <a:ea typeface="Calibri" panose="020F0502020204030204" pitchFamily="34" charset="0"/>
                </a:rPr>
                <a:t>Gov’t Academy</a:t>
              </a:r>
            </a:p>
            <a:p>
              <a:pPr marL="285750" marR="0" indent="-285750">
                <a:lnSpc>
                  <a:spcPct val="107000"/>
                </a:lnSpc>
                <a:spcBef>
                  <a:spcPts val="0"/>
                </a:spcBef>
                <a:spcAft>
                  <a:spcPts val="0"/>
                </a:spcAft>
                <a:buFont typeface="Arial" panose="020B0604020202020204" pitchFamily="34" charset="0"/>
                <a:buChar char="•"/>
              </a:pPr>
              <a:r>
                <a:rPr lang="en-US" dirty="0">
                  <a:latin typeface="Garamond" panose="02020404030301010803" pitchFamily="18" charset="0"/>
                  <a:ea typeface="Calibri" panose="020F0502020204030204" pitchFamily="34" charset="0"/>
                </a:rPr>
                <a:t>Solicit Applications</a:t>
              </a:r>
              <a:endParaRPr lang="en-US" dirty="0">
                <a:effectLst/>
                <a:latin typeface="Garamond" panose="02020404030301010803" pitchFamily="18" charset="0"/>
                <a:ea typeface="Calibri" panose="020F0502020204030204" pitchFamily="34" charset="0"/>
              </a:endParaRPr>
            </a:p>
          </p:txBody>
        </p:sp>
      </p:grpSp>
    </p:spTree>
    <p:extLst>
      <p:ext uri="{BB962C8B-B14F-4D97-AF65-F5344CB8AC3E}">
        <p14:creationId xmlns:p14="http://schemas.microsoft.com/office/powerpoint/2010/main" val="189746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MBAC CHARGE BY BOS</a:t>
            </a:r>
          </a:p>
        </p:txBody>
      </p:sp>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0B9B893-0948-064B-C224-A8129E6B1B24}"/>
              </a:ext>
            </a:extLst>
          </p:cNvPr>
          <p:cNvSpPr txBox="1"/>
          <p:nvPr/>
        </p:nvSpPr>
        <p:spPr>
          <a:xfrm>
            <a:off x="1423985" y="3480770"/>
            <a:ext cx="9344027" cy="2000548"/>
          </a:xfrm>
          <a:prstGeom prst="rect">
            <a:avLst/>
          </a:prstGeom>
          <a:noFill/>
          <a:ln>
            <a:solidFill>
              <a:schemeClr val="accent1">
                <a:lumMod val="50000"/>
              </a:schemeClr>
            </a:solidFill>
          </a:ln>
        </p:spPr>
        <p:txBody>
          <a:bodyPr wrap="square">
            <a:spAutoFit/>
          </a:bodyPr>
          <a:lstStyle/>
          <a:p>
            <a:pPr algn="just"/>
            <a:r>
              <a:rPr lang="en-US" sz="2400" dirty="0">
                <a:solidFill>
                  <a:srgbClr val="000000"/>
                </a:solidFill>
                <a:effectLst/>
                <a:latin typeface="Garamond" panose="02020404030301010803" pitchFamily="18" charset="0"/>
                <a:ea typeface="Calibri" panose="020F0502020204030204" pitchFamily="34" charset="0"/>
              </a:rPr>
              <a:t>The Municipal Buildings Advisory Committee is hereby established to create a plan and/or strategy for the coordination of specific investments for capital improvements and general maintenance of key Town Buildings and properties that support public services to the residents and visitors of Salem. </a:t>
            </a:r>
          </a:p>
          <a:p>
            <a:pPr algn="just"/>
            <a:endParaRPr lang="en-US" sz="2800" dirty="0">
              <a:latin typeface="Garamond" panose="02020404030301010803" pitchFamily="18" charset="0"/>
            </a:endParaRPr>
          </a:p>
        </p:txBody>
      </p:sp>
      <p:sp>
        <p:nvSpPr>
          <p:cNvPr id="15" name="TextBox 14">
            <a:extLst>
              <a:ext uri="{FF2B5EF4-FFF2-40B4-BE49-F238E27FC236}">
                <a16:creationId xmlns:a16="http://schemas.microsoft.com/office/drawing/2014/main" id="{2AFFF95F-66F2-ACB2-17C4-FF47A8BE68DB}"/>
              </a:ext>
            </a:extLst>
          </p:cNvPr>
          <p:cNvSpPr txBox="1"/>
          <p:nvPr/>
        </p:nvSpPr>
        <p:spPr>
          <a:xfrm>
            <a:off x="1423985" y="3480770"/>
            <a:ext cx="9344027" cy="2000548"/>
          </a:xfrm>
          <a:prstGeom prst="rect">
            <a:avLst/>
          </a:prstGeom>
          <a:solidFill>
            <a:schemeClr val="bg1"/>
          </a:solidFill>
          <a:ln>
            <a:solidFill>
              <a:schemeClr val="accent1">
                <a:lumMod val="50000"/>
              </a:schemeClr>
            </a:solidFill>
          </a:ln>
        </p:spPr>
        <p:txBody>
          <a:bodyPr wrap="square">
            <a:spAutoFit/>
          </a:bodyPr>
          <a:lstStyle/>
          <a:p>
            <a:pPr algn="just"/>
            <a:r>
              <a:rPr lang="en-US" sz="2400" dirty="0">
                <a:solidFill>
                  <a:srgbClr val="000000"/>
                </a:solidFill>
                <a:effectLst/>
                <a:latin typeface="Garamond" panose="02020404030301010803" pitchFamily="18" charset="0"/>
                <a:ea typeface="Calibri" panose="020F0502020204030204" pitchFamily="34" charset="0"/>
              </a:rPr>
              <a:t>The Municipal Buildings Advisory Committee is hereby established to create a </a:t>
            </a:r>
            <a:r>
              <a:rPr lang="en-US" sz="2400" b="1" dirty="0">
                <a:solidFill>
                  <a:srgbClr val="000000"/>
                </a:solidFill>
                <a:effectLst/>
                <a:latin typeface="Garamond" panose="02020404030301010803" pitchFamily="18" charset="0"/>
                <a:ea typeface="Calibri" panose="020F0502020204030204" pitchFamily="34" charset="0"/>
              </a:rPr>
              <a:t>plan and/or strategy </a:t>
            </a:r>
            <a:r>
              <a:rPr lang="en-US" sz="2400" dirty="0">
                <a:solidFill>
                  <a:srgbClr val="000000"/>
                </a:solidFill>
                <a:effectLst/>
                <a:latin typeface="Garamond" panose="02020404030301010803" pitchFamily="18" charset="0"/>
                <a:ea typeface="Calibri" panose="020F0502020204030204" pitchFamily="34" charset="0"/>
              </a:rPr>
              <a:t>for the coordination of specific investments for capital improvements and general maintenance of key Town Buildings and properties that support public services to the residents and visitors of Salem. </a:t>
            </a:r>
          </a:p>
          <a:p>
            <a:pPr algn="just"/>
            <a:endParaRPr lang="en-US" sz="2800" dirty="0">
              <a:latin typeface="Garamond" panose="02020404030301010803" pitchFamily="18" charset="0"/>
            </a:endParaRPr>
          </a:p>
        </p:txBody>
      </p:sp>
      <p:sp>
        <p:nvSpPr>
          <p:cNvPr id="2" name="TextBox 1">
            <a:extLst>
              <a:ext uri="{FF2B5EF4-FFF2-40B4-BE49-F238E27FC236}">
                <a16:creationId xmlns:a16="http://schemas.microsoft.com/office/drawing/2014/main" id="{6700D56E-109D-A9A7-3ADB-0FCFBF2C47B7}"/>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sp>
        <p:nvSpPr>
          <p:cNvPr id="3" name="TextBox 2">
            <a:extLst>
              <a:ext uri="{FF2B5EF4-FFF2-40B4-BE49-F238E27FC236}">
                <a16:creationId xmlns:a16="http://schemas.microsoft.com/office/drawing/2014/main" id="{0D7A96B5-ACDE-967A-8840-0A15A9362161}"/>
              </a:ext>
            </a:extLst>
          </p:cNvPr>
          <p:cNvSpPr txBox="1"/>
          <p:nvPr/>
        </p:nvSpPr>
        <p:spPr>
          <a:xfrm>
            <a:off x="4411831" y="2226868"/>
            <a:ext cx="4079694" cy="523220"/>
          </a:xfrm>
          <a:prstGeom prst="rect">
            <a:avLst/>
          </a:prstGeom>
          <a:solidFill>
            <a:schemeClr val="bg1"/>
          </a:solidFill>
          <a:ln>
            <a:solidFill>
              <a:schemeClr val="accent1">
                <a:lumMod val="50000"/>
              </a:schemeClr>
            </a:solidFill>
          </a:ln>
        </p:spPr>
        <p:txBody>
          <a:bodyPr wrap="square">
            <a:spAutoFit/>
          </a:bodyPr>
          <a:lstStyle/>
          <a:p>
            <a:pPr algn="ctr"/>
            <a:r>
              <a:rPr lang="en-US" sz="2800" dirty="0">
                <a:latin typeface="Garamond" panose="02020404030301010803" pitchFamily="18" charset="0"/>
              </a:rPr>
              <a:t>June 7, 2021 - BOS Meeting</a:t>
            </a:r>
          </a:p>
        </p:txBody>
      </p:sp>
    </p:spTree>
    <p:extLst>
      <p:ext uri="{BB962C8B-B14F-4D97-AF65-F5344CB8AC3E}">
        <p14:creationId xmlns:p14="http://schemas.microsoft.com/office/powerpoint/2010/main" val="19563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MBAC   PLAN / Strategy</a:t>
            </a:r>
          </a:p>
        </p:txBody>
      </p:sp>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EB72E4E-CB73-7283-DC70-B314C6C560E3}"/>
              </a:ext>
            </a:extLst>
          </p:cNvPr>
          <p:cNvSpPr txBox="1"/>
          <p:nvPr/>
        </p:nvSpPr>
        <p:spPr>
          <a:xfrm>
            <a:off x="3067863" y="2526151"/>
            <a:ext cx="7474527" cy="2516073"/>
          </a:xfrm>
          <a:prstGeom prst="rect">
            <a:avLst/>
          </a:prstGeom>
          <a:noFill/>
        </p:spPr>
        <p:txBody>
          <a:bodyPr wrap="square" rtlCol="0">
            <a:spAutoFit/>
          </a:bodyPr>
          <a:lstStyle/>
          <a:p>
            <a:pPr marL="214313" indent="-214313" defTabSz="685800">
              <a:buFont typeface="Arial" panose="020B0604020202020204" pitchFamily="34" charset="0"/>
              <a:buChar char="•"/>
            </a:pPr>
            <a:r>
              <a:rPr lang="en-US" sz="2400" dirty="0">
                <a:solidFill>
                  <a:prstClr val="black"/>
                </a:solidFill>
                <a:latin typeface="Garamond" panose="02020404030301010803" pitchFamily="18" charset="0"/>
              </a:rPr>
              <a:t>Salem School District Model</a:t>
            </a:r>
          </a:p>
          <a:p>
            <a:pPr marL="214313" indent="-214313" defTabSz="685800">
              <a:buFont typeface="Arial" panose="020B0604020202020204" pitchFamily="34" charset="0"/>
              <a:buChar char="•"/>
            </a:pPr>
            <a:r>
              <a:rPr lang="en-US" sz="2400" dirty="0">
                <a:solidFill>
                  <a:prstClr val="black"/>
                </a:solidFill>
                <a:latin typeface="Garamond" panose="02020404030301010803" pitchFamily="18" charset="0"/>
              </a:rPr>
              <a:t>Owners Project Manager – RFQ 2021-011</a:t>
            </a:r>
          </a:p>
          <a:p>
            <a:pPr marL="214313" indent="-214313" defTabSz="685800">
              <a:buFont typeface="Arial" panose="020B0604020202020204" pitchFamily="34" charset="0"/>
              <a:buChar char="•"/>
            </a:pPr>
            <a:r>
              <a:rPr lang="en-US" sz="2400" dirty="0">
                <a:solidFill>
                  <a:prstClr val="black"/>
                </a:solidFill>
                <a:latin typeface="Garamond" panose="02020404030301010803" pitchFamily="18" charset="0"/>
              </a:rPr>
              <a:t>MGL Project Delivery Methods for Public Construction</a:t>
            </a:r>
          </a:p>
          <a:p>
            <a:pPr marL="214313" indent="-214313" defTabSz="685800">
              <a:buFont typeface="Arial" panose="020B0604020202020204" pitchFamily="34" charset="0"/>
              <a:buChar char="•"/>
            </a:pPr>
            <a:r>
              <a:rPr lang="en-US" sz="2400" dirty="0">
                <a:solidFill>
                  <a:prstClr val="black"/>
                </a:solidFill>
                <a:latin typeface="Garamond" panose="02020404030301010803" pitchFamily="18" charset="0"/>
              </a:rPr>
              <a:t>Keep Front-end Expenses Low</a:t>
            </a:r>
          </a:p>
          <a:p>
            <a:pPr marL="214313" indent="-214313" defTabSz="685800">
              <a:buFont typeface="Arial" panose="020B0604020202020204" pitchFamily="34" charset="0"/>
              <a:buChar char="•"/>
            </a:pPr>
            <a:r>
              <a:rPr lang="en-US" sz="2400" dirty="0">
                <a:solidFill>
                  <a:prstClr val="black"/>
                </a:solidFill>
                <a:latin typeface="Garamond" panose="02020404030301010803" pitchFamily="18" charset="0"/>
              </a:rPr>
              <a:t>Produce Conceptual Design and Real Total Project Cost</a:t>
            </a:r>
          </a:p>
          <a:p>
            <a:pPr marL="214313" indent="-214313" defTabSz="685800">
              <a:buFont typeface="Arial" panose="020B0604020202020204" pitchFamily="34" charset="0"/>
              <a:buChar char="•"/>
            </a:pPr>
            <a:r>
              <a:rPr lang="en-US" sz="2400" dirty="0">
                <a:solidFill>
                  <a:prstClr val="black"/>
                </a:solidFill>
                <a:latin typeface="Garamond" panose="02020404030301010803" pitchFamily="18" charset="0"/>
              </a:rPr>
              <a:t>Warrant Article Shovel Ready Project </a:t>
            </a: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2AC3F99D-2A6F-F26A-1561-66B2BF9CC023}"/>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spTree>
    <p:extLst>
      <p:ext uri="{BB962C8B-B14F-4D97-AF65-F5344CB8AC3E}">
        <p14:creationId xmlns:p14="http://schemas.microsoft.com/office/powerpoint/2010/main" val="22766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PROJECT UPDATE</a:t>
            </a:r>
          </a:p>
        </p:txBody>
      </p:sp>
      <p:sp>
        <p:nvSpPr>
          <p:cNvPr id="2" name="TextBox 1">
            <a:extLst>
              <a:ext uri="{FF2B5EF4-FFF2-40B4-BE49-F238E27FC236}">
                <a16:creationId xmlns:a16="http://schemas.microsoft.com/office/drawing/2014/main" id="{2AF097D5-4BA9-5A4C-56FD-48BC631F3B00}"/>
              </a:ext>
            </a:extLst>
          </p:cNvPr>
          <p:cNvSpPr txBox="1"/>
          <p:nvPr/>
        </p:nvSpPr>
        <p:spPr>
          <a:xfrm>
            <a:off x="4358980" y="1637000"/>
            <a:ext cx="7474527" cy="715581"/>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Window Restoration Ongoing - LCHIP Grant</a:t>
            </a:r>
          </a:p>
          <a:p>
            <a:pPr marL="214313" indent="-214313" defTabSz="685800">
              <a:buFont typeface="Arial" panose="020B0604020202020204" pitchFamily="34" charset="0"/>
              <a:buChar char="•"/>
            </a:pPr>
            <a:r>
              <a:rPr lang="en-US" sz="1350" dirty="0">
                <a:solidFill>
                  <a:prstClr val="black"/>
                </a:solidFill>
                <a:latin typeface="Calibri" panose="020F0502020204030204"/>
              </a:rPr>
              <a:t>Siding Replacement  and Exterior Painting Complete</a:t>
            </a:r>
          </a:p>
          <a:p>
            <a:pPr marL="214313" indent="-214313" defTabSz="685800">
              <a:buFont typeface="Arial" panose="020B0604020202020204" pitchFamily="34" charset="0"/>
              <a:buChar char="•"/>
            </a:pPr>
            <a:r>
              <a:rPr lang="en-US" sz="1350" dirty="0">
                <a:solidFill>
                  <a:prstClr val="black"/>
                </a:solidFill>
                <a:latin typeface="Calibri" panose="020F0502020204030204"/>
              </a:rPr>
              <a:t>Fundraising Ongoing</a:t>
            </a:r>
          </a:p>
        </p:txBody>
      </p:sp>
      <p:sp>
        <p:nvSpPr>
          <p:cNvPr id="14" name="Rectangle 13">
            <a:extLst>
              <a:ext uri="{FF2B5EF4-FFF2-40B4-BE49-F238E27FC236}">
                <a16:creationId xmlns:a16="http://schemas.microsoft.com/office/drawing/2014/main" id="{68AC5EF3-6510-A96A-A4F4-B3B73DE025D8}"/>
              </a:ext>
            </a:extLst>
          </p:cNvPr>
          <p:cNvSpPr/>
          <p:nvPr/>
        </p:nvSpPr>
        <p:spPr>
          <a:xfrm rot="5400000">
            <a:off x="12317" y="3508580"/>
            <a:ext cx="3657203" cy="460464"/>
          </a:xfrm>
          <a:prstGeom prst="rect">
            <a:avLst/>
          </a:prstGeom>
          <a:noFill/>
        </p:spPr>
        <p:txBody>
          <a:bodyPr vert="wordArtVert" wrap="none" lIns="342900" tIns="34290" rIns="342900" bIns="34290" numCol="1">
            <a:prstTxWarp prst="textPlain">
              <a:avLst/>
            </a:prstTxWarp>
            <a:spAutoFit/>
          </a:bodyPr>
          <a:lstStyle/>
          <a:p>
            <a:pPr algn="ctr" defTabSz="685800"/>
            <a:r>
              <a:rPr lang="en-US" sz="5400" dirty="0">
                <a:ln w="0"/>
                <a:solidFill>
                  <a:prstClr val="white"/>
                </a:solidFill>
                <a:effectLst>
                  <a:outerShdw blurRad="38100" dist="19050" dir="2700000" algn="tl" rotWithShape="0">
                    <a:prstClr val="black">
                      <a:alpha val="40000"/>
                    </a:prstClr>
                  </a:outerShdw>
                </a:effectLst>
                <a:latin typeface="Garamond" panose="02020404030301010803" pitchFamily="18" charset="0"/>
              </a:rPr>
              <a:t>MBAC</a:t>
            </a:r>
          </a:p>
        </p:txBody>
      </p:sp>
      <p:sp>
        <p:nvSpPr>
          <p:cNvPr id="21" name="TextBox 20">
            <a:extLst>
              <a:ext uri="{FF2B5EF4-FFF2-40B4-BE49-F238E27FC236}">
                <a16:creationId xmlns:a16="http://schemas.microsoft.com/office/drawing/2014/main" id="{D533B8DD-547C-2D6C-9C39-5BF5CDE7BEC5}"/>
              </a:ext>
            </a:extLst>
          </p:cNvPr>
          <p:cNvSpPr txBox="1"/>
          <p:nvPr/>
        </p:nvSpPr>
        <p:spPr>
          <a:xfrm>
            <a:off x="4358979" y="2481242"/>
            <a:ext cx="7474527" cy="507831"/>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ICON – Finalizing Building Program and </a:t>
            </a:r>
          </a:p>
          <a:p>
            <a:pPr marL="214313" indent="-214313" defTabSz="685800">
              <a:buFont typeface="Arial" panose="020B0604020202020204" pitchFamily="34" charset="0"/>
              <a:buChar char="•"/>
            </a:pPr>
            <a:r>
              <a:rPr lang="en-US" sz="1350" dirty="0">
                <a:solidFill>
                  <a:prstClr val="black"/>
                </a:solidFill>
                <a:latin typeface="Calibri" panose="020F0502020204030204"/>
              </a:rPr>
              <a:t>Conceptual Deliverables to Town Council </a:t>
            </a:r>
          </a:p>
        </p:txBody>
      </p:sp>
      <p:sp>
        <p:nvSpPr>
          <p:cNvPr id="22" name="TextBox 21">
            <a:extLst>
              <a:ext uri="{FF2B5EF4-FFF2-40B4-BE49-F238E27FC236}">
                <a16:creationId xmlns:a16="http://schemas.microsoft.com/office/drawing/2014/main" id="{D10560D8-EE89-45F0-F17D-F0D1CB3DD883}"/>
              </a:ext>
            </a:extLst>
          </p:cNvPr>
          <p:cNvSpPr txBox="1"/>
          <p:nvPr/>
        </p:nvSpPr>
        <p:spPr>
          <a:xfrm>
            <a:off x="4358980" y="3278959"/>
            <a:ext cx="7474527" cy="300082"/>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Roofing Membrane Replacement</a:t>
            </a:r>
          </a:p>
        </p:txBody>
      </p:sp>
      <p:pic>
        <p:nvPicPr>
          <p:cNvPr id="24" name="Picture 23" descr="A house with trees in the front&#10;&#10;Description automatically generated with low confidence">
            <a:extLst>
              <a:ext uri="{FF2B5EF4-FFF2-40B4-BE49-F238E27FC236}">
                <a16:creationId xmlns:a16="http://schemas.microsoft.com/office/drawing/2014/main" id="{23FAF7B9-DDA5-D494-7453-C6B3346F13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1253" y="5344581"/>
            <a:ext cx="838673" cy="594360"/>
          </a:xfrm>
          <a:prstGeom prst="rect">
            <a:avLst/>
          </a:prstGeom>
          <a:ln>
            <a:solidFill>
              <a:schemeClr val="tx1"/>
            </a:solidFill>
          </a:ln>
        </p:spPr>
      </p:pic>
      <p:sp>
        <p:nvSpPr>
          <p:cNvPr id="25" name="TextBox 24">
            <a:extLst>
              <a:ext uri="{FF2B5EF4-FFF2-40B4-BE49-F238E27FC236}">
                <a16:creationId xmlns:a16="http://schemas.microsoft.com/office/drawing/2014/main" id="{17BC6C0A-5305-DB71-9F0B-89D8D1A7C1A2}"/>
              </a:ext>
            </a:extLst>
          </p:cNvPr>
          <p:cNvSpPr txBox="1"/>
          <p:nvPr/>
        </p:nvSpPr>
        <p:spPr>
          <a:xfrm>
            <a:off x="4358979" y="5387845"/>
            <a:ext cx="7474527" cy="507831"/>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RFQ 2022-046 - Architectural Services Public Safety Buildings</a:t>
            </a:r>
          </a:p>
          <a:p>
            <a:pPr marL="214313" indent="-214313" defTabSz="685800">
              <a:buFont typeface="Arial" panose="020B0604020202020204" pitchFamily="34" charset="0"/>
              <a:buChar char="•"/>
            </a:pPr>
            <a:r>
              <a:rPr lang="en-US" sz="1350" dirty="0">
                <a:solidFill>
                  <a:prstClr val="black"/>
                </a:solidFill>
                <a:latin typeface="Calibri" panose="020F0502020204030204"/>
              </a:rPr>
              <a:t>Consultant Selected – Funding Secured for Preliminary Engineering</a:t>
            </a:r>
          </a:p>
        </p:txBody>
      </p:sp>
      <p:sp>
        <p:nvSpPr>
          <p:cNvPr id="28" name="TextBox 27">
            <a:extLst>
              <a:ext uri="{FF2B5EF4-FFF2-40B4-BE49-F238E27FC236}">
                <a16:creationId xmlns:a16="http://schemas.microsoft.com/office/drawing/2014/main" id="{299E07B1-6346-C4C6-963A-70F38D000F21}"/>
              </a:ext>
            </a:extLst>
          </p:cNvPr>
          <p:cNvSpPr txBox="1"/>
          <p:nvPr/>
        </p:nvSpPr>
        <p:spPr>
          <a:xfrm>
            <a:off x="4358979" y="4659990"/>
            <a:ext cx="7474527" cy="507831"/>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RFQ 2022-046 - Architectural Services Public Safety Buildings</a:t>
            </a:r>
          </a:p>
          <a:p>
            <a:pPr marL="214313" indent="-214313" defTabSz="685800">
              <a:buFont typeface="Arial" panose="020B0604020202020204" pitchFamily="34" charset="0"/>
              <a:buChar char="•"/>
            </a:pPr>
            <a:r>
              <a:rPr lang="en-US" sz="1350" dirty="0">
                <a:solidFill>
                  <a:prstClr val="black"/>
                </a:solidFill>
                <a:latin typeface="Calibri" panose="020F0502020204030204"/>
              </a:rPr>
              <a:t>Fire Department Four Phase Facility Station Plan</a:t>
            </a:r>
          </a:p>
        </p:txBody>
      </p:sp>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erson standing in front of a building&#10;&#10;Description automatically generated with medium confidence">
            <a:extLst>
              <a:ext uri="{FF2B5EF4-FFF2-40B4-BE49-F238E27FC236}">
                <a16:creationId xmlns:a16="http://schemas.microsoft.com/office/drawing/2014/main" id="{CA443526-D193-8AF3-DB10-AAF07FABB92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l="2543" r="3185"/>
          <a:stretch/>
        </p:blipFill>
        <p:spPr>
          <a:xfrm>
            <a:off x="3071576" y="2437979"/>
            <a:ext cx="818458" cy="594359"/>
          </a:xfrm>
          <a:prstGeom prst="rect">
            <a:avLst/>
          </a:prstGeom>
          <a:ln>
            <a:solidFill>
              <a:schemeClr val="tx1"/>
            </a:solidFill>
          </a:ln>
        </p:spPr>
      </p:pic>
      <p:pic>
        <p:nvPicPr>
          <p:cNvPr id="9" name="Picture 8" descr="A white house with a black roof&#10;&#10;Description automatically generated with low confidence">
            <a:extLst>
              <a:ext uri="{FF2B5EF4-FFF2-40B4-BE49-F238E27FC236}">
                <a16:creationId xmlns:a16="http://schemas.microsoft.com/office/drawing/2014/main" id="{6E2004C2-016F-0F0D-6655-A5C17D7FEF87}"/>
              </a:ext>
            </a:extLst>
          </p:cNvPr>
          <p:cNvPicPr>
            <a:picLocks noChangeAspect="1"/>
          </p:cNvPicPr>
          <p:nvPr/>
        </p:nvPicPr>
        <p:blipFill rotWithShape="1">
          <a:blip r:embed="rId5">
            <a:extLst>
              <a:ext uri="{28A0092B-C50C-407E-A947-70E740481C1C}">
                <a14:useLocalDpi xmlns:a14="http://schemas.microsoft.com/office/drawing/2010/main" val="0"/>
              </a:ext>
            </a:extLst>
          </a:blip>
          <a:srcRect l="3376" r="3240"/>
          <a:stretch/>
        </p:blipFill>
        <p:spPr>
          <a:xfrm>
            <a:off x="3068696" y="1684980"/>
            <a:ext cx="831446" cy="619623"/>
          </a:xfrm>
          <a:prstGeom prst="rect">
            <a:avLst/>
          </a:prstGeom>
          <a:ln>
            <a:solidFill>
              <a:schemeClr val="tx1"/>
            </a:solidFill>
          </a:ln>
        </p:spPr>
      </p:pic>
      <p:pic>
        <p:nvPicPr>
          <p:cNvPr id="11" name="Picture 10" descr="A picture containing text, sky, grass, outdoor&#10;&#10;Description automatically generated">
            <a:extLst>
              <a:ext uri="{FF2B5EF4-FFF2-40B4-BE49-F238E27FC236}">
                <a16:creationId xmlns:a16="http://schemas.microsoft.com/office/drawing/2014/main" id="{5E39D3B2-07FB-79FF-BC6A-227CB4A700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1253" y="3886358"/>
            <a:ext cx="848781" cy="594361"/>
          </a:xfrm>
          <a:prstGeom prst="rect">
            <a:avLst/>
          </a:prstGeom>
          <a:ln>
            <a:solidFill>
              <a:schemeClr val="tx1"/>
            </a:solidFill>
          </a:ln>
        </p:spPr>
      </p:pic>
      <p:sp>
        <p:nvSpPr>
          <p:cNvPr id="12" name="TextBox 11">
            <a:extLst>
              <a:ext uri="{FF2B5EF4-FFF2-40B4-BE49-F238E27FC236}">
                <a16:creationId xmlns:a16="http://schemas.microsoft.com/office/drawing/2014/main" id="{70FA9718-81BB-50EF-59FD-08FDA3DC0A35}"/>
              </a:ext>
            </a:extLst>
          </p:cNvPr>
          <p:cNvSpPr txBox="1"/>
          <p:nvPr/>
        </p:nvSpPr>
        <p:spPr>
          <a:xfrm>
            <a:off x="4358981" y="3926568"/>
            <a:ext cx="7474527" cy="507831"/>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prstClr val="black"/>
                </a:solidFill>
                <a:latin typeface="Calibri" panose="020F0502020204030204"/>
              </a:rPr>
              <a:t>Weston and Sampson – Finalizing Feasibility Study</a:t>
            </a:r>
          </a:p>
          <a:p>
            <a:pPr marL="214313" indent="-214313" defTabSz="685800">
              <a:buFont typeface="Arial" panose="020B0604020202020204" pitchFamily="34" charset="0"/>
              <a:buChar char="•"/>
            </a:pPr>
            <a:r>
              <a:rPr lang="en-US" sz="1350" dirty="0">
                <a:solidFill>
                  <a:prstClr val="black"/>
                </a:solidFill>
                <a:latin typeface="Calibri" panose="020F0502020204030204"/>
              </a:rPr>
              <a:t>Next Steps - Due Diligence Structural Building Evaluation, Site Geotechnical</a:t>
            </a:r>
          </a:p>
        </p:txBody>
      </p:sp>
      <p:pic>
        <p:nvPicPr>
          <p:cNvPr id="15" name="Picture 14" descr="A picture containing outdoor, building, property, real estate&#10;&#10;Description automatically generated">
            <a:extLst>
              <a:ext uri="{FF2B5EF4-FFF2-40B4-BE49-F238E27FC236}">
                <a16:creationId xmlns:a16="http://schemas.microsoft.com/office/drawing/2014/main" id="{F169D869-2835-2F06-9EBE-488BDDD25F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3832" y="3136905"/>
            <a:ext cx="836202" cy="619623"/>
          </a:xfrm>
          <a:prstGeom prst="rect">
            <a:avLst/>
          </a:prstGeom>
          <a:ln>
            <a:solidFill>
              <a:schemeClr val="tx1"/>
            </a:solidFill>
          </a:ln>
        </p:spPr>
      </p:pic>
      <p:pic>
        <p:nvPicPr>
          <p:cNvPr id="16" name="Picture 15" descr="A picture containing text, sky, outdoor, town&#10;&#10;Description automatically generated">
            <a:extLst>
              <a:ext uri="{FF2B5EF4-FFF2-40B4-BE49-F238E27FC236}">
                <a16:creationId xmlns:a16="http://schemas.microsoft.com/office/drawing/2014/main" id="{0B2014EF-D261-A701-CC71-077CB59BBC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1253" y="4610549"/>
            <a:ext cx="849612" cy="606715"/>
          </a:xfrm>
          <a:prstGeom prst="rect">
            <a:avLst/>
          </a:prstGeom>
          <a:ln>
            <a:solidFill>
              <a:schemeClr val="tx1"/>
            </a:solidFill>
          </a:ln>
        </p:spPr>
      </p:pic>
      <p:sp>
        <p:nvSpPr>
          <p:cNvPr id="17" name="TextBox 16">
            <a:extLst>
              <a:ext uri="{FF2B5EF4-FFF2-40B4-BE49-F238E27FC236}">
                <a16:creationId xmlns:a16="http://schemas.microsoft.com/office/drawing/2014/main" id="{163BA45D-2038-19CF-9261-D50529E10F63}"/>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spTree>
    <p:extLst>
      <p:ext uri="{BB962C8B-B14F-4D97-AF65-F5344CB8AC3E}">
        <p14:creationId xmlns:p14="http://schemas.microsoft.com/office/powerpoint/2010/main" val="80049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building with a sign in front of it&#10;&#10;Description automatically generated with medium confidence">
            <a:extLst>
              <a:ext uri="{FF2B5EF4-FFF2-40B4-BE49-F238E27FC236}">
                <a16:creationId xmlns:a16="http://schemas.microsoft.com/office/drawing/2014/main" id="{B85E74B9-9A70-C2A9-7C1B-1422C485E92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718" y="457199"/>
            <a:ext cx="8455532" cy="6096000"/>
          </a:xfrm>
          <a:prstGeom prst="rect">
            <a:avLst/>
          </a:prstGeom>
          <a:ln>
            <a:solidFill>
              <a:schemeClr val="tx1"/>
            </a:solidFill>
          </a:ln>
        </p:spPr>
      </p:pic>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OLD TOWN HALL</a:t>
            </a:r>
          </a:p>
        </p:txBody>
      </p:sp>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6D790AE-7D24-B716-5F70-6483E060E2A5}"/>
              </a:ext>
            </a:extLst>
          </p:cNvPr>
          <p:cNvSpPr/>
          <p:nvPr/>
        </p:nvSpPr>
        <p:spPr>
          <a:xfrm>
            <a:off x="4693298" y="1772816"/>
            <a:ext cx="7091265" cy="38721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B951E02-F2D7-DC34-45B6-5B8AB6F91DFE}"/>
              </a:ext>
            </a:extLst>
          </p:cNvPr>
          <p:cNvGrpSpPr>
            <a:grpSpLocks noChangeAspect="1"/>
          </p:cNvGrpSpPr>
          <p:nvPr/>
        </p:nvGrpSpPr>
        <p:grpSpPr>
          <a:xfrm>
            <a:off x="4810125" y="1910131"/>
            <a:ext cx="6847838" cy="3606703"/>
            <a:chOff x="643467" y="557190"/>
            <a:chExt cx="10905065" cy="5743612"/>
          </a:xfrm>
        </p:grpSpPr>
        <p:pic>
          <p:nvPicPr>
            <p:cNvPr id="7" name="Picture 6" descr="A picture containing window, indoor&#10;&#10;Description automatically generated">
              <a:extLst>
                <a:ext uri="{FF2B5EF4-FFF2-40B4-BE49-F238E27FC236}">
                  <a16:creationId xmlns:a16="http://schemas.microsoft.com/office/drawing/2014/main" id="{27F7DF5E-EC30-2C8C-9E11-B0FB6488B9D8}"/>
                </a:ext>
              </a:extLst>
            </p:cNvPr>
            <p:cNvPicPr>
              <a:picLocks noChangeAspect="1"/>
            </p:cNvPicPr>
            <p:nvPr/>
          </p:nvPicPr>
          <p:blipFill rotWithShape="1">
            <a:blip r:embed="rId3">
              <a:extLst>
                <a:ext uri="{28A0092B-C50C-407E-A947-70E740481C1C}">
                  <a14:useLocalDpi xmlns:a14="http://schemas.microsoft.com/office/drawing/2010/main" val="0"/>
                </a:ext>
              </a:extLst>
            </a:blip>
            <a:srcRect r="4027"/>
            <a:stretch/>
          </p:blipFill>
          <p:spPr>
            <a:xfrm>
              <a:off x="643467" y="557190"/>
              <a:ext cx="5346948" cy="5743612"/>
            </a:xfrm>
            <a:prstGeom prst="rect">
              <a:avLst/>
            </a:prstGeom>
            <a:ln>
              <a:solidFill>
                <a:schemeClr val="tx1"/>
              </a:solidFill>
            </a:ln>
          </p:spPr>
        </p:pic>
        <p:pic>
          <p:nvPicPr>
            <p:cNvPr id="8" name="Picture 7" descr="A picture containing window, building, indoor&#10;&#10;Description automatically generated">
              <a:extLst>
                <a:ext uri="{FF2B5EF4-FFF2-40B4-BE49-F238E27FC236}">
                  <a16:creationId xmlns:a16="http://schemas.microsoft.com/office/drawing/2014/main" id="{52684BB1-58C0-C08C-0D6A-508808498B89}"/>
                </a:ext>
              </a:extLst>
            </p:cNvPr>
            <p:cNvPicPr>
              <a:picLocks noChangeAspect="1"/>
            </p:cNvPicPr>
            <p:nvPr/>
          </p:nvPicPr>
          <p:blipFill rotWithShape="1">
            <a:blip r:embed="rId4">
              <a:extLst>
                <a:ext uri="{28A0092B-C50C-407E-A947-70E740481C1C}">
                  <a14:useLocalDpi xmlns:a14="http://schemas.microsoft.com/office/drawing/2010/main" val="0"/>
                </a:ext>
              </a:extLst>
            </a:blip>
            <a:srcRect t="10606" r="-2" b="9108"/>
            <a:stretch/>
          </p:blipFill>
          <p:spPr>
            <a:xfrm>
              <a:off x="6182942" y="557190"/>
              <a:ext cx="5365590" cy="5743612"/>
            </a:xfrm>
            <a:prstGeom prst="rect">
              <a:avLst/>
            </a:prstGeom>
            <a:ln>
              <a:solidFill>
                <a:schemeClr val="tx1"/>
              </a:solidFill>
            </a:ln>
          </p:spPr>
        </p:pic>
      </p:grpSp>
      <p:sp>
        <p:nvSpPr>
          <p:cNvPr id="3" name="TextBox 2">
            <a:extLst>
              <a:ext uri="{FF2B5EF4-FFF2-40B4-BE49-F238E27FC236}">
                <a16:creationId xmlns:a16="http://schemas.microsoft.com/office/drawing/2014/main" id="{5D974C7C-0931-15EC-7AC9-306A8F1A326C}"/>
              </a:ext>
            </a:extLst>
          </p:cNvPr>
          <p:cNvSpPr txBox="1"/>
          <p:nvPr/>
        </p:nvSpPr>
        <p:spPr>
          <a:xfrm>
            <a:off x="534037" y="1620418"/>
            <a:ext cx="4883091" cy="2677656"/>
          </a:xfrm>
          <a:prstGeom prst="rect">
            <a:avLst/>
          </a:prstGeom>
          <a:noFill/>
        </p:spPr>
        <p:txBody>
          <a:bodyPr wrap="square" rtlCol="0">
            <a:spAutoFit/>
          </a:bodyPr>
          <a:lstStyle/>
          <a:p>
            <a:pPr defTabSz="685800"/>
            <a:r>
              <a:rPr lang="en-US" sz="2400" b="1" dirty="0">
                <a:solidFill>
                  <a:prstClr val="black"/>
                </a:solidFill>
                <a:latin typeface="Garamond" panose="02020404030301010803" pitchFamily="18" charset="0"/>
              </a:rPr>
              <a:t>LCHIP – Mid-Point</a:t>
            </a:r>
          </a:p>
          <a:p>
            <a:pPr defTabSz="685800"/>
            <a:r>
              <a:rPr lang="en-US" sz="2400" b="1" dirty="0">
                <a:solidFill>
                  <a:prstClr val="black"/>
                </a:solidFill>
                <a:latin typeface="Garamond" panose="02020404030301010803" pitchFamily="18" charset="0"/>
              </a:rPr>
              <a:t>12 Windows Complete</a:t>
            </a:r>
          </a:p>
          <a:p>
            <a:pPr defTabSz="685800"/>
            <a:r>
              <a:rPr lang="en-US" sz="2400" b="1" dirty="0">
                <a:solidFill>
                  <a:prstClr val="black"/>
                </a:solidFill>
                <a:latin typeface="Garamond" panose="02020404030301010803" pitchFamily="18" charset="0"/>
              </a:rPr>
              <a:t>Exterior Siding Complete</a:t>
            </a:r>
          </a:p>
          <a:p>
            <a:pPr defTabSz="685800"/>
            <a:r>
              <a:rPr lang="en-US" sz="2400" b="1" dirty="0">
                <a:solidFill>
                  <a:prstClr val="black"/>
                </a:solidFill>
                <a:latin typeface="Garamond" panose="02020404030301010803" pitchFamily="18" charset="0"/>
              </a:rPr>
              <a:t>Exterior Painting</a:t>
            </a:r>
          </a:p>
          <a:p>
            <a:pPr defTabSz="685800"/>
            <a:r>
              <a:rPr lang="en-US" sz="2400" b="1" dirty="0">
                <a:solidFill>
                  <a:prstClr val="black"/>
                </a:solidFill>
                <a:latin typeface="Garamond" panose="02020404030301010803" pitchFamily="18" charset="0"/>
              </a:rPr>
              <a:t>Interior Carpentry Scope</a:t>
            </a:r>
          </a:p>
          <a:p>
            <a:pPr defTabSz="685800"/>
            <a:r>
              <a:rPr lang="en-US" sz="2400" b="1" dirty="0">
                <a:solidFill>
                  <a:prstClr val="black"/>
                </a:solidFill>
                <a:latin typeface="Garamond" panose="02020404030301010803" pitchFamily="18" charset="0"/>
              </a:rPr>
              <a:t>Electrical Scope</a:t>
            </a:r>
          </a:p>
          <a:p>
            <a:pPr defTabSz="685800"/>
            <a:r>
              <a:rPr lang="en-US" sz="2400" b="1" dirty="0">
                <a:solidFill>
                  <a:prstClr val="black"/>
                </a:solidFill>
                <a:latin typeface="Garamond" panose="02020404030301010803" pitchFamily="18" charset="0"/>
              </a:rPr>
              <a:t>Fundraising Ongoing</a:t>
            </a:r>
          </a:p>
        </p:txBody>
      </p:sp>
      <p:sp>
        <p:nvSpPr>
          <p:cNvPr id="9" name="TextBox 8">
            <a:extLst>
              <a:ext uri="{FF2B5EF4-FFF2-40B4-BE49-F238E27FC236}">
                <a16:creationId xmlns:a16="http://schemas.microsoft.com/office/drawing/2014/main" id="{EE1452BA-EBA7-C91D-11CA-AC11E381ACD8}"/>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spTree>
    <p:extLst>
      <p:ext uri="{BB962C8B-B14F-4D97-AF65-F5344CB8AC3E}">
        <p14:creationId xmlns:p14="http://schemas.microsoft.com/office/powerpoint/2010/main" val="362663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TOWN HALL PROJECT</a:t>
            </a:r>
          </a:p>
        </p:txBody>
      </p:sp>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624734"/>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 sky, outdoor, road&#10;&#10;Description automatically generated">
            <a:extLst>
              <a:ext uri="{FF2B5EF4-FFF2-40B4-BE49-F238E27FC236}">
                <a16:creationId xmlns:a16="http://schemas.microsoft.com/office/drawing/2014/main" id="{1EFCE724-BC50-96D3-DD93-1CE5F610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68995"/>
            <a:ext cx="4529198" cy="2380632"/>
          </a:xfrm>
          <a:prstGeom prst="rect">
            <a:avLst/>
          </a:prstGeom>
          <a:ln>
            <a:solidFill>
              <a:schemeClr val="tx1"/>
            </a:solidFill>
          </a:ln>
        </p:spPr>
      </p:pic>
      <p:pic>
        <p:nvPicPr>
          <p:cNvPr id="13" name="Picture 12" descr="A picture containing grass, sky, outdoor, tree&#10;&#10;Description automatically generated">
            <a:extLst>
              <a:ext uri="{FF2B5EF4-FFF2-40B4-BE49-F238E27FC236}">
                <a16:creationId xmlns:a16="http://schemas.microsoft.com/office/drawing/2014/main" id="{561D512B-4407-9069-C7DC-F2AA97E2B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28" y="1568995"/>
            <a:ext cx="4529198" cy="2380630"/>
          </a:xfrm>
          <a:prstGeom prst="rect">
            <a:avLst/>
          </a:prstGeom>
          <a:ln>
            <a:solidFill>
              <a:schemeClr val="tx1"/>
            </a:solidFill>
          </a:ln>
        </p:spPr>
      </p:pic>
      <p:pic>
        <p:nvPicPr>
          <p:cNvPr id="15" name="Picture 14" descr="A picture containing sky, outdoor, tree, grass&#10;&#10;Description automatically generated">
            <a:extLst>
              <a:ext uri="{FF2B5EF4-FFF2-40B4-BE49-F238E27FC236}">
                <a16:creationId xmlns:a16="http://schemas.microsoft.com/office/drawing/2014/main" id="{E704EE22-F87D-B3D3-5B72-43F934BED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401" y="4063266"/>
            <a:ext cx="4529198" cy="2380630"/>
          </a:xfrm>
          <a:prstGeom prst="rect">
            <a:avLst/>
          </a:prstGeom>
          <a:ln>
            <a:solidFill>
              <a:schemeClr val="tx1"/>
            </a:solidFill>
          </a:ln>
        </p:spPr>
      </p:pic>
      <p:sp>
        <p:nvSpPr>
          <p:cNvPr id="3" name="TextBox 2">
            <a:extLst>
              <a:ext uri="{FF2B5EF4-FFF2-40B4-BE49-F238E27FC236}">
                <a16:creationId xmlns:a16="http://schemas.microsoft.com/office/drawing/2014/main" id="{C4E55467-832C-810C-5B53-B773642FDC20}"/>
              </a:ext>
            </a:extLst>
          </p:cNvPr>
          <p:cNvSpPr txBox="1"/>
          <p:nvPr/>
        </p:nvSpPr>
        <p:spPr>
          <a:xfrm>
            <a:off x="3269920" y="3770739"/>
            <a:ext cx="5652157" cy="400110"/>
          </a:xfrm>
          <a:prstGeom prst="rect">
            <a:avLst/>
          </a:prstGeom>
          <a:solidFill>
            <a:schemeClr val="bg1"/>
          </a:solidFill>
          <a:ln>
            <a:solidFill>
              <a:schemeClr val="tx1"/>
            </a:solidFill>
          </a:ln>
        </p:spPr>
        <p:txBody>
          <a:bodyPr wrap="square">
            <a:spAutoFit/>
          </a:bodyPr>
          <a:lstStyle/>
          <a:p>
            <a:pPr algn="ctr"/>
            <a:r>
              <a:rPr lang="en-US" sz="2000" dirty="0"/>
              <a:t>Conceptual Deliverables to Town Council by Summer</a:t>
            </a:r>
          </a:p>
        </p:txBody>
      </p:sp>
      <p:sp>
        <p:nvSpPr>
          <p:cNvPr id="7" name="TextBox 6">
            <a:extLst>
              <a:ext uri="{FF2B5EF4-FFF2-40B4-BE49-F238E27FC236}">
                <a16:creationId xmlns:a16="http://schemas.microsoft.com/office/drawing/2014/main" id="{50291052-8374-4C07-0555-8E62ED419D57}"/>
              </a:ext>
            </a:extLst>
          </p:cNvPr>
          <p:cNvSpPr txBox="1"/>
          <p:nvPr/>
        </p:nvSpPr>
        <p:spPr>
          <a:xfrm>
            <a:off x="5740321" y="6486234"/>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spTree>
    <p:extLst>
      <p:ext uri="{BB962C8B-B14F-4D97-AF65-F5344CB8AC3E}">
        <p14:creationId xmlns:p14="http://schemas.microsoft.com/office/powerpoint/2010/main" val="322055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DISTRICT COURT</a:t>
            </a:r>
          </a:p>
        </p:txBody>
      </p:sp>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933682B-9AE3-D30C-927A-551C91845D87}"/>
              </a:ext>
            </a:extLst>
          </p:cNvPr>
          <p:cNvSpPr txBox="1"/>
          <p:nvPr/>
        </p:nvSpPr>
        <p:spPr>
          <a:xfrm>
            <a:off x="4333058" y="1762600"/>
            <a:ext cx="3525884" cy="461665"/>
          </a:xfrm>
          <a:prstGeom prst="rect">
            <a:avLst/>
          </a:prstGeom>
          <a:noFill/>
        </p:spPr>
        <p:txBody>
          <a:bodyPr wrap="square" rtlCol="0">
            <a:spAutoFit/>
          </a:bodyPr>
          <a:lstStyle/>
          <a:p>
            <a:pPr defTabSz="685800"/>
            <a:r>
              <a:rPr lang="en-US" sz="2400" dirty="0">
                <a:solidFill>
                  <a:prstClr val="black"/>
                </a:solidFill>
                <a:latin typeface="Garamond" panose="02020404030301010803" pitchFamily="18" charset="0"/>
              </a:rPr>
              <a:t>ARTICLE 10: $536,850</a:t>
            </a:r>
          </a:p>
        </p:txBody>
      </p:sp>
      <p:graphicFrame>
        <p:nvGraphicFramePr>
          <p:cNvPr id="9" name="Table 8">
            <a:extLst>
              <a:ext uri="{FF2B5EF4-FFF2-40B4-BE49-F238E27FC236}">
                <a16:creationId xmlns:a16="http://schemas.microsoft.com/office/drawing/2014/main" id="{57B317C9-9EB2-493A-9E51-15C09E38CF84}"/>
              </a:ext>
            </a:extLst>
          </p:cNvPr>
          <p:cNvGraphicFramePr>
            <a:graphicFrameLocks noGrp="1"/>
          </p:cNvGraphicFramePr>
          <p:nvPr>
            <p:extLst>
              <p:ext uri="{D42A27DB-BD31-4B8C-83A1-F6EECF244321}">
                <p14:modId xmlns:p14="http://schemas.microsoft.com/office/powerpoint/2010/main" val="3557031122"/>
              </p:ext>
            </p:extLst>
          </p:nvPr>
        </p:nvGraphicFramePr>
        <p:xfrm>
          <a:off x="4000500" y="2691309"/>
          <a:ext cx="4178300" cy="1771650"/>
        </p:xfrm>
        <a:graphic>
          <a:graphicData uri="http://schemas.openxmlformats.org/drawingml/2006/table">
            <a:tbl>
              <a:tblPr/>
              <a:tblGrid>
                <a:gridCol w="2518427">
                  <a:extLst>
                    <a:ext uri="{9D8B030D-6E8A-4147-A177-3AD203B41FA5}">
                      <a16:colId xmlns:a16="http://schemas.microsoft.com/office/drawing/2014/main" val="1153416044"/>
                    </a:ext>
                  </a:extLst>
                </a:gridCol>
                <a:gridCol w="1659873">
                  <a:extLst>
                    <a:ext uri="{9D8B030D-6E8A-4147-A177-3AD203B41FA5}">
                      <a16:colId xmlns:a16="http://schemas.microsoft.com/office/drawing/2014/main" val="1741795016"/>
                    </a:ext>
                  </a:extLst>
                </a:gridCol>
              </a:tblGrid>
              <a:tr h="295275">
                <a:tc gridSpan="2">
                  <a:txBody>
                    <a:bodyPr/>
                    <a:lstStyle/>
                    <a:p>
                      <a:pPr algn="ctr" fontAlgn="b"/>
                      <a:r>
                        <a:rPr lang="en-US" sz="1800" b="1" i="0" u="none" strike="noStrike">
                          <a:solidFill>
                            <a:srgbClr val="FFFFFF"/>
                          </a:solidFill>
                          <a:effectLst/>
                          <a:latin typeface="Calibri" panose="020F0502020204030204" pitchFamily="34" charset="0"/>
                        </a:rPr>
                        <a:t>COST MATRIX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hMerge="1">
                  <a:txBody>
                    <a:bodyPr/>
                    <a:lstStyle/>
                    <a:p>
                      <a:endParaRPr lang="en-US"/>
                    </a:p>
                  </a:txBody>
                  <a:tcPr/>
                </a:tc>
                <a:extLst>
                  <a:ext uri="{0D108BD9-81ED-4DB2-BD59-A6C34878D82A}">
                    <a16:rowId xmlns:a16="http://schemas.microsoft.com/office/drawing/2014/main" val="4239918975"/>
                  </a:ext>
                </a:extLst>
              </a:tr>
              <a:tr h="295275">
                <a:tc>
                  <a:txBody>
                    <a:bodyPr/>
                    <a:lstStyle/>
                    <a:p>
                      <a:pPr algn="l" fontAlgn="b"/>
                      <a:r>
                        <a:rPr lang="en-US" sz="1800" b="0" i="0" u="none" strike="noStrike">
                          <a:solidFill>
                            <a:srgbClr val="000000"/>
                          </a:solidFill>
                          <a:effectLst/>
                          <a:latin typeface="Calibri" panose="020F0502020204030204" pitchFamily="34" charset="0"/>
                        </a:rPr>
                        <a:t>Low Qualified Bid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$320,150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9895292"/>
                  </a:ext>
                </a:extLst>
              </a:tr>
              <a:tr h="295275">
                <a:tc>
                  <a:txBody>
                    <a:bodyPr/>
                    <a:lstStyle/>
                    <a:p>
                      <a:pPr algn="l" fontAlgn="b"/>
                      <a:r>
                        <a:rPr lang="en-US" sz="1800" b="0" i="0" u="none" strike="noStrike">
                          <a:solidFill>
                            <a:srgbClr val="000000"/>
                          </a:solidFill>
                          <a:effectLst/>
                          <a:latin typeface="Calibri" panose="020F0502020204030204" pitchFamily="34" charset="0"/>
                        </a:rPr>
                        <a:t>Architectural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$43,260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89355702"/>
                  </a:ext>
                </a:extLst>
              </a:tr>
              <a:tr h="295275">
                <a:tc>
                  <a:txBody>
                    <a:bodyPr/>
                    <a:lstStyle/>
                    <a:p>
                      <a:pPr algn="l" fontAlgn="b"/>
                      <a:r>
                        <a:rPr lang="en-US" sz="1800" b="0" i="0" u="none" strike="noStrike">
                          <a:solidFill>
                            <a:srgbClr val="000000"/>
                          </a:solidFill>
                          <a:effectLst/>
                          <a:latin typeface="Calibri" panose="020F0502020204030204" pitchFamily="34" charset="0"/>
                        </a:rPr>
                        <a:t>OPM -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77803792"/>
                  </a:ext>
                </a:extLst>
              </a:tr>
              <a:tr h="295275">
                <a:tc>
                  <a:txBody>
                    <a:bodyPr/>
                    <a:lstStyle/>
                    <a:p>
                      <a:pPr algn="l" fontAlgn="b"/>
                      <a:r>
                        <a:rPr lang="en-US" sz="1800" b="0" i="0" u="none" strike="noStrike">
                          <a:solidFill>
                            <a:srgbClr val="000000"/>
                          </a:solidFill>
                          <a:effectLst/>
                          <a:latin typeface="Calibri" panose="020F0502020204030204" pitchFamily="34" charset="0"/>
                        </a:rPr>
                        <a:t>Contingency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$32,015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72690982"/>
                  </a:ext>
                </a:extLst>
              </a:tr>
              <a:tr h="295275">
                <a:tc>
                  <a:txBody>
                    <a:bodyPr/>
                    <a:lstStyle/>
                    <a:p>
                      <a:pPr algn="r" fontAlgn="b"/>
                      <a:r>
                        <a:rPr lang="en-US" sz="18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800" b="1" i="0" u="none" strike="noStrike" dirty="0">
                          <a:solidFill>
                            <a:srgbClr val="000000"/>
                          </a:solidFill>
                          <a:effectLst/>
                          <a:latin typeface="Calibri" panose="020F0502020204030204" pitchFamily="34" charset="0"/>
                        </a:rPr>
                        <a:t>$430,425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24370562"/>
                  </a:ext>
                </a:extLst>
              </a:tr>
            </a:tbl>
          </a:graphicData>
        </a:graphic>
      </p:graphicFrame>
      <p:sp>
        <p:nvSpPr>
          <p:cNvPr id="10" name="TextBox 9">
            <a:extLst>
              <a:ext uri="{FF2B5EF4-FFF2-40B4-BE49-F238E27FC236}">
                <a16:creationId xmlns:a16="http://schemas.microsoft.com/office/drawing/2014/main" id="{FAC9C408-1869-80C8-10F8-FD15E75729DC}"/>
              </a:ext>
            </a:extLst>
          </p:cNvPr>
          <p:cNvSpPr txBox="1"/>
          <p:nvPr/>
        </p:nvSpPr>
        <p:spPr>
          <a:xfrm>
            <a:off x="3654454" y="5209310"/>
            <a:ext cx="4883091" cy="461665"/>
          </a:xfrm>
          <a:prstGeom prst="rect">
            <a:avLst/>
          </a:prstGeom>
          <a:noFill/>
        </p:spPr>
        <p:txBody>
          <a:bodyPr wrap="square" rtlCol="0">
            <a:spAutoFit/>
          </a:bodyPr>
          <a:lstStyle/>
          <a:p>
            <a:pPr defTabSz="685800"/>
            <a:r>
              <a:rPr lang="en-US" sz="2400" dirty="0">
                <a:solidFill>
                  <a:prstClr val="black"/>
                </a:solidFill>
                <a:latin typeface="Garamond" panose="02020404030301010803" pitchFamily="18" charset="0"/>
              </a:rPr>
              <a:t>FUNDING: Unassigned Fund Balance</a:t>
            </a:r>
          </a:p>
        </p:txBody>
      </p:sp>
      <p:sp>
        <p:nvSpPr>
          <p:cNvPr id="2" name="TextBox 1">
            <a:extLst>
              <a:ext uri="{FF2B5EF4-FFF2-40B4-BE49-F238E27FC236}">
                <a16:creationId xmlns:a16="http://schemas.microsoft.com/office/drawing/2014/main" id="{76CA3790-8BDC-A9A0-8094-1700B8740543}"/>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spTree>
    <p:extLst>
      <p:ext uri="{BB962C8B-B14F-4D97-AF65-F5344CB8AC3E}">
        <p14:creationId xmlns:p14="http://schemas.microsoft.com/office/powerpoint/2010/main" val="163854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1524000" y="731643"/>
            <a:ext cx="6572250" cy="656516"/>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endParaRPr lang="en-US" sz="2400" spc="38" dirty="0">
              <a:solidFill>
                <a:prstClr val="black"/>
              </a:solidFill>
              <a:latin typeface="Calibri Light" panose="020F0302020204030204"/>
            </a:endParaRPr>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3581401" y="621351"/>
            <a:ext cx="7286625" cy="656516"/>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r>
              <a:rPr lang="en-US" spc="38" dirty="0">
                <a:solidFill>
                  <a:prstClr val="black"/>
                </a:solidFill>
                <a:effectLst>
                  <a:outerShdw blurRad="38100" dist="38100" dir="2700000" algn="tl">
                    <a:srgbClr val="000000">
                      <a:alpha val="43137"/>
                    </a:srgbClr>
                  </a:outerShdw>
                </a:effectLst>
                <a:latin typeface="Garamond" panose="02020404030301010803" pitchFamily="18" charset="0"/>
              </a:rPr>
              <a:t>PUBLIC WORKS BUILDING</a:t>
            </a:r>
          </a:p>
        </p:txBody>
      </p:sp>
      <p:cxnSp>
        <p:nvCxnSpPr>
          <p:cNvPr id="5" name="Straight Connector 4">
            <a:extLst>
              <a:ext uri="{FF2B5EF4-FFF2-40B4-BE49-F238E27FC236}">
                <a16:creationId xmlns:a16="http://schemas.microsoft.com/office/drawing/2014/main" id="{8F351BFF-2F66-3A31-35C9-FF1261F3B8B6}"/>
              </a:ext>
            </a:extLst>
          </p:cNvPr>
          <p:cNvCxnSpPr/>
          <p:nvPr/>
        </p:nvCxnSpPr>
        <p:spPr>
          <a:xfrm>
            <a:off x="4000500" y="6400800"/>
            <a:ext cx="41910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933682B-9AE3-D30C-927A-551C91845D87}"/>
              </a:ext>
            </a:extLst>
          </p:cNvPr>
          <p:cNvSpPr txBox="1"/>
          <p:nvPr/>
        </p:nvSpPr>
        <p:spPr>
          <a:xfrm>
            <a:off x="1398328" y="1865073"/>
            <a:ext cx="3525884" cy="461665"/>
          </a:xfrm>
          <a:prstGeom prst="rect">
            <a:avLst/>
          </a:prstGeom>
          <a:noFill/>
        </p:spPr>
        <p:txBody>
          <a:bodyPr wrap="square" rtlCol="0">
            <a:spAutoFit/>
          </a:bodyPr>
          <a:lstStyle/>
          <a:p>
            <a:pPr defTabSz="685800"/>
            <a:r>
              <a:rPr lang="en-US" sz="2400" dirty="0">
                <a:solidFill>
                  <a:prstClr val="black"/>
                </a:solidFill>
                <a:latin typeface="Garamond" panose="02020404030301010803" pitchFamily="18" charset="0"/>
              </a:rPr>
              <a:t>FEASIBILITY STUDY</a:t>
            </a:r>
          </a:p>
        </p:txBody>
      </p:sp>
      <p:sp>
        <p:nvSpPr>
          <p:cNvPr id="2" name="TextBox 1">
            <a:extLst>
              <a:ext uri="{FF2B5EF4-FFF2-40B4-BE49-F238E27FC236}">
                <a16:creationId xmlns:a16="http://schemas.microsoft.com/office/drawing/2014/main" id="{76CA3790-8BDC-A9A0-8094-1700B8740543}"/>
              </a:ext>
            </a:extLst>
          </p:cNvPr>
          <p:cNvSpPr txBox="1"/>
          <p:nvPr/>
        </p:nvSpPr>
        <p:spPr>
          <a:xfrm>
            <a:off x="5740321" y="6262300"/>
            <a:ext cx="711357" cy="276999"/>
          </a:xfrm>
          <a:prstGeom prst="rect">
            <a:avLst/>
          </a:prstGeom>
          <a:solidFill>
            <a:schemeClr val="bg1"/>
          </a:solidFill>
          <a:ln>
            <a:solidFill>
              <a:schemeClr val="bg1">
                <a:lumMod val="85000"/>
              </a:schemeClr>
            </a:solidFill>
          </a:ln>
        </p:spPr>
        <p:txBody>
          <a:bodyPr wrap="square" rtlCol="0">
            <a:spAutoFit/>
          </a:bodyPr>
          <a:lstStyle/>
          <a:p>
            <a:pPr algn="ctr" defTabSz="685800"/>
            <a:r>
              <a:rPr lang="en-US" sz="1200" b="1" dirty="0">
                <a:solidFill>
                  <a:prstClr val="black"/>
                </a:solidFill>
                <a:effectLst>
                  <a:outerShdw blurRad="38100" dist="38100" dir="2700000" algn="tl">
                    <a:srgbClr val="000000">
                      <a:alpha val="43137"/>
                    </a:srgbClr>
                  </a:outerShdw>
                </a:effectLst>
                <a:latin typeface="Garamond" panose="02020404030301010803" pitchFamily="18" charset="0"/>
              </a:rPr>
              <a:t>MBAC</a:t>
            </a:r>
          </a:p>
        </p:txBody>
      </p:sp>
      <p:sp>
        <p:nvSpPr>
          <p:cNvPr id="7" name="Content Placeholder 2">
            <a:extLst>
              <a:ext uri="{FF2B5EF4-FFF2-40B4-BE49-F238E27FC236}">
                <a16:creationId xmlns:a16="http://schemas.microsoft.com/office/drawing/2014/main" id="{7B4BF72A-4E84-8AD3-9449-977019880B2E}"/>
              </a:ext>
            </a:extLst>
          </p:cNvPr>
          <p:cNvSpPr txBox="1">
            <a:spLocks/>
          </p:cNvSpPr>
          <p:nvPr/>
        </p:nvSpPr>
        <p:spPr>
          <a:xfrm>
            <a:off x="477553" y="2375268"/>
            <a:ext cx="5367435" cy="19277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defTabSz="114300">
              <a:buNone/>
            </a:pPr>
            <a:r>
              <a:rPr lang="en-US" sz="1800" dirty="0">
                <a:latin typeface="Garamond" panose="02020404030301010803" pitchFamily="18" charset="0"/>
              </a:rPr>
              <a:t>Numerous iterations of the conceptual floor plan for the renovated existing building are being developed, working with the MS staff and administration.</a:t>
            </a:r>
          </a:p>
          <a:p>
            <a:pPr marL="0" lvl="1" indent="0" defTabSz="114300">
              <a:buFont typeface="Arial" panose="020B0604020202020204" pitchFamily="34" charset="0"/>
              <a:buNone/>
            </a:pPr>
            <a:r>
              <a:rPr lang="en-US" sz="1800" dirty="0">
                <a:latin typeface="Garamond" panose="02020404030301010803" pitchFamily="18" charset="0"/>
              </a:rPr>
              <a:t>Priority was given to renovating the existing building while accommodating the current program needs of the Municipal Services Divisions.</a:t>
            </a:r>
          </a:p>
        </p:txBody>
      </p:sp>
      <p:pic>
        <p:nvPicPr>
          <p:cNvPr id="8" name="Picture 7">
            <a:extLst>
              <a:ext uri="{FF2B5EF4-FFF2-40B4-BE49-F238E27FC236}">
                <a16:creationId xmlns:a16="http://schemas.microsoft.com/office/drawing/2014/main" id="{8D47F4FF-6730-8649-9AE0-5282A07A643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23000" contrast="6000"/>
                    </a14:imgEffect>
                  </a14:imgLayer>
                </a14:imgProps>
              </a:ext>
            </a:extLst>
          </a:blip>
          <a:stretch>
            <a:fillRect/>
          </a:stretch>
        </p:blipFill>
        <p:spPr>
          <a:xfrm>
            <a:off x="477553" y="4566298"/>
            <a:ext cx="2587351" cy="1432760"/>
          </a:xfrm>
          <a:prstGeom prst="rect">
            <a:avLst/>
          </a:prstGeom>
        </p:spPr>
      </p:pic>
      <p:pic>
        <p:nvPicPr>
          <p:cNvPr id="11" name="Picture 10">
            <a:extLst>
              <a:ext uri="{FF2B5EF4-FFF2-40B4-BE49-F238E27FC236}">
                <a16:creationId xmlns:a16="http://schemas.microsoft.com/office/drawing/2014/main" id="{C8F6030D-0B76-2D19-F68B-63DBFC781B63}"/>
              </a:ext>
            </a:extLst>
          </p:cNvPr>
          <p:cNvPicPr>
            <a:picLocks noChangeAspect="1"/>
          </p:cNvPicPr>
          <p:nvPr/>
        </p:nvPicPr>
        <p:blipFill>
          <a:blip r:embed="rId4"/>
          <a:stretch>
            <a:fillRect/>
          </a:stretch>
        </p:blipFill>
        <p:spPr>
          <a:xfrm>
            <a:off x="3067606" y="4536510"/>
            <a:ext cx="2672715" cy="1445895"/>
          </a:xfrm>
          <a:prstGeom prst="rect">
            <a:avLst/>
          </a:prstGeom>
        </p:spPr>
      </p:pic>
      <p:pic>
        <p:nvPicPr>
          <p:cNvPr id="12" name="Picture 11">
            <a:extLst>
              <a:ext uri="{FF2B5EF4-FFF2-40B4-BE49-F238E27FC236}">
                <a16:creationId xmlns:a16="http://schemas.microsoft.com/office/drawing/2014/main" id="{B40673AA-8954-283D-7790-7E76878E5755}"/>
              </a:ext>
            </a:extLst>
          </p:cNvPr>
          <p:cNvPicPr>
            <a:picLocks noChangeAspect="1"/>
          </p:cNvPicPr>
          <p:nvPr/>
        </p:nvPicPr>
        <p:blipFill>
          <a:blip r:embed="rId5"/>
          <a:stretch>
            <a:fillRect/>
          </a:stretch>
        </p:blipFill>
        <p:spPr>
          <a:xfrm>
            <a:off x="6095999" y="2134740"/>
            <a:ext cx="5574697" cy="3160395"/>
          </a:xfrm>
          <a:prstGeom prst="rect">
            <a:avLst/>
          </a:prstGeom>
          <a:ln>
            <a:solidFill>
              <a:schemeClr val="tx1"/>
            </a:solidFill>
          </a:ln>
        </p:spPr>
      </p:pic>
    </p:spTree>
    <p:extLst>
      <p:ext uri="{BB962C8B-B14F-4D97-AF65-F5344CB8AC3E}">
        <p14:creationId xmlns:p14="http://schemas.microsoft.com/office/powerpoint/2010/main" val="173993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effectLst>
                  <a:outerShdw blurRad="38100" dist="38100" dir="2700000" algn="tl">
                    <a:srgbClr val="000000">
                      <a:alpha val="43137"/>
                    </a:srgbClr>
                  </a:outerShdw>
                </a:effectLst>
                <a:latin typeface="Garamond" panose="02020404030301010803" pitchFamily="18" charset="0"/>
              </a:rPr>
              <a:t>FIRE DEPARTMENT</a:t>
            </a:r>
          </a:p>
        </p:txBody>
      </p:sp>
      <p:pic>
        <p:nvPicPr>
          <p:cNvPr id="3" name="Picture 2" descr="Graphical user interface, text, application, letter, email&#10;&#10;Description automatically generated">
            <a:extLst>
              <a:ext uri="{FF2B5EF4-FFF2-40B4-BE49-F238E27FC236}">
                <a16:creationId xmlns:a16="http://schemas.microsoft.com/office/drawing/2014/main" id="{59718980-087E-F5C6-6B66-5934FC051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32" y="1362075"/>
            <a:ext cx="9485080" cy="5376851"/>
          </a:xfrm>
          <a:prstGeom prst="rect">
            <a:avLst/>
          </a:prstGeom>
          <a:ln>
            <a:solidFill>
              <a:schemeClr val="tx1"/>
            </a:solidFill>
          </a:ln>
        </p:spPr>
      </p:pic>
      <p:sp>
        <p:nvSpPr>
          <p:cNvPr id="5" name="TextBox 4">
            <a:extLst>
              <a:ext uri="{FF2B5EF4-FFF2-40B4-BE49-F238E27FC236}">
                <a16:creationId xmlns:a16="http://schemas.microsoft.com/office/drawing/2014/main" id="{365C58B6-9C64-232E-45D9-7A38FD0F4AD2}"/>
              </a:ext>
            </a:extLst>
          </p:cNvPr>
          <p:cNvSpPr txBox="1"/>
          <p:nvPr/>
        </p:nvSpPr>
        <p:spPr>
          <a:xfrm>
            <a:off x="8040186" y="4332232"/>
            <a:ext cx="3754052" cy="769441"/>
          </a:xfrm>
          <a:prstGeom prst="rect">
            <a:avLst/>
          </a:prstGeom>
          <a:solidFill>
            <a:schemeClr val="bg1"/>
          </a:solidFill>
          <a:ln>
            <a:solidFill>
              <a:schemeClr val="tx1"/>
            </a:solidFill>
          </a:ln>
        </p:spPr>
        <p:txBody>
          <a:bodyPr wrap="square" rtlCol="0">
            <a:spAutoFit/>
          </a:bodyPr>
          <a:lstStyle/>
          <a:p>
            <a:pPr defTabSz="685800"/>
            <a:r>
              <a:rPr lang="en-US" sz="2200" dirty="0">
                <a:solidFill>
                  <a:prstClr val="black"/>
                </a:solidFill>
                <a:latin typeface="Garamond" panose="02020404030301010803" pitchFamily="18" charset="0"/>
              </a:rPr>
              <a:t>BOS Endorsed – OCT 17, 2022</a:t>
            </a:r>
          </a:p>
          <a:p>
            <a:pPr defTabSz="685800"/>
            <a:r>
              <a:rPr lang="en-US" sz="2200" dirty="0">
                <a:solidFill>
                  <a:prstClr val="black"/>
                </a:solidFill>
                <a:latin typeface="Garamond" panose="02020404030301010803" pitchFamily="18" charset="0"/>
              </a:rPr>
              <a:t>MBAC Endorsed</a:t>
            </a:r>
          </a:p>
        </p:txBody>
      </p:sp>
    </p:spTree>
    <p:extLst>
      <p:ext uri="{BB962C8B-B14F-4D97-AF65-F5344CB8AC3E}">
        <p14:creationId xmlns:p14="http://schemas.microsoft.com/office/powerpoint/2010/main" val="1463123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802</Words>
  <Application>Microsoft Office PowerPoint</Application>
  <PresentationFormat>Widescreen</PresentationFormat>
  <Paragraphs>144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Sorenson, Roy</dc:creator>
  <cp:lastModifiedBy>Sorenson, Roy</cp:lastModifiedBy>
  <cp:revision>24</cp:revision>
  <dcterms:created xsi:type="dcterms:W3CDTF">2023-03-22T17:52:01Z</dcterms:created>
  <dcterms:modified xsi:type="dcterms:W3CDTF">2023-05-31T01:31:01Z</dcterms:modified>
</cp:coreProperties>
</file>