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87" r:id="rId3"/>
    <p:sldId id="326" r:id="rId4"/>
    <p:sldId id="331" r:id="rId5"/>
    <p:sldId id="1141" r:id="rId6"/>
    <p:sldId id="114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8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F6858-657C-5CF9-2DE0-EA17C7E91F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947461-3743-2ED0-2629-012DA059D6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2347F-6D5B-9255-45CD-20BED149E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A655-31B2-4445-9C48-03C5EC0BA1FE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B97C7-F243-86EA-C48E-FC3FBF197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3AC403-869F-44EE-0123-87C385425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72042-98CA-4F04-B213-9DDC524BC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16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83935-03D6-AC13-A2E9-B6672B5B4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B615F5-91B1-CE8F-94BF-262321CC66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DA88B0-E54F-B8AF-133E-788EA4CF5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A655-31B2-4445-9C48-03C5EC0BA1FE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6C1A6-6DCE-698B-EB61-14B7A3CF5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332BF-F4E6-B8F1-D9BB-E4E919011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72042-98CA-4F04-B213-9DDC524BC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80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003D05-27CE-1CB8-EB0F-09C5AB5710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A5D4FD-BEA9-2F0D-59BA-8D07FEFF82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69D5F-A4B9-B306-908B-5E1AB46AD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A655-31B2-4445-9C48-03C5EC0BA1FE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36CE6E-75FE-BA4A-2B4D-E96953A45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C8176-08B3-B33E-2C4E-A7B49EC8C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72042-98CA-4F04-B213-9DDC524BC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175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0A0CE-9B12-A6DD-5CE6-B75AB1059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53F40-8B70-7515-B8AA-17214C7AD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F648D8-E7F1-677E-99A2-17554E0E5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A655-31B2-4445-9C48-03C5EC0BA1FE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95B7C-C129-596C-E9F6-CF0E2238D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1D13B-CCFA-78B4-0766-330B2B0A2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72042-98CA-4F04-B213-9DDC524BC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58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36662-A23C-C115-4EAE-A7DA8FD70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869E4-7DE1-30EC-0BA3-DEB5CE359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1CB7F1-864D-E8ED-F393-67498AF41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A655-31B2-4445-9C48-03C5EC0BA1FE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4EA47-D917-0632-01B0-AAF7DB107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8F9DC-C32C-DE79-CA04-6208732BB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72042-98CA-4F04-B213-9DDC524BC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711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E21FE-3C3B-66E2-CB09-9D34A0DB5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9A557-3066-017E-D0EE-04CAF725AB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448F75-A471-E5E7-2018-449CBCF5F9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B4FEC2-4072-BF20-4936-E275799D3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A655-31B2-4445-9C48-03C5EC0BA1FE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3727BE-7A1D-C44E-1E69-C8AEB3077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9E7B34-18C6-0E3B-718A-E77FD3CCF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72042-98CA-4F04-B213-9DDC524BC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AC412-C8D8-CDD9-66F2-D155F425F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21712E-3E03-83FA-D5FD-C712361DB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31D23D-407E-DD43-6DEA-DF29209197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7298F8-F096-7750-6FFF-433DBBF99F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8294CB-70DB-AAA2-09E4-2F24D9B92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71823C-9AEB-8F52-0EBF-06645B645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A655-31B2-4445-9C48-03C5EC0BA1FE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7A1302-3F27-A9A8-B731-F95C22645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60E24E-768D-623F-7EDC-43ED6B5AB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72042-98CA-4F04-B213-9DDC524BC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13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B9F91-5E08-9650-DED5-95318C08E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1BCF50-E3B7-21E2-4951-AF07DFC6A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A655-31B2-4445-9C48-03C5EC0BA1FE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A3E607-22D1-E0E5-1C4C-9E9AD8A0B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23C790-F15A-E956-0FF5-86B70B5D3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72042-98CA-4F04-B213-9DDC524BC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415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21DD5A-B4AD-D693-EE9F-5153B8E58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A655-31B2-4445-9C48-03C5EC0BA1FE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456117-87FC-D9CB-1427-82093DC12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9D9ED4-F10D-86BA-A4B0-DC996419A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72042-98CA-4F04-B213-9DDC524BC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284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E8006-EC2C-50DC-8090-F775BA13C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0E20C-8CFB-DA9D-EC9E-C2A70CE52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140344-8780-D759-60CA-E56B381615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0E3B9-EFE2-D0D2-4897-1C7608EDA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A655-31B2-4445-9C48-03C5EC0BA1FE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FDF822-B76E-063A-1CD0-AA46AC295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CCAB6D-8369-2304-947F-A4FE74ED4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72042-98CA-4F04-B213-9DDC524BC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11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6291F-A8BF-A2FD-65A2-D198F11BA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C0CB5A-F863-F274-6320-F508F80E74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2C862D-44CF-712E-47D8-3CA14FC99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6C3FFB-B24A-9240-7964-FF81ABBFA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A655-31B2-4445-9C48-03C5EC0BA1FE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E122ED-B00B-F203-5AB1-3FB51AA5B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BB60C3-D82A-E56B-2350-417F096A3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72042-98CA-4F04-B213-9DDC524BC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96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B52070-167A-13CE-294B-C841915E8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DAE619-7C45-FCB9-C57D-28C9D50289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9F65C8-C1E0-EE16-5AA4-DCFF0CE402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5A655-31B2-4445-9C48-03C5EC0BA1FE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CC587-545C-9FC6-D5ED-7FAE0C5B8A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1CA45-4CFD-1E35-AD45-6BD6C26A05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72042-98CA-4F04-B213-9DDC524BC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622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79DDB1C0-4DF3-4216-BFDA-CE2676EC2190}"/>
              </a:ext>
            </a:extLst>
          </p:cNvPr>
          <p:cNvSpPr txBox="1">
            <a:spLocks/>
          </p:cNvSpPr>
          <p:nvPr/>
        </p:nvSpPr>
        <p:spPr>
          <a:xfrm>
            <a:off x="0" y="1886639"/>
            <a:ext cx="8763000" cy="128076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0070C0"/>
            </a:solidFill>
          </a:ln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US" sz="3200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8A2DFF39-C24D-4A3C-934C-C73EC7DE70D2}"/>
              </a:ext>
            </a:extLst>
          </p:cNvPr>
          <p:cNvSpPr txBox="1">
            <a:spLocks/>
          </p:cNvSpPr>
          <p:nvPr/>
        </p:nvSpPr>
        <p:spPr>
          <a:xfrm>
            <a:off x="2476500" y="1801798"/>
            <a:ext cx="9715500" cy="12807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70C0"/>
            </a:solidFill>
          </a:ln>
        </p:spPr>
        <p:txBody>
          <a:bodyPr anchor="ctr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MBAC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281B0F-66E0-42D4-8CC7-6B3546CF99E4}"/>
              </a:ext>
            </a:extLst>
          </p:cNvPr>
          <p:cNvSpPr txBox="1">
            <a:spLocks/>
          </p:cNvSpPr>
          <p:nvPr/>
        </p:nvSpPr>
        <p:spPr>
          <a:xfrm>
            <a:off x="7499758" y="5788045"/>
            <a:ext cx="4406956" cy="12807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MUNICIPAL BUILDINGS ADVISORY COMMITTEE</a:t>
            </a:r>
          </a:p>
          <a:p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MAY 1,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9B7C98-2D9D-4558-81C9-A6B8527325D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26" y="1039417"/>
            <a:ext cx="2662704" cy="265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373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79DDB1C0-4DF3-4216-BFDA-CE2676EC2190}"/>
              </a:ext>
            </a:extLst>
          </p:cNvPr>
          <p:cNvSpPr txBox="1">
            <a:spLocks/>
          </p:cNvSpPr>
          <p:nvPr/>
        </p:nvSpPr>
        <p:spPr>
          <a:xfrm>
            <a:off x="0" y="420046"/>
            <a:ext cx="8763000" cy="87535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0070C0"/>
            </a:solidFill>
          </a:ln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US" sz="3200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8A2DFF39-C24D-4A3C-934C-C73EC7DE70D2}"/>
              </a:ext>
            </a:extLst>
          </p:cNvPr>
          <p:cNvSpPr txBox="1">
            <a:spLocks/>
          </p:cNvSpPr>
          <p:nvPr/>
        </p:nvSpPr>
        <p:spPr>
          <a:xfrm>
            <a:off x="1602377" y="353371"/>
            <a:ext cx="10589623" cy="8753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70C0"/>
            </a:solidFill>
          </a:ln>
        </p:spPr>
        <p:txBody>
          <a:bodyPr anchor="ctr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RFQ 2022-046   Architectural Services Public Safety Buildings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9EE7D0-EC2D-41F8-BE5B-A7D5770F25B8}"/>
              </a:ext>
            </a:extLst>
          </p:cNvPr>
          <p:cNvSpPr txBox="1"/>
          <p:nvPr/>
        </p:nvSpPr>
        <p:spPr>
          <a:xfrm>
            <a:off x="438251" y="1730597"/>
            <a:ext cx="11753749" cy="443198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latin typeface="Garamond" panose="02020404030301010803" pitchFamily="18" charset="0"/>
              </a:rPr>
              <a:t>EVALUATIONS COMPLETE – NEGOTIATING STAGE </a:t>
            </a:r>
          </a:p>
          <a:p>
            <a:r>
              <a:rPr lang="fr-FR" sz="2200" b="1" dirty="0">
                <a:latin typeface="Garamond" panose="02020404030301010803" pitchFamily="18" charset="0"/>
              </a:rPr>
              <a:t>SCOPE:</a:t>
            </a:r>
          </a:p>
          <a:p>
            <a:endParaRPr lang="fr-FR" sz="1000" b="1" dirty="0">
              <a:latin typeface="Garamond" panose="02020404030301010803" pitchFamily="18" charset="0"/>
            </a:endParaRPr>
          </a:p>
          <a:p>
            <a:r>
              <a:rPr lang="fr-FR" sz="2000" b="1" dirty="0">
                <a:latin typeface="Garamond" panose="02020404030301010803" pitchFamily="18" charset="0"/>
              </a:rPr>
              <a:t>T</a:t>
            </a:r>
            <a:r>
              <a:rPr lang="en-US" sz="2000" b="1" dirty="0">
                <a:latin typeface="Garamond" panose="02020404030301010803" pitchFamily="18" charset="0"/>
              </a:rPr>
              <a:t>ASK 1 </a:t>
            </a:r>
            <a:r>
              <a:rPr lang="en-US" sz="2000" dirty="0">
                <a:latin typeface="Garamond" panose="02020404030301010803" pitchFamily="18" charset="0"/>
              </a:rPr>
              <a:t>– PROGRAMMING + CONCEPT PLANNING </a:t>
            </a:r>
          </a:p>
          <a:p>
            <a:r>
              <a:rPr lang="en-US" sz="2000" dirty="0">
                <a:latin typeface="Garamond" panose="02020404030301010803" pitchFamily="18" charset="0"/>
              </a:rPr>
              <a:t>Schedule: 8 weeks </a:t>
            </a:r>
          </a:p>
          <a:p>
            <a:endParaRPr lang="en-US" sz="2000" dirty="0">
              <a:latin typeface="Garamond" panose="02020404030301010803" pitchFamily="18" charset="0"/>
            </a:endParaRPr>
          </a:p>
          <a:p>
            <a:r>
              <a:rPr lang="en-US" sz="2000" b="1" dirty="0">
                <a:latin typeface="Garamond" panose="02020404030301010803" pitchFamily="18" charset="0"/>
              </a:rPr>
              <a:t>TASK 2 </a:t>
            </a:r>
            <a:r>
              <a:rPr lang="en-US" sz="2000" dirty="0">
                <a:latin typeface="Garamond" panose="02020404030301010803" pitchFamily="18" charset="0"/>
              </a:rPr>
              <a:t>– CONCEPTUAL DESIGN + ESTIMATING</a:t>
            </a:r>
          </a:p>
          <a:p>
            <a:r>
              <a:rPr lang="en-US" sz="2000" dirty="0">
                <a:latin typeface="Garamond" panose="02020404030301010803" pitchFamily="18" charset="0"/>
              </a:rPr>
              <a:t>Schedule: 4 weeks design + 3 weeks estimating</a:t>
            </a:r>
          </a:p>
          <a:p>
            <a:endParaRPr lang="en-US" sz="2000" dirty="0">
              <a:latin typeface="Garamond" panose="02020404030301010803" pitchFamily="18" charset="0"/>
            </a:endParaRPr>
          </a:p>
          <a:p>
            <a:r>
              <a:rPr lang="en-US" sz="2000" b="1" dirty="0">
                <a:latin typeface="Garamond" panose="02020404030301010803" pitchFamily="18" charset="0"/>
              </a:rPr>
              <a:t>TASK 3 </a:t>
            </a:r>
            <a:r>
              <a:rPr lang="en-US" sz="2000" dirty="0">
                <a:latin typeface="Garamond" panose="02020404030301010803" pitchFamily="18" charset="0"/>
              </a:rPr>
              <a:t>– EXISTING CONDITIONS VERIFICATION + BASE REVIT MODEL </a:t>
            </a:r>
          </a:p>
          <a:p>
            <a:r>
              <a:rPr lang="en-US" sz="2000" dirty="0">
                <a:latin typeface="Garamond" panose="02020404030301010803" pitchFamily="18" charset="0"/>
              </a:rPr>
              <a:t>Schedule: 4 weeks – concurrent with Task 2</a:t>
            </a:r>
          </a:p>
          <a:p>
            <a:endParaRPr lang="en-US" sz="2000" dirty="0">
              <a:latin typeface="Garamond" panose="02020404030301010803" pitchFamily="18" charset="0"/>
            </a:endParaRPr>
          </a:p>
          <a:p>
            <a:r>
              <a:rPr lang="en-US" sz="2000" dirty="0">
                <a:latin typeface="Garamond" panose="02020404030301010803" pitchFamily="18" charset="0"/>
              </a:rPr>
              <a:t>Preliminary conceptual designs (three alternatives) – plans, cost estimate, schedule/implementation plan and summary of pros and cons to </a:t>
            </a:r>
            <a:r>
              <a:rPr lang="en-US" sz="2000">
                <a:latin typeface="Garamond" panose="02020404030301010803" pitchFamily="18" charset="0"/>
              </a:rPr>
              <a:t>Town Council </a:t>
            </a:r>
            <a:r>
              <a:rPr lang="en-US" sz="2000" dirty="0">
                <a:latin typeface="Garamond" panose="02020404030301010803" pitchFamily="18" charset="0"/>
              </a:rPr>
              <a:t>for selection of Preferred Option.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027EDB-B044-CD33-2B71-B39F6B09C1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40" r="1966"/>
          <a:stretch/>
        </p:blipFill>
        <p:spPr>
          <a:xfrm>
            <a:off x="7600950" y="2234624"/>
            <a:ext cx="3590925" cy="205757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185BA07-E8BD-4015-FFB6-2E974ED464AE}"/>
              </a:ext>
            </a:extLst>
          </p:cNvPr>
          <p:cNvGrpSpPr/>
          <p:nvPr/>
        </p:nvGrpSpPr>
        <p:grpSpPr>
          <a:xfrm>
            <a:off x="4000500" y="6262300"/>
            <a:ext cx="4191000" cy="276999"/>
            <a:chOff x="4000500" y="6262300"/>
            <a:chExt cx="4191000" cy="276999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E9475E9-2D15-3760-3D3E-127728F94F84}"/>
                </a:ext>
              </a:extLst>
            </p:cNvPr>
            <p:cNvCxnSpPr/>
            <p:nvPr/>
          </p:nvCxnSpPr>
          <p:spPr>
            <a:xfrm>
              <a:off x="4000500" y="6400800"/>
              <a:ext cx="4191000" cy="0"/>
            </a:xfrm>
            <a:prstGeom prst="line">
              <a:avLst/>
            </a:prstGeom>
            <a:ln w="349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728DEE-9D40-DDC7-EE6A-C96D96F7E7D8}"/>
                </a:ext>
              </a:extLst>
            </p:cNvPr>
            <p:cNvSpPr txBox="1"/>
            <p:nvPr/>
          </p:nvSpPr>
          <p:spPr>
            <a:xfrm>
              <a:off x="5740321" y="6262300"/>
              <a:ext cx="711357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anose="02020404030301010803" pitchFamily="18" charset="0"/>
                </a:rPr>
                <a:t>MBAC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2759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21F1D113-6647-49A9-924D-1D2914B1B786}"/>
              </a:ext>
            </a:extLst>
          </p:cNvPr>
          <p:cNvSpPr txBox="1">
            <a:spLocks/>
          </p:cNvSpPr>
          <p:nvPr/>
        </p:nvSpPr>
        <p:spPr>
          <a:xfrm>
            <a:off x="0" y="605157"/>
            <a:ext cx="8763000" cy="106604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US" sz="3200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3C40B91-C868-4468-8A36-92E15ADDEF30}"/>
              </a:ext>
            </a:extLst>
          </p:cNvPr>
          <p:cNvSpPr txBox="1">
            <a:spLocks/>
          </p:cNvSpPr>
          <p:nvPr/>
        </p:nvSpPr>
        <p:spPr>
          <a:xfrm>
            <a:off x="3152775" y="519720"/>
            <a:ext cx="9039225" cy="10660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70C0"/>
            </a:solidFill>
          </a:ln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76200" marR="73660" lvl="0" indent="0" algn="ctr" defTabSz="914400" rtl="0" eaLnBrk="1" fontAlgn="auto" latinLnBrk="0" hangingPunct="1">
              <a:lnSpc>
                <a:spcPct val="105000"/>
              </a:lnSpc>
              <a:spcBef>
                <a:spcPts val="7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cap="none" spc="0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aramond" panose="02020404030301010803" pitchFamily="18" charset="0"/>
                <a:ea typeface="Times New Roman" panose="02020603050405020304" pitchFamily="18" charset="0"/>
                <a:cs typeface="+mn-cs"/>
              </a:rPr>
              <a:t>FACILITY GUIDELINES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aramond" panose="02020404030301010803" pitchFamily="18" charset="0"/>
              <a:ea typeface="Symbol" panose="05050102010706020507" pitchFamily="18" charset="2"/>
              <a:cs typeface="Symbol" panose="05050102010706020507" pitchFamily="18" charset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7D4E7A-8D44-1985-31A2-42B3A3B33DDC}"/>
              </a:ext>
            </a:extLst>
          </p:cNvPr>
          <p:cNvSpPr txBox="1"/>
          <p:nvPr/>
        </p:nvSpPr>
        <p:spPr>
          <a:xfrm>
            <a:off x="4023632" y="2683711"/>
            <a:ext cx="496470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>
                <a:latin typeface="Garamond" panose="02020404030301010803" pitchFamily="18" charset="0"/>
              </a:rPr>
              <a:t>Choose a Location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>
                <a:latin typeface="Garamond" panose="02020404030301010803" pitchFamily="18" charset="0"/>
              </a:rPr>
              <a:t>Determine Space Needs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>
                <a:latin typeface="Garamond" panose="02020404030301010803" pitchFamily="18" charset="0"/>
              </a:rPr>
              <a:t>Develop Concepts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>
                <a:latin typeface="Garamond" panose="02020404030301010803" pitchFamily="18" charset="0"/>
              </a:rPr>
              <a:t>Develop Cost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>
                <a:latin typeface="Garamond" panose="02020404030301010803" pitchFamily="18" charset="0"/>
              </a:rPr>
              <a:t>History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DE172DF-463D-9584-F246-382C5A4C241A}"/>
              </a:ext>
            </a:extLst>
          </p:cNvPr>
          <p:cNvGrpSpPr/>
          <p:nvPr/>
        </p:nvGrpSpPr>
        <p:grpSpPr>
          <a:xfrm>
            <a:off x="4000500" y="6262300"/>
            <a:ext cx="4191000" cy="276999"/>
            <a:chOff x="4000500" y="6262300"/>
            <a:chExt cx="4191000" cy="276999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CD06E36-58AC-1DD1-052E-95B3530C294C}"/>
                </a:ext>
              </a:extLst>
            </p:cNvPr>
            <p:cNvCxnSpPr/>
            <p:nvPr/>
          </p:nvCxnSpPr>
          <p:spPr>
            <a:xfrm>
              <a:off x="4000500" y="6400800"/>
              <a:ext cx="4191000" cy="0"/>
            </a:xfrm>
            <a:prstGeom prst="line">
              <a:avLst/>
            </a:prstGeom>
            <a:ln w="349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66BCAC-268F-5C17-E144-5CAD62354227}"/>
                </a:ext>
              </a:extLst>
            </p:cNvPr>
            <p:cNvSpPr txBox="1"/>
            <p:nvPr/>
          </p:nvSpPr>
          <p:spPr>
            <a:xfrm>
              <a:off x="5740321" y="6262300"/>
              <a:ext cx="711357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anose="02020404030301010803" pitchFamily="18" charset="0"/>
                </a:rPr>
                <a:t>MBAC</a:t>
              </a:r>
            </a:p>
          </p:txBody>
        </p:sp>
      </p:grpSp>
      <p:sp>
        <p:nvSpPr>
          <p:cNvPr id="4" name="Graphic 2" descr="Checkmark with solid fill">
            <a:extLst>
              <a:ext uri="{FF2B5EF4-FFF2-40B4-BE49-F238E27FC236}">
                <a16:creationId xmlns:a16="http://schemas.microsoft.com/office/drawing/2014/main" id="{CD1BEE45-BE90-701E-467F-1D170C193342}"/>
              </a:ext>
            </a:extLst>
          </p:cNvPr>
          <p:cNvSpPr/>
          <p:nvPr/>
        </p:nvSpPr>
        <p:spPr>
          <a:xfrm>
            <a:off x="4115869" y="3126866"/>
            <a:ext cx="398144" cy="384149"/>
          </a:xfrm>
          <a:custGeom>
            <a:avLst/>
            <a:gdLst>
              <a:gd name="connsiteX0" fmla="*/ 363243 w 398144"/>
              <a:gd name="connsiteY0" fmla="*/ 0 h 384149"/>
              <a:gd name="connsiteX1" fmla="*/ 142626 w 398144"/>
              <a:gd name="connsiteY1" fmla="*/ 286485 h 384149"/>
              <a:gd name="connsiteX2" fmla="*/ 36626 w 398144"/>
              <a:gd name="connsiteY2" fmla="*/ 137323 h 384149"/>
              <a:gd name="connsiteX3" fmla="*/ 0 w 398144"/>
              <a:gd name="connsiteY3" fmla="*/ 185268 h 384149"/>
              <a:gd name="connsiteX4" fmla="*/ 140902 w 398144"/>
              <a:gd name="connsiteY4" fmla="*/ 384150 h 384149"/>
              <a:gd name="connsiteX5" fmla="*/ 177959 w 398144"/>
              <a:gd name="connsiteY5" fmla="*/ 336797 h 384149"/>
              <a:gd name="connsiteX6" fmla="*/ 398145 w 398144"/>
              <a:gd name="connsiteY6" fmla="*/ 49720 h 38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8144" h="384149">
                <a:moveTo>
                  <a:pt x="363243" y="0"/>
                </a:moveTo>
                <a:lnTo>
                  <a:pt x="142626" y="286485"/>
                </a:lnTo>
                <a:lnTo>
                  <a:pt x="36626" y="137323"/>
                </a:lnTo>
                <a:lnTo>
                  <a:pt x="0" y="185268"/>
                </a:lnTo>
                <a:lnTo>
                  <a:pt x="140902" y="384150"/>
                </a:lnTo>
                <a:lnTo>
                  <a:pt x="177959" y="336797"/>
                </a:lnTo>
                <a:lnTo>
                  <a:pt x="398145" y="49720"/>
                </a:lnTo>
                <a:close/>
              </a:path>
            </a:pathLst>
          </a:custGeom>
          <a:solidFill>
            <a:srgbClr val="00B050"/>
          </a:solidFill>
          <a:ln w="38100" cap="flat">
            <a:solidFill>
              <a:schemeClr val="bg1">
                <a:lumMod val="7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Graphic 2" descr="Checkmark with solid fill">
            <a:extLst>
              <a:ext uri="{FF2B5EF4-FFF2-40B4-BE49-F238E27FC236}">
                <a16:creationId xmlns:a16="http://schemas.microsoft.com/office/drawing/2014/main" id="{AED06B34-5F18-E237-08B9-8F52F29A7397}"/>
              </a:ext>
            </a:extLst>
          </p:cNvPr>
          <p:cNvSpPr/>
          <p:nvPr/>
        </p:nvSpPr>
        <p:spPr>
          <a:xfrm>
            <a:off x="4106538" y="2641674"/>
            <a:ext cx="398144" cy="384149"/>
          </a:xfrm>
          <a:custGeom>
            <a:avLst/>
            <a:gdLst>
              <a:gd name="connsiteX0" fmla="*/ 363243 w 398144"/>
              <a:gd name="connsiteY0" fmla="*/ 0 h 384149"/>
              <a:gd name="connsiteX1" fmla="*/ 142626 w 398144"/>
              <a:gd name="connsiteY1" fmla="*/ 286485 h 384149"/>
              <a:gd name="connsiteX2" fmla="*/ 36626 w 398144"/>
              <a:gd name="connsiteY2" fmla="*/ 137323 h 384149"/>
              <a:gd name="connsiteX3" fmla="*/ 0 w 398144"/>
              <a:gd name="connsiteY3" fmla="*/ 185268 h 384149"/>
              <a:gd name="connsiteX4" fmla="*/ 140902 w 398144"/>
              <a:gd name="connsiteY4" fmla="*/ 384150 h 384149"/>
              <a:gd name="connsiteX5" fmla="*/ 177959 w 398144"/>
              <a:gd name="connsiteY5" fmla="*/ 336797 h 384149"/>
              <a:gd name="connsiteX6" fmla="*/ 398145 w 398144"/>
              <a:gd name="connsiteY6" fmla="*/ 49720 h 38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8144" h="384149">
                <a:moveTo>
                  <a:pt x="363243" y="0"/>
                </a:moveTo>
                <a:lnTo>
                  <a:pt x="142626" y="286485"/>
                </a:lnTo>
                <a:lnTo>
                  <a:pt x="36626" y="137323"/>
                </a:lnTo>
                <a:lnTo>
                  <a:pt x="0" y="185268"/>
                </a:lnTo>
                <a:lnTo>
                  <a:pt x="140902" y="384150"/>
                </a:lnTo>
                <a:lnTo>
                  <a:pt x="177959" y="336797"/>
                </a:lnTo>
                <a:lnTo>
                  <a:pt x="398145" y="49720"/>
                </a:lnTo>
                <a:close/>
              </a:path>
            </a:pathLst>
          </a:custGeom>
          <a:solidFill>
            <a:srgbClr val="00B050"/>
          </a:solidFill>
          <a:ln w="4266" cap="flat">
            <a:solidFill>
              <a:schemeClr val="bg1">
                <a:lumMod val="7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254F4EE-E666-40EC-3B31-F4C673E1F207}"/>
              </a:ext>
            </a:extLst>
          </p:cNvPr>
          <p:cNvSpPr/>
          <p:nvPr/>
        </p:nvSpPr>
        <p:spPr>
          <a:xfrm>
            <a:off x="3767328" y="3703320"/>
            <a:ext cx="4191000" cy="153492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" name="3D Model 14" descr="3">
                <a:extLst>
                  <a:ext uri="{FF2B5EF4-FFF2-40B4-BE49-F238E27FC236}">
                    <a16:creationId xmlns:a16="http://schemas.microsoft.com/office/drawing/2014/main" id="{C4FAF2EA-E183-07DC-6BDE-6A644F2773A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38317614"/>
                  </p:ext>
                </p:extLst>
              </p:nvPr>
            </p:nvGraphicFramePr>
            <p:xfrm>
              <a:off x="4121097" y="3754633"/>
              <a:ext cx="369024" cy="36913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69024" cy="369131"/>
                    </a:xfrm>
                    <a:prstGeom prst="rect">
                      <a:avLst/>
                    </a:prstGeom>
                  </am3d:spPr>
                  <am3d:camera>
                    <am3d:pos x="0" y="0" z="798830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915056" d="1000000"/>
                    <am3d:preTrans dx="0" dy="-17516228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4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3D Model 14" descr="3">
                <a:extLst>
                  <a:ext uri="{FF2B5EF4-FFF2-40B4-BE49-F238E27FC236}">
                    <a16:creationId xmlns:a16="http://schemas.microsoft.com/office/drawing/2014/main" id="{C4FAF2EA-E183-07DC-6BDE-6A644F2773A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21097" y="3754633"/>
                <a:ext cx="369024" cy="36913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7914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21F1D113-6647-49A9-924D-1D2914B1B786}"/>
              </a:ext>
            </a:extLst>
          </p:cNvPr>
          <p:cNvSpPr txBox="1">
            <a:spLocks/>
          </p:cNvSpPr>
          <p:nvPr/>
        </p:nvSpPr>
        <p:spPr>
          <a:xfrm>
            <a:off x="0" y="605157"/>
            <a:ext cx="8763000" cy="106604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US" sz="3200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3C40B91-C868-4468-8A36-92E15ADDEF30}"/>
              </a:ext>
            </a:extLst>
          </p:cNvPr>
          <p:cNvSpPr txBox="1">
            <a:spLocks/>
          </p:cNvSpPr>
          <p:nvPr/>
        </p:nvSpPr>
        <p:spPr>
          <a:xfrm>
            <a:off x="3152775" y="519720"/>
            <a:ext cx="9039225" cy="10660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70C0"/>
            </a:solidFill>
          </a:ln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76200" marR="73660" lvl="0" indent="0" algn="ctr" defTabSz="914400" rtl="0" eaLnBrk="1" fontAlgn="auto" latinLnBrk="0" hangingPunct="1">
              <a:lnSpc>
                <a:spcPct val="105000"/>
              </a:lnSpc>
              <a:spcBef>
                <a:spcPts val="7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aramond" panose="02020404030301010803" pitchFamily="18" charset="0"/>
                <a:ea typeface="Times New Roman" panose="02020603050405020304" pitchFamily="18" charset="0"/>
                <a:cs typeface="+mn-cs"/>
              </a:rPr>
              <a:t>SIZE OF BUILDING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aramond" panose="02020404030301010803" pitchFamily="18" charset="0"/>
              <a:ea typeface="Symbol" panose="05050102010706020507" pitchFamily="18" charset="2"/>
              <a:cs typeface="Symbol" panose="05050102010706020507" pitchFamily="18" charset="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D5195E-9BBC-DF28-2272-19FFF163A938}"/>
              </a:ext>
            </a:extLst>
          </p:cNvPr>
          <p:cNvSpPr txBox="1"/>
          <p:nvPr/>
        </p:nvSpPr>
        <p:spPr>
          <a:xfrm>
            <a:off x="4813727" y="2017112"/>
            <a:ext cx="40223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WHAT IS THE RIGHT SIZE?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A795B7-4881-DAFC-7D1D-4808297BD1D3}"/>
              </a:ext>
            </a:extLst>
          </p:cNvPr>
          <p:cNvSpPr txBox="1"/>
          <p:nvPr/>
        </p:nvSpPr>
        <p:spPr>
          <a:xfrm>
            <a:off x="3222448" y="2624897"/>
            <a:ext cx="618376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Garamond" panose="02020404030301010803" pitchFamily="18" charset="0"/>
              </a:rPr>
              <a:t>ARCHITECTS SCOPE</a:t>
            </a:r>
          </a:p>
          <a:p>
            <a:pPr algn="ctr"/>
            <a:endParaRPr lang="en-US" dirty="0"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CURRENT  = 13,880 SF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HARRIMAN = 48,300 SF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2004 PROPOSAL = 28,800 SF (Future Expansion = 6,500 SF)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2008 PROPOSAL = 26,000 SF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2015 PROPOSAL = 54,000 SF (PD &amp; FD)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1966 = 3,724 SF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1978 = 4,902 SF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1999 = 9,286 SF</a:t>
            </a:r>
            <a:endParaRPr lang="en-US" dirty="0"/>
          </a:p>
          <a:p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6FFA9E5-D551-38BC-8246-0DD57F8C522C}"/>
              </a:ext>
            </a:extLst>
          </p:cNvPr>
          <p:cNvGrpSpPr/>
          <p:nvPr/>
        </p:nvGrpSpPr>
        <p:grpSpPr>
          <a:xfrm>
            <a:off x="4000500" y="6262300"/>
            <a:ext cx="4191000" cy="276999"/>
            <a:chOff x="4000500" y="6262300"/>
            <a:chExt cx="4191000" cy="276999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53535444-E384-1003-D710-54FADEBF04FE}"/>
                </a:ext>
              </a:extLst>
            </p:cNvPr>
            <p:cNvCxnSpPr/>
            <p:nvPr/>
          </p:nvCxnSpPr>
          <p:spPr>
            <a:xfrm>
              <a:off x="4000500" y="6400800"/>
              <a:ext cx="4191000" cy="0"/>
            </a:xfrm>
            <a:prstGeom prst="line">
              <a:avLst/>
            </a:prstGeom>
            <a:ln w="349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D96F491-D494-DA7B-33B6-F2B806F7B319}"/>
                </a:ext>
              </a:extLst>
            </p:cNvPr>
            <p:cNvSpPr txBox="1"/>
            <p:nvPr/>
          </p:nvSpPr>
          <p:spPr>
            <a:xfrm>
              <a:off x="5740321" y="6262300"/>
              <a:ext cx="711357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anose="02020404030301010803" pitchFamily="18" charset="0"/>
                </a:rPr>
                <a:t>MBAC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803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21F1D113-6647-49A9-924D-1D2914B1B786}"/>
              </a:ext>
            </a:extLst>
          </p:cNvPr>
          <p:cNvSpPr txBox="1">
            <a:spLocks/>
          </p:cNvSpPr>
          <p:nvPr/>
        </p:nvSpPr>
        <p:spPr>
          <a:xfrm>
            <a:off x="0" y="605157"/>
            <a:ext cx="8763000" cy="106604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US" sz="3200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3C40B91-C868-4468-8A36-92E15ADDEF30}"/>
              </a:ext>
            </a:extLst>
          </p:cNvPr>
          <p:cNvSpPr txBox="1">
            <a:spLocks/>
          </p:cNvSpPr>
          <p:nvPr/>
        </p:nvSpPr>
        <p:spPr>
          <a:xfrm>
            <a:off x="3152775" y="519720"/>
            <a:ext cx="9039225" cy="10660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70C0"/>
            </a:solidFill>
          </a:ln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76200" marR="73660" lvl="0" indent="0" algn="ctr" defTabSz="914400" rtl="0" eaLnBrk="1" fontAlgn="auto" latinLnBrk="0" hangingPunct="1">
              <a:lnSpc>
                <a:spcPct val="105000"/>
              </a:lnSpc>
              <a:spcBef>
                <a:spcPts val="7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aramond" panose="02020404030301010803" pitchFamily="18" charset="0"/>
                <a:ea typeface="Times New Roman" panose="02020603050405020304" pitchFamily="18" charset="0"/>
                <a:cs typeface="+mn-cs"/>
              </a:rPr>
              <a:t>HISTORY &amp; COST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aramond" panose="02020404030301010803" pitchFamily="18" charset="0"/>
              <a:ea typeface="Symbol" panose="05050102010706020507" pitchFamily="18" charset="2"/>
              <a:cs typeface="Symbol" panose="05050102010706020507" pitchFamily="18" charset="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6FFA9E5-D551-38BC-8246-0DD57F8C522C}"/>
              </a:ext>
            </a:extLst>
          </p:cNvPr>
          <p:cNvGrpSpPr/>
          <p:nvPr/>
        </p:nvGrpSpPr>
        <p:grpSpPr>
          <a:xfrm>
            <a:off x="4000500" y="6262300"/>
            <a:ext cx="4191000" cy="276999"/>
            <a:chOff x="4000500" y="6262300"/>
            <a:chExt cx="4191000" cy="276999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53535444-E384-1003-D710-54FADEBF04FE}"/>
                </a:ext>
              </a:extLst>
            </p:cNvPr>
            <p:cNvCxnSpPr/>
            <p:nvPr/>
          </p:nvCxnSpPr>
          <p:spPr>
            <a:xfrm>
              <a:off x="4000500" y="6400800"/>
              <a:ext cx="4191000" cy="0"/>
            </a:xfrm>
            <a:prstGeom prst="line">
              <a:avLst/>
            </a:prstGeom>
            <a:ln w="349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D96F491-D494-DA7B-33B6-F2B806F7B319}"/>
                </a:ext>
              </a:extLst>
            </p:cNvPr>
            <p:cNvSpPr txBox="1"/>
            <p:nvPr/>
          </p:nvSpPr>
          <p:spPr>
            <a:xfrm>
              <a:off x="5740321" y="6262300"/>
              <a:ext cx="711357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anose="02020404030301010803" pitchFamily="18" charset="0"/>
                </a:rPr>
                <a:t>MBAC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7969951-0ADB-4073-4682-9A32AC42C1D5}"/>
              </a:ext>
            </a:extLst>
          </p:cNvPr>
          <p:cNvGrpSpPr/>
          <p:nvPr/>
        </p:nvGrpSpPr>
        <p:grpSpPr>
          <a:xfrm>
            <a:off x="6259286" y="2355875"/>
            <a:ext cx="1932214" cy="3412822"/>
            <a:chOff x="6259286" y="2355875"/>
            <a:chExt cx="1932214" cy="341282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E369F3E-EB9A-B1CB-6270-1B15F4DEB0DB}"/>
                </a:ext>
              </a:extLst>
            </p:cNvPr>
            <p:cNvSpPr txBox="1"/>
            <p:nvPr/>
          </p:nvSpPr>
          <p:spPr>
            <a:xfrm>
              <a:off x="6259286" y="2355875"/>
              <a:ext cx="1932214" cy="53893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effectLst/>
                  <a:latin typeface="Garamond" panose="02020404030301010803" pitchFamily="18" charset="0"/>
                  <a:ea typeface="Calibri" panose="020F0502020204030204" pitchFamily="34" charset="0"/>
                </a:rPr>
                <a:t>2004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D501E46-674A-A370-B779-F38CE4116E97}"/>
                </a:ext>
              </a:extLst>
            </p:cNvPr>
            <p:cNvSpPr txBox="1"/>
            <p:nvPr/>
          </p:nvSpPr>
          <p:spPr>
            <a:xfrm>
              <a:off x="6259286" y="3792821"/>
              <a:ext cx="1932214" cy="53893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effectLst/>
                  <a:latin typeface="Garamond" panose="02020404030301010803" pitchFamily="18" charset="0"/>
                  <a:ea typeface="Calibri" panose="020F0502020204030204" pitchFamily="34" charset="0"/>
                </a:rPr>
                <a:t>2007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1C3B52F-FFB7-B27D-F298-E61E6110E87A}"/>
                </a:ext>
              </a:extLst>
            </p:cNvPr>
            <p:cNvSpPr txBox="1"/>
            <p:nvPr/>
          </p:nvSpPr>
          <p:spPr>
            <a:xfrm>
              <a:off x="6259286" y="5229767"/>
              <a:ext cx="1932214" cy="53893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effectLst/>
                  <a:latin typeface="Garamond" panose="02020404030301010803" pitchFamily="18" charset="0"/>
                  <a:ea typeface="Calibri" panose="020F0502020204030204" pitchFamily="34" charset="0"/>
                </a:rPr>
                <a:t>2015</a:t>
              </a:r>
            </a:p>
          </p:txBody>
        </p:sp>
      </p:grpSp>
      <p:pic>
        <p:nvPicPr>
          <p:cNvPr id="10" name="Picture 4">
            <a:extLst>
              <a:ext uri="{FF2B5EF4-FFF2-40B4-BE49-F238E27FC236}">
                <a16:creationId xmlns:a16="http://schemas.microsoft.com/office/drawing/2014/main" id="{DE64304E-451F-7D3B-1224-332B4A942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52" y="1658865"/>
            <a:ext cx="5119545" cy="223725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 descr="A picture containing text, road, sky, outdoor&#10;&#10;Description automatically generated">
            <a:extLst>
              <a:ext uri="{FF2B5EF4-FFF2-40B4-BE49-F238E27FC236}">
                <a16:creationId xmlns:a16="http://schemas.microsoft.com/office/drawing/2014/main" id="{798BD8C1-497A-F64E-61DD-8593329BF7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759" b="90690" l="2072" r="98211">
                        <a14:foregroundMark x1="6215" y1="52759" x2="6215" y2="52759"/>
                        <a14:foregroundMark x1="2072" y1="59483" x2="2072" y2="59483"/>
                        <a14:foregroundMark x1="7345" y1="29310" x2="7345" y2="29310"/>
                        <a14:foregroundMark x1="6685" y1="39828" x2="6685" y2="39828"/>
                        <a14:foregroundMark x1="4708" y1="41379" x2="4708" y2="41379"/>
                        <a14:foregroundMark x1="92467" y1="50345" x2="92467" y2="50345"/>
                        <a14:foregroundMark x1="98211" y1="46724" x2="98211" y2="46724"/>
                        <a14:foregroundMark x1="40490" y1="32241" x2="40490" y2="32241"/>
                        <a14:foregroundMark x1="71469" y1="28621" x2="71469" y2="28621"/>
                        <a14:backgroundMark x1="4237" y1="54655" x2="4237" y2="54655"/>
                        <a14:backgroundMark x1="5085" y1="64828" x2="5085" y2="64828"/>
                        <a14:backgroundMark x1="4049" y1="74828" x2="4049" y2="74828"/>
                        <a14:backgroundMark x1="70527" y1="82069" x2="70527" y2="82069"/>
                        <a14:backgroundMark x1="69868" y1="76897" x2="69868" y2="76897"/>
                        <a14:backgroundMark x1="70810" y1="74483" x2="70810" y2="74483"/>
                        <a14:backgroundMark x1="63559" y1="77241" x2="63559" y2="77241"/>
                        <a14:backgroundMark x1="59605" y1="79655" x2="59605" y2="79655"/>
                        <a14:backgroundMark x1="59793" y1="83621" x2="59793" y2="83621"/>
                        <a14:backgroundMark x1="76271" y1="82414" x2="76271" y2="82414"/>
                        <a14:backgroundMark x1="81544" y1="80862" x2="81544" y2="80862"/>
                        <a14:backgroundMark x1="81544" y1="78793" x2="81544" y2="78793"/>
                        <a14:backgroundMark x1="80885" y1="76897" x2="80885" y2="76897"/>
                        <a14:backgroundMark x1="76083" y1="74483" x2="76083" y2="744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07"/>
          <a:stretch/>
        </p:blipFill>
        <p:spPr>
          <a:xfrm>
            <a:off x="1503183" y="3381918"/>
            <a:ext cx="3439767" cy="1707509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9B29C0F-310A-4A8C-17FB-0C86681BD5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85" b="20391"/>
          <a:stretch/>
        </p:blipFill>
        <p:spPr bwMode="auto">
          <a:xfrm>
            <a:off x="889441" y="4870582"/>
            <a:ext cx="4667250" cy="112752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355F24C-3543-4A69-5237-2538B2E64780}"/>
              </a:ext>
            </a:extLst>
          </p:cNvPr>
          <p:cNvGrpSpPr/>
          <p:nvPr/>
        </p:nvGrpSpPr>
        <p:grpSpPr>
          <a:xfrm>
            <a:off x="8763000" y="2332605"/>
            <a:ext cx="1932214" cy="3412822"/>
            <a:chOff x="6259286" y="2355875"/>
            <a:chExt cx="1932214" cy="341282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75CEF90-0E47-6A8D-0AEB-DC0C78AE9607}"/>
                </a:ext>
              </a:extLst>
            </p:cNvPr>
            <p:cNvSpPr txBox="1"/>
            <p:nvPr/>
          </p:nvSpPr>
          <p:spPr>
            <a:xfrm>
              <a:off x="6259286" y="2355875"/>
              <a:ext cx="1932214" cy="53893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effectLst/>
                  <a:latin typeface="Garamond" panose="02020404030301010803" pitchFamily="18" charset="0"/>
                  <a:ea typeface="Calibri" panose="020F0502020204030204" pitchFamily="34" charset="0"/>
                </a:rPr>
                <a:t>$7,450,000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CFA3A21-6146-E9EF-A046-473625F928D2}"/>
                </a:ext>
              </a:extLst>
            </p:cNvPr>
            <p:cNvSpPr txBox="1"/>
            <p:nvPr/>
          </p:nvSpPr>
          <p:spPr>
            <a:xfrm>
              <a:off x="6259286" y="3792821"/>
              <a:ext cx="1932214" cy="53893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effectLst/>
                  <a:latin typeface="Garamond" panose="02020404030301010803" pitchFamily="18" charset="0"/>
                  <a:ea typeface="Calibri" panose="020F0502020204030204" pitchFamily="34" charset="0"/>
                </a:rPr>
                <a:t>$7,135,712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3E4F33C-655D-92B7-9C67-87411D4514F4}"/>
                </a:ext>
              </a:extLst>
            </p:cNvPr>
            <p:cNvSpPr txBox="1"/>
            <p:nvPr/>
          </p:nvSpPr>
          <p:spPr>
            <a:xfrm>
              <a:off x="6259286" y="5229767"/>
              <a:ext cx="1932214" cy="53893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effectLst/>
                  <a:latin typeface="Garamond" panose="02020404030301010803" pitchFamily="18" charset="0"/>
                  <a:ea typeface="Calibri" panose="020F0502020204030204" pitchFamily="34" charset="0"/>
                </a:rPr>
                <a:t>$23,840,000</a:t>
              </a:r>
            </a:p>
          </p:txBody>
        </p:sp>
      </p:grpSp>
      <p:sp>
        <p:nvSpPr>
          <p:cNvPr id="21" name="Flowchart: Stored Data 20">
            <a:extLst>
              <a:ext uri="{FF2B5EF4-FFF2-40B4-BE49-F238E27FC236}">
                <a16:creationId xmlns:a16="http://schemas.microsoft.com/office/drawing/2014/main" id="{43A1ACE9-C1E6-5D9D-5D56-5F95A21E2BAA}"/>
              </a:ext>
            </a:extLst>
          </p:cNvPr>
          <p:cNvSpPr/>
          <p:nvPr/>
        </p:nvSpPr>
        <p:spPr>
          <a:xfrm rot="5400000">
            <a:off x="2986802" y="2525343"/>
            <a:ext cx="451468" cy="4864968"/>
          </a:xfrm>
          <a:prstGeom prst="flowChartOnlineStorag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895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1001254-8464-52FD-F4B0-E3A09E64ADF9}"/>
              </a:ext>
            </a:extLst>
          </p:cNvPr>
          <p:cNvSpPr/>
          <p:nvPr/>
        </p:nvSpPr>
        <p:spPr>
          <a:xfrm>
            <a:off x="190501" y="1610677"/>
            <a:ext cx="11811000" cy="459962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C08DD0F-65FC-48B1-C1D3-2B6AEF7C03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859"/>
          <a:stretch/>
        </p:blipFill>
        <p:spPr>
          <a:xfrm>
            <a:off x="327331" y="1734502"/>
            <a:ext cx="11537338" cy="9896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8D6B3B7-2B35-3FB4-4552-D36E0CE89A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33" b="2226"/>
          <a:stretch/>
        </p:blipFill>
        <p:spPr>
          <a:xfrm>
            <a:off x="327331" y="5074921"/>
            <a:ext cx="11537338" cy="9896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889B157-A506-523F-0E2D-A9C9AFFEF7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5" b="51373"/>
          <a:stretch/>
        </p:blipFill>
        <p:spPr>
          <a:xfrm>
            <a:off x="327331" y="2847975"/>
            <a:ext cx="11537338" cy="9896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221120B-DE71-AE61-C150-EE00731EC2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73" b="26785"/>
          <a:stretch/>
        </p:blipFill>
        <p:spPr>
          <a:xfrm>
            <a:off x="327331" y="3961448"/>
            <a:ext cx="11537338" cy="9896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79DDB1C0-4DF3-4216-BFDA-CE2676EC2190}"/>
              </a:ext>
            </a:extLst>
          </p:cNvPr>
          <p:cNvSpPr txBox="1">
            <a:spLocks/>
          </p:cNvSpPr>
          <p:nvPr/>
        </p:nvSpPr>
        <p:spPr>
          <a:xfrm>
            <a:off x="1524000" y="731643"/>
            <a:ext cx="6572250" cy="65651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0070C0"/>
            </a:solidFill>
          </a:ln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685800"/>
            <a:endParaRPr lang="en-US" sz="2400" spc="38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8A2DFF39-C24D-4A3C-934C-C73EC7DE70D2}"/>
              </a:ext>
            </a:extLst>
          </p:cNvPr>
          <p:cNvSpPr txBox="1">
            <a:spLocks/>
          </p:cNvSpPr>
          <p:nvPr/>
        </p:nvSpPr>
        <p:spPr>
          <a:xfrm>
            <a:off x="3581401" y="621351"/>
            <a:ext cx="7286625" cy="6565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70C0"/>
            </a:solidFill>
          </a:ln>
        </p:spPr>
        <p:txBody>
          <a:bodyPr anchor="ctr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685800"/>
            <a:r>
              <a:rPr lang="en-US" spc="38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LOOKING AHEAD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2718DCE-05CA-FFCA-1A7E-2EF8D3987838}"/>
              </a:ext>
            </a:extLst>
          </p:cNvPr>
          <p:cNvGrpSpPr/>
          <p:nvPr/>
        </p:nvGrpSpPr>
        <p:grpSpPr>
          <a:xfrm>
            <a:off x="4000500" y="6262300"/>
            <a:ext cx="4191000" cy="276999"/>
            <a:chOff x="4000500" y="6262300"/>
            <a:chExt cx="4191000" cy="276999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F351BFF-2F66-3A31-35C9-FF1261F3B8B6}"/>
                </a:ext>
              </a:extLst>
            </p:cNvPr>
            <p:cNvCxnSpPr/>
            <p:nvPr/>
          </p:nvCxnSpPr>
          <p:spPr>
            <a:xfrm>
              <a:off x="4000500" y="6400800"/>
              <a:ext cx="4191000" cy="0"/>
            </a:xfrm>
            <a:prstGeom prst="line">
              <a:avLst/>
            </a:prstGeom>
            <a:ln w="349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6F67D36-F54E-DF2A-BE23-3211E61A0688}"/>
                </a:ext>
              </a:extLst>
            </p:cNvPr>
            <p:cNvSpPr txBox="1"/>
            <p:nvPr/>
          </p:nvSpPr>
          <p:spPr>
            <a:xfrm>
              <a:off x="5740321" y="6262300"/>
              <a:ext cx="711357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panose="02020404030301010803" pitchFamily="18" charset="0"/>
                </a:rPr>
                <a:t>MBAC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A87B36F-BAD2-28B3-B052-847C88555BD7}"/>
              </a:ext>
            </a:extLst>
          </p:cNvPr>
          <p:cNvGrpSpPr/>
          <p:nvPr/>
        </p:nvGrpSpPr>
        <p:grpSpPr>
          <a:xfrm>
            <a:off x="4000500" y="2265913"/>
            <a:ext cx="4322406" cy="2530022"/>
            <a:chOff x="4000500" y="2265913"/>
            <a:chExt cx="4322406" cy="253002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C095AF6-89E8-367D-1959-8BD7C751BD9A}"/>
                </a:ext>
              </a:extLst>
            </p:cNvPr>
            <p:cNvSpPr/>
            <p:nvPr/>
          </p:nvSpPr>
          <p:spPr>
            <a:xfrm>
              <a:off x="4000500" y="2265913"/>
              <a:ext cx="4322406" cy="253002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6BCE4F5-625C-C3FC-E06D-DB09A957B975}"/>
                </a:ext>
              </a:extLst>
            </p:cNvPr>
            <p:cNvGrpSpPr/>
            <p:nvPr/>
          </p:nvGrpSpPr>
          <p:grpSpPr>
            <a:xfrm>
              <a:off x="4163786" y="2381747"/>
              <a:ext cx="4027713" cy="2300780"/>
              <a:chOff x="4163783" y="2168434"/>
              <a:chExt cx="4027713" cy="2300780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F61BE2F-1ADF-5360-D73E-00C0699400C7}"/>
                  </a:ext>
                </a:extLst>
              </p:cNvPr>
              <p:cNvSpPr txBox="1"/>
              <p:nvPr/>
            </p:nvSpPr>
            <p:spPr>
              <a:xfrm>
                <a:off x="4163783" y="2168434"/>
                <a:ext cx="4027713" cy="53893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effectLst/>
                    <a:latin typeface="Garamond" panose="02020404030301010803" pitchFamily="18" charset="0"/>
                    <a:ea typeface="Calibri" panose="020F0502020204030204" pitchFamily="34" charset="0"/>
                  </a:rPr>
                  <a:t>TOWN COUNCIL 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397084C-BF81-A0A2-08B1-3F509C90E588}"/>
                  </a:ext>
                </a:extLst>
              </p:cNvPr>
              <p:cNvSpPr txBox="1"/>
              <p:nvPr/>
            </p:nvSpPr>
            <p:spPr>
              <a:xfrm>
                <a:off x="4163783" y="3345381"/>
                <a:ext cx="4027713" cy="53893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effectLst/>
                    <a:latin typeface="Garamond" panose="02020404030301010803" pitchFamily="18" charset="0"/>
                    <a:ea typeface="Calibri" panose="020F0502020204030204" pitchFamily="34" charset="0"/>
                  </a:rPr>
                  <a:t>PUBLIC RELATIONS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572EE5C-C3D1-50AA-1AF7-20235B1DC3AE}"/>
                  </a:ext>
                </a:extLst>
              </p:cNvPr>
              <p:cNvSpPr txBox="1"/>
              <p:nvPr/>
            </p:nvSpPr>
            <p:spPr>
              <a:xfrm>
                <a:off x="4163783" y="2760478"/>
                <a:ext cx="4027713" cy="53893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effectLst/>
                    <a:latin typeface="Garamond" panose="02020404030301010803" pitchFamily="18" charset="0"/>
                    <a:ea typeface="Calibri" panose="020F0502020204030204" pitchFamily="34" charset="0"/>
                  </a:rPr>
                  <a:t>SUB COMMITTEES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40BF2FB-A9A2-C321-20A6-878907742B65}"/>
                  </a:ext>
                </a:extLst>
              </p:cNvPr>
              <p:cNvSpPr txBox="1"/>
              <p:nvPr/>
            </p:nvSpPr>
            <p:spPr>
              <a:xfrm>
                <a:off x="4163783" y="3930284"/>
                <a:ext cx="4027713" cy="53893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effectLst/>
                    <a:latin typeface="Garamond" panose="02020404030301010803" pitchFamily="18" charset="0"/>
                    <a:ea typeface="Calibri" panose="020F0502020204030204" pitchFamily="34" charset="0"/>
                  </a:rPr>
                  <a:t>MASTER PLAN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6453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200</Words>
  <Application>Microsoft Office PowerPoint</Application>
  <PresentationFormat>Widescreen</PresentationFormat>
  <Paragraphs>52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Garamond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Sorenson, Roy</dc:creator>
  <cp:lastModifiedBy>Sorenson, Roy</cp:lastModifiedBy>
  <cp:revision>8</cp:revision>
  <dcterms:created xsi:type="dcterms:W3CDTF">2022-08-25T17:20:45Z</dcterms:created>
  <dcterms:modified xsi:type="dcterms:W3CDTF">2023-04-25T23:53:08Z</dcterms:modified>
</cp:coreProperties>
</file>