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35" r:id="rId2"/>
    <p:sldId id="1137" r:id="rId3"/>
    <p:sldId id="1145" r:id="rId4"/>
    <p:sldId id="1138" r:id="rId5"/>
    <p:sldId id="1139" r:id="rId6"/>
    <p:sldId id="1140" r:id="rId7"/>
    <p:sldId id="1143" r:id="rId8"/>
    <p:sldId id="114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85A88-8F2A-7C02-72E5-C6F6D531E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B582AF-E177-EE13-74D7-184E6091C5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3E4F0-D40E-C70F-B7C0-7B3F64BE0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3E8F-464B-41DC-BEB1-E8ECF6E4AB94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56C2B-1BF4-A1CB-762E-DAED41D6E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89DAD-F75F-81CB-124D-95F734E83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92E1-E2BA-4B92-84A1-FD83819C0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43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3130B-229D-B6DC-5819-254C6FB02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910119-6955-6C6E-56B1-9ACBD0B597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DBF79-CD52-AA3F-3433-9CF93443B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3E8F-464B-41DC-BEB1-E8ECF6E4AB94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EAC1D-9B9B-7009-BF4D-7164667C4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C5D95-21AF-6088-ACD6-60BF388C4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92E1-E2BA-4B92-84A1-FD83819C0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03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949649-F053-6DE6-1C55-8190BF835A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559F2A-6271-9BC7-EE16-B6142081C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F09FC-77B1-ECAC-A814-FE017AF9E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3E8F-464B-41DC-BEB1-E8ECF6E4AB94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24863-6D64-E2D5-4B7B-1ACD2F641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4BB2C-CA85-95CE-3408-92F9F80B9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92E1-E2BA-4B92-84A1-FD83819C0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99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1DE9D-A52D-1F5C-40FB-BA858078A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C05CE-9DC5-60C2-8B9C-D8F171DAE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51741-F82D-908E-614D-8EC8FE976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3E8F-464B-41DC-BEB1-E8ECF6E4AB94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0722D-D672-D422-CB95-1A4369409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A483E-C433-55DB-FFDD-A4B6B52F3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92E1-E2BA-4B92-84A1-FD83819C0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65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B33DF-36D8-8F6B-1911-5B3987096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74C55C-4C91-2CDE-BF35-86E2D4C7D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BDDAD-4C11-F9D5-8864-774D0DE40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3E8F-464B-41DC-BEB1-E8ECF6E4AB94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E1B6E-6FE2-90DE-F461-95B234B3A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CFB4A-04D3-BCC1-36DF-EBDE56EFE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92E1-E2BA-4B92-84A1-FD83819C0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1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AF015-2DF1-4B27-BF11-D59DEA082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F7603-EE96-1F08-9092-05131BB162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9ADE91-AD54-59B7-31FB-D6891A8F3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71C9BE-83B5-A234-E6F0-D9F2D3BEE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3E8F-464B-41DC-BEB1-E8ECF6E4AB94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D07069-6759-D474-84EC-2958527AC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884F23-4970-1626-6CE4-06EE5B621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92E1-E2BA-4B92-84A1-FD83819C0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24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FD4E4-F040-818E-35FB-88C44EE62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75A7D1-2BF5-6226-3B0E-548348E80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409BC0-986A-D74C-65C9-775F9D7807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DEED1C-265E-89D3-7EC7-31ACB13516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622791-D1C2-D771-7652-4A60EB534F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86CA4A-01FD-1817-7E2A-DB43DAAD7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3E8F-464B-41DC-BEB1-E8ECF6E4AB94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7337D8-9F05-B524-6B1C-AF9B66F42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48F6BD-8011-6229-8278-6EF51D694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92E1-E2BA-4B92-84A1-FD83819C0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39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AB140-4BAC-4ED1-184E-305AE1E1F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1A1FC3-08C6-5EDC-6C98-0E3A0F5C4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3E8F-464B-41DC-BEB1-E8ECF6E4AB94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5DDF-CBD8-B294-088C-9C810183E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D7787F-2D16-5618-8F6E-2D92CB6FF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92E1-E2BA-4B92-84A1-FD83819C0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36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65F68B-C684-3A4A-5B00-29AC6AE44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3E8F-464B-41DC-BEB1-E8ECF6E4AB94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2246E7-0A16-7A6E-80E4-F0E47261A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A4CA70-5724-CC25-B0DA-861CBD91D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92E1-E2BA-4B92-84A1-FD83819C0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02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E4AD5-442B-8C68-F163-AFBF76FF9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D3C84-856D-CB7B-03C0-566811B1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7CF218-0DC0-1B19-0D03-3D62459D88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08086A-A8A4-18CF-1B0F-C223C944B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3E8F-464B-41DC-BEB1-E8ECF6E4AB94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17B750-A15D-BFA7-91A9-F53ED0FFF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8E25FC-6762-4544-8C0F-31E0F0215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92E1-E2BA-4B92-84A1-FD83819C0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215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B3E27-DBD4-0535-6230-B2274A164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3BBDF3-669E-1273-E99D-E9BC3D2F3A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56549C-039A-C837-89E6-E3A9C390A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C00803-5873-D498-FB8A-F4D927964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3E8F-464B-41DC-BEB1-E8ECF6E4AB94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A9770D-5FDD-5230-00B7-B4921B695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BD82FA-E73B-F89E-1584-F824DBA7F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92E1-E2BA-4B92-84A1-FD83819C0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71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44043F-675C-5DA5-03EB-91E09EDD7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B573E3-9D44-045D-31E0-20D7117BF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CAB9C-BFFC-E9F4-EEBF-1B30DC9A18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53E8F-464B-41DC-BEB1-E8ECF6E4AB94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D4B4F-D35B-991D-2829-82CE28DCE3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D4D47-47E0-C1AB-954C-382F05920E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592E1-E2BA-4B92-84A1-FD83819C0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0D182502-2FAE-451F-BE33-F1DBD3841168}"/>
              </a:ext>
            </a:extLst>
          </p:cNvPr>
          <p:cNvSpPr txBox="1">
            <a:spLocks/>
          </p:cNvSpPr>
          <p:nvPr/>
        </p:nvSpPr>
        <p:spPr>
          <a:xfrm>
            <a:off x="1524000" y="5381108"/>
            <a:ext cx="9144000" cy="27435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</a:ln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685800"/>
            <a:endParaRPr lang="en-US" sz="1500" spc="38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79DDB1C0-4DF3-4216-BFDA-CE2676EC2190}"/>
              </a:ext>
            </a:extLst>
          </p:cNvPr>
          <p:cNvSpPr txBox="1">
            <a:spLocks/>
          </p:cNvSpPr>
          <p:nvPr/>
        </p:nvSpPr>
        <p:spPr>
          <a:xfrm>
            <a:off x="1524000" y="2272231"/>
            <a:ext cx="6572250" cy="96057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0070C0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685800"/>
            <a:endParaRPr lang="en-US" sz="2400" spc="38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8A2DFF39-C24D-4A3C-934C-C73EC7DE70D2}"/>
              </a:ext>
            </a:extLst>
          </p:cNvPr>
          <p:cNvSpPr txBox="1">
            <a:spLocks/>
          </p:cNvSpPr>
          <p:nvPr/>
        </p:nvSpPr>
        <p:spPr>
          <a:xfrm>
            <a:off x="3381376" y="2208600"/>
            <a:ext cx="7286625" cy="9605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txBody>
          <a:bodyPr tIns="205740" anchor="t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685800"/>
            <a:r>
              <a:rPr lang="en-US" sz="2100" spc="3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MUNICIPAL BUILDINGS ADVISORY COMMITTEE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C6A577-AA28-44F4-9250-2612794AF43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286" y="1636813"/>
            <a:ext cx="1997028" cy="1988384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EC403990-5A6C-468F-A762-CD730A939DEC}"/>
              </a:ext>
            </a:extLst>
          </p:cNvPr>
          <p:cNvSpPr txBox="1">
            <a:spLocks/>
          </p:cNvSpPr>
          <p:nvPr/>
        </p:nvSpPr>
        <p:spPr>
          <a:xfrm>
            <a:off x="2957947" y="5323222"/>
            <a:ext cx="7710055" cy="29498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UPDATE to THE Board of selectmen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0C4A094-F500-4465-9ADA-31E60DAA2C34}"/>
              </a:ext>
            </a:extLst>
          </p:cNvPr>
          <p:cNvCxnSpPr/>
          <p:nvPr/>
        </p:nvCxnSpPr>
        <p:spPr>
          <a:xfrm>
            <a:off x="4536400" y="2766657"/>
            <a:ext cx="4553147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2">
            <a:extLst>
              <a:ext uri="{FF2B5EF4-FFF2-40B4-BE49-F238E27FC236}">
                <a16:creationId xmlns:a16="http://schemas.microsoft.com/office/drawing/2014/main" id="{2B15325C-7DF5-4E39-955C-705990A1D2FD}"/>
              </a:ext>
            </a:extLst>
          </p:cNvPr>
          <p:cNvSpPr txBox="1">
            <a:spLocks/>
          </p:cNvSpPr>
          <p:nvPr/>
        </p:nvSpPr>
        <p:spPr>
          <a:xfrm>
            <a:off x="2957947" y="2793468"/>
            <a:ext cx="7710055" cy="294987"/>
          </a:xfrm>
          <a:prstGeom prst="rect">
            <a:avLst/>
          </a:prstGeom>
          <a:noFill/>
          <a:ln w="3175">
            <a:noFill/>
          </a:ln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685800"/>
            <a:r>
              <a:rPr lang="en-US" sz="1800" spc="3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TOWN OF SALEM NH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881C6D-AA1C-0004-D6B4-86FFA2286D6C}"/>
              </a:ext>
            </a:extLst>
          </p:cNvPr>
          <p:cNvSpPr txBox="1">
            <a:spLocks/>
          </p:cNvSpPr>
          <p:nvPr/>
        </p:nvSpPr>
        <p:spPr>
          <a:xfrm>
            <a:off x="9448135" y="5323221"/>
            <a:ext cx="1219865" cy="288229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tx1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APRIL 3, 2023</a:t>
            </a:r>
          </a:p>
        </p:txBody>
      </p:sp>
    </p:spTree>
    <p:extLst>
      <p:ext uri="{BB962C8B-B14F-4D97-AF65-F5344CB8AC3E}">
        <p14:creationId xmlns:p14="http://schemas.microsoft.com/office/powerpoint/2010/main" val="3920439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79DDB1C0-4DF3-4216-BFDA-CE2676EC2190}"/>
              </a:ext>
            </a:extLst>
          </p:cNvPr>
          <p:cNvSpPr txBox="1">
            <a:spLocks/>
          </p:cNvSpPr>
          <p:nvPr/>
        </p:nvSpPr>
        <p:spPr>
          <a:xfrm>
            <a:off x="1524000" y="731643"/>
            <a:ext cx="6572250" cy="65651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0070C0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685800"/>
            <a:endParaRPr lang="en-US" sz="2400" spc="38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8A2DFF39-C24D-4A3C-934C-C73EC7DE70D2}"/>
              </a:ext>
            </a:extLst>
          </p:cNvPr>
          <p:cNvSpPr txBox="1">
            <a:spLocks/>
          </p:cNvSpPr>
          <p:nvPr/>
        </p:nvSpPr>
        <p:spPr>
          <a:xfrm>
            <a:off x="3581401" y="621351"/>
            <a:ext cx="7286625" cy="6565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685800"/>
            <a:r>
              <a:rPr lang="en-US" spc="3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DISTRICT COURT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351BFF-2F66-3A31-35C9-FF1261F3B8B6}"/>
              </a:ext>
            </a:extLst>
          </p:cNvPr>
          <p:cNvCxnSpPr/>
          <p:nvPr/>
        </p:nvCxnSpPr>
        <p:spPr>
          <a:xfrm>
            <a:off x="4000500" y="6400800"/>
            <a:ext cx="4191000" cy="0"/>
          </a:xfrm>
          <a:prstGeom prst="line">
            <a:avLst/>
          </a:prstGeom>
          <a:ln w="349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933682B-9AE3-D30C-927A-551C91845D87}"/>
              </a:ext>
            </a:extLst>
          </p:cNvPr>
          <p:cNvSpPr txBox="1"/>
          <p:nvPr/>
        </p:nvSpPr>
        <p:spPr>
          <a:xfrm>
            <a:off x="4333058" y="1762600"/>
            <a:ext cx="352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400" dirty="0">
                <a:solidFill>
                  <a:prstClr val="black"/>
                </a:solidFill>
                <a:latin typeface="Garamond" panose="02020404030301010803" pitchFamily="18" charset="0"/>
              </a:rPr>
              <a:t>ARTICLE 10: $536,850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7B317C9-9EB2-493A-9E51-15C09E38CF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031122"/>
              </p:ext>
            </p:extLst>
          </p:nvPr>
        </p:nvGraphicFramePr>
        <p:xfrm>
          <a:off x="4000500" y="2691309"/>
          <a:ext cx="4178300" cy="1771650"/>
        </p:xfrm>
        <a:graphic>
          <a:graphicData uri="http://schemas.openxmlformats.org/drawingml/2006/table">
            <a:tbl>
              <a:tblPr/>
              <a:tblGrid>
                <a:gridCol w="2518427">
                  <a:extLst>
                    <a:ext uri="{9D8B030D-6E8A-4147-A177-3AD203B41FA5}">
                      <a16:colId xmlns:a16="http://schemas.microsoft.com/office/drawing/2014/main" val="1153416044"/>
                    </a:ext>
                  </a:extLst>
                </a:gridCol>
                <a:gridCol w="1659873">
                  <a:extLst>
                    <a:ext uri="{9D8B030D-6E8A-4147-A177-3AD203B41FA5}">
                      <a16:colId xmlns:a16="http://schemas.microsoft.com/office/drawing/2014/main" val="1741795016"/>
                    </a:ext>
                  </a:extLst>
                </a:gridCol>
              </a:tblGrid>
              <a:tr h="29527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COST MATRIX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918975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 Qualified Bid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$320,150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89529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Architectural Fees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$43,260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935570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OPM - Management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$35,000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780379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Contingency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$32,015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269098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$430,425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37056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AC9C408-1869-80C8-10F8-FD15E75729DC}"/>
              </a:ext>
            </a:extLst>
          </p:cNvPr>
          <p:cNvSpPr txBox="1"/>
          <p:nvPr/>
        </p:nvSpPr>
        <p:spPr>
          <a:xfrm>
            <a:off x="3654454" y="5209310"/>
            <a:ext cx="4883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400" dirty="0">
                <a:solidFill>
                  <a:prstClr val="black"/>
                </a:solidFill>
                <a:latin typeface="Garamond" panose="02020404030301010803" pitchFamily="18" charset="0"/>
              </a:rPr>
              <a:t>FUNDING: Unassigned Fund Balance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CA3790-8BDC-A9A0-8094-1700B8740543}"/>
              </a:ext>
            </a:extLst>
          </p:cNvPr>
          <p:cNvSpPr txBox="1"/>
          <p:nvPr/>
        </p:nvSpPr>
        <p:spPr>
          <a:xfrm>
            <a:off x="5740321" y="6262300"/>
            <a:ext cx="71135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MBAC</a:t>
            </a:r>
          </a:p>
        </p:txBody>
      </p:sp>
    </p:spTree>
    <p:extLst>
      <p:ext uri="{BB962C8B-B14F-4D97-AF65-F5344CB8AC3E}">
        <p14:creationId xmlns:p14="http://schemas.microsoft.com/office/powerpoint/2010/main" val="1638543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79DDB1C0-4DF3-4216-BFDA-CE2676EC2190}"/>
              </a:ext>
            </a:extLst>
          </p:cNvPr>
          <p:cNvSpPr txBox="1">
            <a:spLocks/>
          </p:cNvSpPr>
          <p:nvPr/>
        </p:nvSpPr>
        <p:spPr>
          <a:xfrm>
            <a:off x="1524000" y="731643"/>
            <a:ext cx="6572250" cy="65651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0070C0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685800"/>
            <a:endParaRPr lang="en-US" sz="2400" spc="38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8A2DFF39-C24D-4A3C-934C-C73EC7DE70D2}"/>
              </a:ext>
            </a:extLst>
          </p:cNvPr>
          <p:cNvSpPr txBox="1">
            <a:spLocks/>
          </p:cNvSpPr>
          <p:nvPr/>
        </p:nvSpPr>
        <p:spPr>
          <a:xfrm>
            <a:off x="3581401" y="621351"/>
            <a:ext cx="7286625" cy="6565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685800"/>
            <a:r>
              <a:rPr lang="en-US" spc="3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PUBLIC WORKS BUILDING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351BFF-2F66-3A31-35C9-FF1261F3B8B6}"/>
              </a:ext>
            </a:extLst>
          </p:cNvPr>
          <p:cNvCxnSpPr/>
          <p:nvPr/>
        </p:nvCxnSpPr>
        <p:spPr>
          <a:xfrm>
            <a:off x="4000500" y="6400800"/>
            <a:ext cx="4191000" cy="0"/>
          </a:xfrm>
          <a:prstGeom prst="line">
            <a:avLst/>
          </a:prstGeom>
          <a:ln w="349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933682B-9AE3-D30C-927A-551C91845D87}"/>
              </a:ext>
            </a:extLst>
          </p:cNvPr>
          <p:cNvSpPr txBox="1"/>
          <p:nvPr/>
        </p:nvSpPr>
        <p:spPr>
          <a:xfrm>
            <a:off x="1398328" y="1865073"/>
            <a:ext cx="352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400" dirty="0">
                <a:solidFill>
                  <a:prstClr val="black"/>
                </a:solidFill>
                <a:latin typeface="Garamond" panose="02020404030301010803" pitchFamily="18" charset="0"/>
              </a:rPr>
              <a:t>FEASIBILITY STUDY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CA3790-8BDC-A9A0-8094-1700B8740543}"/>
              </a:ext>
            </a:extLst>
          </p:cNvPr>
          <p:cNvSpPr txBox="1"/>
          <p:nvPr/>
        </p:nvSpPr>
        <p:spPr>
          <a:xfrm>
            <a:off x="5740321" y="6262300"/>
            <a:ext cx="71135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MBAC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B4BF72A-4E84-8AD3-9449-977019880B2E}"/>
              </a:ext>
            </a:extLst>
          </p:cNvPr>
          <p:cNvSpPr txBox="1">
            <a:spLocks/>
          </p:cNvSpPr>
          <p:nvPr/>
        </p:nvSpPr>
        <p:spPr>
          <a:xfrm>
            <a:off x="477553" y="2375268"/>
            <a:ext cx="5367435" cy="19277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defTabSz="114300">
              <a:buNone/>
            </a:pPr>
            <a:r>
              <a:rPr lang="en-US" sz="1800" dirty="0">
                <a:latin typeface="Garamond" panose="02020404030301010803" pitchFamily="18" charset="0"/>
              </a:rPr>
              <a:t>Numerous iterations of the conceptual floor plan for the renovated existing building are being developed, working with the MS staff and administration.</a:t>
            </a:r>
          </a:p>
          <a:p>
            <a:pPr marL="0" lvl="1" indent="0" defTabSz="114300">
              <a:buFont typeface="Arial" panose="020B0604020202020204" pitchFamily="34" charset="0"/>
              <a:buNone/>
            </a:pPr>
            <a:r>
              <a:rPr lang="en-US" sz="1800" dirty="0">
                <a:latin typeface="Garamond" panose="02020404030301010803" pitchFamily="18" charset="0"/>
              </a:rPr>
              <a:t>Priority was given to renovating the existing building while accommodating the current program needs of the Municipal Services Divisions.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47F4FF-6730-8649-9AE0-5282A07A6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3000" contrast="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7553" y="4566298"/>
            <a:ext cx="2587351" cy="14327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F6030D-0B76-2D19-F68B-63DBFC781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7606" y="4536510"/>
            <a:ext cx="2672715" cy="14458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40673AA-8954-283D-7790-7E76878E5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9" y="2134740"/>
            <a:ext cx="5574697" cy="31603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39939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white building with a sign in front of it&#10;&#10;Description automatically generated with medium confidence">
            <a:extLst>
              <a:ext uri="{FF2B5EF4-FFF2-40B4-BE49-F238E27FC236}">
                <a16:creationId xmlns:a16="http://schemas.microsoft.com/office/drawing/2014/main" id="{B85E74B9-9A70-C2A9-7C1B-1422C485E92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8" y="457199"/>
            <a:ext cx="8455532" cy="6096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79DDB1C0-4DF3-4216-BFDA-CE2676EC2190}"/>
              </a:ext>
            </a:extLst>
          </p:cNvPr>
          <p:cNvSpPr txBox="1">
            <a:spLocks/>
          </p:cNvSpPr>
          <p:nvPr/>
        </p:nvSpPr>
        <p:spPr>
          <a:xfrm>
            <a:off x="1524000" y="731643"/>
            <a:ext cx="6572250" cy="65651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0070C0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685800"/>
            <a:endParaRPr lang="en-US" sz="2400" spc="38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8A2DFF39-C24D-4A3C-934C-C73EC7DE70D2}"/>
              </a:ext>
            </a:extLst>
          </p:cNvPr>
          <p:cNvSpPr txBox="1">
            <a:spLocks/>
          </p:cNvSpPr>
          <p:nvPr/>
        </p:nvSpPr>
        <p:spPr>
          <a:xfrm>
            <a:off x="3581401" y="621351"/>
            <a:ext cx="7286625" cy="6565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685800"/>
            <a:r>
              <a:rPr lang="en-US" spc="3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OLD TOWN HALL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351BFF-2F66-3A31-35C9-FF1261F3B8B6}"/>
              </a:ext>
            </a:extLst>
          </p:cNvPr>
          <p:cNvCxnSpPr/>
          <p:nvPr/>
        </p:nvCxnSpPr>
        <p:spPr>
          <a:xfrm>
            <a:off x="4000500" y="6400800"/>
            <a:ext cx="4191000" cy="0"/>
          </a:xfrm>
          <a:prstGeom prst="line">
            <a:avLst/>
          </a:prstGeom>
          <a:ln w="349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26D790AE-7D24-B716-5F70-6483E060E2A5}"/>
              </a:ext>
            </a:extLst>
          </p:cNvPr>
          <p:cNvSpPr/>
          <p:nvPr/>
        </p:nvSpPr>
        <p:spPr>
          <a:xfrm>
            <a:off x="4693298" y="1772816"/>
            <a:ext cx="7091265" cy="38721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B951E02-F2D7-DC34-45B6-5B8AB6F91DFE}"/>
              </a:ext>
            </a:extLst>
          </p:cNvPr>
          <p:cNvGrpSpPr>
            <a:grpSpLocks noChangeAspect="1"/>
          </p:cNvGrpSpPr>
          <p:nvPr/>
        </p:nvGrpSpPr>
        <p:grpSpPr>
          <a:xfrm>
            <a:off x="4810125" y="1910131"/>
            <a:ext cx="6847838" cy="3606703"/>
            <a:chOff x="643467" y="557190"/>
            <a:chExt cx="10905065" cy="5743612"/>
          </a:xfrm>
        </p:grpSpPr>
        <p:pic>
          <p:nvPicPr>
            <p:cNvPr id="7" name="Picture 6" descr="A picture containing window, indoor&#10;&#10;Description automatically generated">
              <a:extLst>
                <a:ext uri="{FF2B5EF4-FFF2-40B4-BE49-F238E27FC236}">
                  <a16:creationId xmlns:a16="http://schemas.microsoft.com/office/drawing/2014/main" id="{27F7DF5E-EC30-2C8C-9E11-B0FB6488B9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27"/>
            <a:stretch/>
          </p:blipFill>
          <p:spPr>
            <a:xfrm>
              <a:off x="643467" y="557190"/>
              <a:ext cx="5346948" cy="574361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" name="Picture 7" descr="A picture containing window, building, indoor&#10;&#10;Description automatically generated">
              <a:extLst>
                <a:ext uri="{FF2B5EF4-FFF2-40B4-BE49-F238E27FC236}">
                  <a16:creationId xmlns:a16="http://schemas.microsoft.com/office/drawing/2014/main" id="{52684BB1-58C0-C08C-0D6A-508808498B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606" r="-2" b="9108"/>
            <a:stretch/>
          </p:blipFill>
          <p:spPr>
            <a:xfrm>
              <a:off x="6182942" y="557190"/>
              <a:ext cx="5365590" cy="574361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D974C7C-0931-15EC-7AC9-306A8F1A326C}"/>
              </a:ext>
            </a:extLst>
          </p:cNvPr>
          <p:cNvSpPr txBox="1"/>
          <p:nvPr/>
        </p:nvSpPr>
        <p:spPr>
          <a:xfrm>
            <a:off x="534037" y="1620418"/>
            <a:ext cx="48830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400" b="1" dirty="0">
                <a:solidFill>
                  <a:prstClr val="black"/>
                </a:solidFill>
                <a:latin typeface="Garamond" panose="02020404030301010803" pitchFamily="18" charset="0"/>
              </a:rPr>
              <a:t>LCHIP – Mid-Point</a:t>
            </a:r>
          </a:p>
          <a:p>
            <a:pPr defTabSz="685800"/>
            <a:r>
              <a:rPr lang="en-US" sz="2400" b="1" dirty="0">
                <a:solidFill>
                  <a:prstClr val="black"/>
                </a:solidFill>
                <a:latin typeface="Garamond" panose="02020404030301010803" pitchFamily="18" charset="0"/>
              </a:rPr>
              <a:t>12 Windows Complete</a:t>
            </a:r>
          </a:p>
          <a:p>
            <a:pPr defTabSz="685800"/>
            <a:r>
              <a:rPr lang="en-US" sz="2400" b="1" dirty="0">
                <a:solidFill>
                  <a:prstClr val="black"/>
                </a:solidFill>
                <a:latin typeface="Garamond" panose="02020404030301010803" pitchFamily="18" charset="0"/>
              </a:rPr>
              <a:t>Exterior Siding Complete</a:t>
            </a:r>
          </a:p>
          <a:p>
            <a:pPr defTabSz="685800"/>
            <a:r>
              <a:rPr lang="en-US" sz="2400" b="1" dirty="0">
                <a:solidFill>
                  <a:prstClr val="black"/>
                </a:solidFill>
                <a:latin typeface="Garamond" panose="02020404030301010803" pitchFamily="18" charset="0"/>
              </a:rPr>
              <a:t>Exterior Painting</a:t>
            </a:r>
          </a:p>
          <a:p>
            <a:pPr defTabSz="685800"/>
            <a:r>
              <a:rPr lang="en-US" sz="2400" b="1" dirty="0">
                <a:solidFill>
                  <a:prstClr val="black"/>
                </a:solidFill>
                <a:latin typeface="Garamond" panose="02020404030301010803" pitchFamily="18" charset="0"/>
              </a:rPr>
              <a:t>Interior Carpentry Scope</a:t>
            </a:r>
          </a:p>
          <a:p>
            <a:pPr defTabSz="685800"/>
            <a:r>
              <a:rPr lang="en-US" sz="2400" b="1" dirty="0">
                <a:solidFill>
                  <a:prstClr val="black"/>
                </a:solidFill>
                <a:latin typeface="Garamond" panose="02020404030301010803" pitchFamily="18" charset="0"/>
              </a:rPr>
              <a:t>Electrical Scope</a:t>
            </a:r>
          </a:p>
          <a:p>
            <a:pPr defTabSz="685800"/>
            <a:r>
              <a:rPr lang="en-US" sz="2400" b="1" dirty="0">
                <a:solidFill>
                  <a:prstClr val="black"/>
                </a:solidFill>
                <a:latin typeface="Garamond" panose="02020404030301010803" pitchFamily="18" charset="0"/>
              </a:rPr>
              <a:t>Fundraising Ongoing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1452BA-EBA7-C91D-11CA-AC11E381ACD8}"/>
              </a:ext>
            </a:extLst>
          </p:cNvPr>
          <p:cNvSpPr txBox="1"/>
          <p:nvPr/>
        </p:nvSpPr>
        <p:spPr>
          <a:xfrm>
            <a:off x="5740321" y="6262300"/>
            <a:ext cx="71135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MBAC</a:t>
            </a:r>
          </a:p>
        </p:txBody>
      </p:sp>
    </p:spTree>
    <p:extLst>
      <p:ext uri="{BB962C8B-B14F-4D97-AF65-F5344CB8AC3E}">
        <p14:creationId xmlns:p14="http://schemas.microsoft.com/office/powerpoint/2010/main" val="3626639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79DDB1C0-4DF3-4216-BFDA-CE2676EC2190}"/>
              </a:ext>
            </a:extLst>
          </p:cNvPr>
          <p:cNvSpPr txBox="1">
            <a:spLocks/>
          </p:cNvSpPr>
          <p:nvPr/>
        </p:nvSpPr>
        <p:spPr>
          <a:xfrm>
            <a:off x="1524000" y="731643"/>
            <a:ext cx="6572250" cy="65651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0070C0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685800"/>
            <a:endParaRPr lang="en-US" sz="2400" spc="38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8A2DFF39-C24D-4A3C-934C-C73EC7DE70D2}"/>
              </a:ext>
            </a:extLst>
          </p:cNvPr>
          <p:cNvSpPr txBox="1">
            <a:spLocks/>
          </p:cNvSpPr>
          <p:nvPr/>
        </p:nvSpPr>
        <p:spPr>
          <a:xfrm>
            <a:off x="3581401" y="621351"/>
            <a:ext cx="7286625" cy="6565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685800"/>
            <a:r>
              <a:rPr lang="en-US" spc="3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TOWN HALL PROJECT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351BFF-2F66-3A31-35C9-FF1261F3B8B6}"/>
              </a:ext>
            </a:extLst>
          </p:cNvPr>
          <p:cNvCxnSpPr/>
          <p:nvPr/>
        </p:nvCxnSpPr>
        <p:spPr>
          <a:xfrm>
            <a:off x="4000500" y="6624734"/>
            <a:ext cx="4191000" cy="0"/>
          </a:xfrm>
          <a:prstGeom prst="line">
            <a:avLst/>
          </a:prstGeom>
          <a:ln w="349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text, sky, outdoor, road&#10;&#10;Description automatically generated">
            <a:extLst>
              <a:ext uri="{FF2B5EF4-FFF2-40B4-BE49-F238E27FC236}">
                <a16:creationId xmlns:a16="http://schemas.microsoft.com/office/drawing/2014/main" id="{1EFCE724-BC50-96D3-DD93-1CE5F610B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68995"/>
            <a:ext cx="4529198" cy="23806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 descr="A picture containing grass, sky, outdoor, tree&#10;&#10;Description automatically generated">
            <a:extLst>
              <a:ext uri="{FF2B5EF4-FFF2-40B4-BE49-F238E27FC236}">
                <a16:creationId xmlns:a16="http://schemas.microsoft.com/office/drawing/2014/main" id="{561D512B-4407-9069-C7DC-F2AA97E2B9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828" y="1568995"/>
            <a:ext cx="4529198" cy="23806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 descr="A picture containing sky, outdoor, tree, grass&#10;&#10;Description automatically generated">
            <a:extLst>
              <a:ext uri="{FF2B5EF4-FFF2-40B4-BE49-F238E27FC236}">
                <a16:creationId xmlns:a16="http://schemas.microsoft.com/office/drawing/2014/main" id="{E704EE22-F87D-B3D3-5B72-43F934BEDE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401" y="4063266"/>
            <a:ext cx="4529198" cy="23806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E55467-832C-810C-5B53-B773642FDC20}"/>
              </a:ext>
            </a:extLst>
          </p:cNvPr>
          <p:cNvSpPr txBox="1"/>
          <p:nvPr/>
        </p:nvSpPr>
        <p:spPr>
          <a:xfrm>
            <a:off x="3269920" y="3770739"/>
            <a:ext cx="565215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Conceptual Deliverables to Town Council by Summer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291052-8374-4C07-0555-8E62ED419D57}"/>
              </a:ext>
            </a:extLst>
          </p:cNvPr>
          <p:cNvSpPr txBox="1"/>
          <p:nvPr/>
        </p:nvSpPr>
        <p:spPr>
          <a:xfrm>
            <a:off x="5740321" y="6486234"/>
            <a:ext cx="71135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MBAC</a:t>
            </a:r>
          </a:p>
        </p:txBody>
      </p:sp>
    </p:spTree>
    <p:extLst>
      <p:ext uri="{BB962C8B-B14F-4D97-AF65-F5344CB8AC3E}">
        <p14:creationId xmlns:p14="http://schemas.microsoft.com/office/powerpoint/2010/main" val="3220554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1001254-8464-52FD-F4B0-E3A09E64ADF9}"/>
              </a:ext>
            </a:extLst>
          </p:cNvPr>
          <p:cNvSpPr/>
          <p:nvPr/>
        </p:nvSpPr>
        <p:spPr>
          <a:xfrm>
            <a:off x="190501" y="1610677"/>
            <a:ext cx="11811000" cy="459962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C08DD0F-65FC-48B1-C1D3-2B6AEF7C03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859"/>
          <a:stretch/>
        </p:blipFill>
        <p:spPr>
          <a:xfrm>
            <a:off x="327331" y="1734502"/>
            <a:ext cx="11537338" cy="9896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8D6B3B7-2B35-3FB4-4552-D36E0CE89A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33" b="2226"/>
          <a:stretch/>
        </p:blipFill>
        <p:spPr>
          <a:xfrm>
            <a:off x="327331" y="5074921"/>
            <a:ext cx="11537338" cy="9896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889B157-A506-523F-0E2D-A9C9AFFEF7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85" b="51373"/>
          <a:stretch/>
        </p:blipFill>
        <p:spPr>
          <a:xfrm>
            <a:off x="327331" y="2847975"/>
            <a:ext cx="11537338" cy="9896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221120B-DE71-AE61-C150-EE00731EC2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73" b="26785"/>
          <a:stretch/>
        </p:blipFill>
        <p:spPr>
          <a:xfrm>
            <a:off x="327331" y="3961448"/>
            <a:ext cx="11537338" cy="9896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79DDB1C0-4DF3-4216-BFDA-CE2676EC2190}"/>
              </a:ext>
            </a:extLst>
          </p:cNvPr>
          <p:cNvSpPr txBox="1">
            <a:spLocks/>
          </p:cNvSpPr>
          <p:nvPr/>
        </p:nvSpPr>
        <p:spPr>
          <a:xfrm>
            <a:off x="1524000" y="731643"/>
            <a:ext cx="6572250" cy="65651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0070C0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685800"/>
            <a:endParaRPr lang="en-US" sz="2400" spc="38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8A2DFF39-C24D-4A3C-934C-C73EC7DE70D2}"/>
              </a:ext>
            </a:extLst>
          </p:cNvPr>
          <p:cNvSpPr txBox="1">
            <a:spLocks/>
          </p:cNvSpPr>
          <p:nvPr/>
        </p:nvSpPr>
        <p:spPr>
          <a:xfrm>
            <a:off x="3581401" y="621351"/>
            <a:ext cx="7286625" cy="6565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685800"/>
            <a:r>
              <a:rPr lang="en-US" spc="3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BOS: NOVEMBER 14, 2022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351BFF-2F66-3A31-35C9-FF1261F3B8B6}"/>
              </a:ext>
            </a:extLst>
          </p:cNvPr>
          <p:cNvCxnSpPr/>
          <p:nvPr/>
        </p:nvCxnSpPr>
        <p:spPr>
          <a:xfrm>
            <a:off x="4000500" y="6400800"/>
            <a:ext cx="4191000" cy="0"/>
          </a:xfrm>
          <a:prstGeom prst="line">
            <a:avLst/>
          </a:prstGeom>
          <a:ln w="349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E2B3DE6-4758-056A-83BC-48161F61A599}"/>
              </a:ext>
            </a:extLst>
          </p:cNvPr>
          <p:cNvSpPr txBox="1"/>
          <p:nvPr/>
        </p:nvSpPr>
        <p:spPr>
          <a:xfrm>
            <a:off x="1094792" y="2195162"/>
            <a:ext cx="10002416" cy="31780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MBAC has established and is prepared to bring the following information: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Police Department is in dire need of a new facility which should be located on the current site.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request within Capital for $500,000 for Police Building Preliminary Engineering and Analysis should be included for consideration in FY2024 through the budget, a warrant article, or funded by other monies under the discretion of the BOS.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MBAC fully supports the West-Side Fire Station &amp; Fire Department 4-Phase Facility Station Plan as presented by Chief Best at the OCT 17, 2022, BOS meeting.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MBAC acknowledges that Map 17, Lot 7771, otherwise known as 58 Lowell Road, and which was one of two parcels included in Article 9 of the 2022 Town Warrant, would be suitable for location of a West-Side Fire Station.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1C2B1B-1BB1-AF33-1F15-3BB49D18624F}"/>
              </a:ext>
            </a:extLst>
          </p:cNvPr>
          <p:cNvSpPr txBox="1"/>
          <p:nvPr/>
        </p:nvSpPr>
        <p:spPr>
          <a:xfrm>
            <a:off x="1094792" y="2195162"/>
            <a:ext cx="10002416" cy="31780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MBAC has established and is prepared to bring the following information: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Police Department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 in dire need of a new facility which should be 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located on the current site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request within Capital for $500,000 for Police Building Preliminary Engineering and Analysis should be included for consideration in FY2024 through the budget, a warrant article, 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 funded by other monies under the discretion of the BOS.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MBAC fully supports the West-Side Fire Station &amp; Fire Department 4-Phase Facility Station Plan as presented by Chief Best at the OCT 17, 2022, BOS meeting.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MBAC acknowledges that Map 17, Lot 7771, otherwise known as 58 Lowell Road, and which was one of two parcels included in Article 9 of the 2022 Town Warrant, would be suitable for location of a West-Side Fire Station.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38032B-2BE9-0469-A865-BC4423AC1970}"/>
              </a:ext>
            </a:extLst>
          </p:cNvPr>
          <p:cNvSpPr/>
          <p:nvPr/>
        </p:nvSpPr>
        <p:spPr>
          <a:xfrm>
            <a:off x="1494454" y="3622206"/>
            <a:ext cx="4536432" cy="323959"/>
          </a:xfrm>
          <a:prstGeom prst="rect">
            <a:avLst/>
          </a:prstGeom>
          <a:solidFill>
            <a:srgbClr val="FFFF00">
              <a:alpha val="32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78DBF5F-DEC9-5090-6E10-1022A526B053}"/>
              </a:ext>
            </a:extLst>
          </p:cNvPr>
          <p:cNvSpPr/>
          <p:nvPr/>
        </p:nvSpPr>
        <p:spPr>
          <a:xfrm>
            <a:off x="9657525" y="3359021"/>
            <a:ext cx="1371259" cy="323959"/>
          </a:xfrm>
          <a:prstGeom prst="rect">
            <a:avLst/>
          </a:prstGeom>
          <a:solidFill>
            <a:srgbClr val="FFFF00">
              <a:alpha val="32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6BF418-67BC-6D14-0A87-94E405FC1EA4}"/>
              </a:ext>
            </a:extLst>
          </p:cNvPr>
          <p:cNvSpPr/>
          <p:nvPr/>
        </p:nvSpPr>
        <p:spPr>
          <a:xfrm>
            <a:off x="8251452" y="2792093"/>
            <a:ext cx="2616574" cy="323959"/>
          </a:xfrm>
          <a:prstGeom prst="rect">
            <a:avLst/>
          </a:prstGeom>
          <a:solidFill>
            <a:srgbClr val="FFFF00">
              <a:alpha val="32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B188F6-CC6A-3B2E-CA96-CCD733A8CFBA}"/>
              </a:ext>
            </a:extLst>
          </p:cNvPr>
          <p:cNvSpPr/>
          <p:nvPr/>
        </p:nvSpPr>
        <p:spPr>
          <a:xfrm>
            <a:off x="1904440" y="2805797"/>
            <a:ext cx="1896595" cy="323959"/>
          </a:xfrm>
          <a:prstGeom prst="rect">
            <a:avLst/>
          </a:prstGeom>
          <a:solidFill>
            <a:srgbClr val="FFFF00">
              <a:alpha val="32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F67D36-F54E-DF2A-BE23-3211E61A0688}"/>
              </a:ext>
            </a:extLst>
          </p:cNvPr>
          <p:cNvSpPr txBox="1"/>
          <p:nvPr/>
        </p:nvSpPr>
        <p:spPr>
          <a:xfrm>
            <a:off x="5740321" y="6262300"/>
            <a:ext cx="71135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MBAC</a:t>
            </a:r>
          </a:p>
        </p:txBody>
      </p:sp>
    </p:spTree>
    <p:extLst>
      <p:ext uri="{BB962C8B-B14F-4D97-AF65-F5344CB8AC3E}">
        <p14:creationId xmlns:p14="http://schemas.microsoft.com/office/powerpoint/2010/main" val="356453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8" grpId="0" animBg="1"/>
      <p:bldP spid="3" grpId="0" animBg="1"/>
      <p:bldP spid="2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hematic&#10;&#10;Description automatically generated">
            <a:extLst>
              <a:ext uri="{FF2B5EF4-FFF2-40B4-BE49-F238E27FC236}">
                <a16:creationId xmlns:a16="http://schemas.microsoft.com/office/drawing/2014/main" id="{A801F596-828D-3BCA-6CBE-27A28AF2E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3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79DDB1C0-4DF3-4216-BFDA-CE2676EC2190}"/>
              </a:ext>
            </a:extLst>
          </p:cNvPr>
          <p:cNvSpPr txBox="1">
            <a:spLocks/>
          </p:cNvSpPr>
          <p:nvPr/>
        </p:nvSpPr>
        <p:spPr>
          <a:xfrm>
            <a:off x="1524000" y="731643"/>
            <a:ext cx="6572250" cy="65651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0070C0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685800"/>
            <a:endParaRPr lang="en-US" sz="2400" spc="38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8A2DFF39-C24D-4A3C-934C-C73EC7DE70D2}"/>
              </a:ext>
            </a:extLst>
          </p:cNvPr>
          <p:cNvSpPr txBox="1">
            <a:spLocks/>
          </p:cNvSpPr>
          <p:nvPr/>
        </p:nvSpPr>
        <p:spPr>
          <a:xfrm>
            <a:off x="3581401" y="621351"/>
            <a:ext cx="7286625" cy="6565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685800"/>
            <a:r>
              <a:rPr lang="en-US" spc="3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MOTIONS FOR CONSIDERATION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351BFF-2F66-3A31-35C9-FF1261F3B8B6}"/>
              </a:ext>
            </a:extLst>
          </p:cNvPr>
          <p:cNvCxnSpPr/>
          <p:nvPr/>
        </p:nvCxnSpPr>
        <p:spPr>
          <a:xfrm>
            <a:off x="4000500" y="6400800"/>
            <a:ext cx="4191000" cy="0"/>
          </a:xfrm>
          <a:prstGeom prst="line">
            <a:avLst/>
          </a:prstGeom>
          <a:ln w="349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C0C6130-55A1-A818-D2F6-8C11758ADF5F}"/>
              </a:ext>
            </a:extLst>
          </p:cNvPr>
          <p:cNvSpPr txBox="1"/>
          <p:nvPr/>
        </p:nvSpPr>
        <p:spPr>
          <a:xfrm>
            <a:off x="434788" y="2329667"/>
            <a:ext cx="11322424" cy="9668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“The Board of Selectmen 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hereby confirms that the best location to house a new Police Station will be at 9 Veterans Memorial Parkway, otherwise known as Map 108, Lot 7960, and which is the current location of the existing Police Station.”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4CA784-F519-7A83-2545-86A7FA8FBF11}"/>
              </a:ext>
            </a:extLst>
          </p:cNvPr>
          <p:cNvSpPr txBox="1"/>
          <p:nvPr/>
        </p:nvSpPr>
        <p:spPr>
          <a:xfrm>
            <a:off x="434788" y="4029272"/>
            <a:ext cx="11322424" cy="12631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“The Board of Selectmen 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hereby authorizes funding an amount up to $500,000 for the purpose of procuring all professional services necessary for preliminary engineering and design for a new Police Station. Funding shall be through Public Safety Impact fees in the amount of $150,000 and by monies made available through the American Rescue Plan Act in the amount of $350,000.”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E97BE9-E6DA-338D-D787-9287DFFC08CB}"/>
              </a:ext>
            </a:extLst>
          </p:cNvPr>
          <p:cNvSpPr txBox="1"/>
          <p:nvPr/>
        </p:nvSpPr>
        <p:spPr>
          <a:xfrm>
            <a:off x="5740321" y="6262300"/>
            <a:ext cx="71135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MBAC</a:t>
            </a:r>
          </a:p>
        </p:txBody>
      </p:sp>
    </p:spTree>
    <p:extLst>
      <p:ext uri="{BB962C8B-B14F-4D97-AF65-F5344CB8AC3E}">
        <p14:creationId xmlns:p14="http://schemas.microsoft.com/office/powerpoint/2010/main" val="3888264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554</Words>
  <Application>Microsoft Office PowerPoint</Application>
  <PresentationFormat>Widescreen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Garamond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Sorenson, Roy</dc:creator>
  <cp:lastModifiedBy>Sorenson, Roy</cp:lastModifiedBy>
  <cp:revision>8</cp:revision>
  <dcterms:created xsi:type="dcterms:W3CDTF">2023-03-22T17:52:01Z</dcterms:created>
  <dcterms:modified xsi:type="dcterms:W3CDTF">2023-03-29T01:40:56Z</dcterms:modified>
</cp:coreProperties>
</file>