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5"/>
  </p:notesMasterIdLst>
  <p:sldIdLst>
    <p:sldId id="256" r:id="rId2"/>
    <p:sldId id="258" r:id="rId3"/>
    <p:sldId id="302" r:id="rId4"/>
    <p:sldId id="303" r:id="rId5"/>
    <p:sldId id="304" r:id="rId6"/>
    <p:sldId id="305" r:id="rId7"/>
    <p:sldId id="306" r:id="rId8"/>
    <p:sldId id="262" r:id="rId9"/>
    <p:sldId id="263" r:id="rId10"/>
    <p:sldId id="310" r:id="rId11"/>
    <p:sldId id="311" r:id="rId12"/>
    <p:sldId id="307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194"/>
    <a:srgbClr val="66FFFF"/>
    <a:srgbClr val="FF0066"/>
    <a:srgbClr val="ECC578"/>
    <a:srgbClr val="CCECFF"/>
    <a:srgbClr val="33CCCC"/>
    <a:srgbClr val="66CCFF"/>
    <a:srgbClr val="C9C9C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B5639-8EC4-4283-B637-02B7D7102914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281ED-90C8-45F1-80E0-1F9D286B8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5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2833" y="2762452"/>
            <a:ext cx="9146334" cy="563574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90" y="3262948"/>
            <a:ext cx="836221" cy="8326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72807" y="5921355"/>
            <a:ext cx="3550385" cy="680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2021 ROAD PROGRAM UPDATE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September 27, 2021</a:t>
            </a:r>
          </a:p>
        </p:txBody>
      </p:sp>
    </p:spTree>
    <p:extLst>
      <p:ext uri="{BB962C8B-B14F-4D97-AF65-F5344CB8AC3E}">
        <p14:creationId xmlns:p14="http://schemas.microsoft.com/office/powerpoint/2010/main" val="318303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44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PROGRAM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2164591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0D194"/>
                </a:solidFill>
                <a:latin typeface="Garamond" panose="02020404030301010803" pitchFamily="18" charset="0"/>
              </a:rPr>
              <a:t>NEIGHBORHOOD ROADS RECONSTRUCTION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Garamond" panose="02020404030301010803" pitchFamily="18" charset="0"/>
              </a:rPr>
              <a:t>Twinbrook</a:t>
            </a: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 Avenue and Iris Avenue</a:t>
            </a:r>
          </a:p>
          <a:p>
            <a:endParaRPr lang="en-US" sz="2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Manor Parkway, Freedom Drive, and Lemay Road</a:t>
            </a:r>
          </a:p>
          <a:p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  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 Henry Taylor Street, Old Farm Road, and </a:t>
            </a:r>
          </a:p>
          <a:p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      Small Brook Lane</a:t>
            </a:r>
          </a:p>
          <a:p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  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0D194"/>
              </a:solidFill>
              <a:latin typeface="Garamond" panose="02020404030301010803" pitchFamily="18" charset="0"/>
            </a:endParaRPr>
          </a:p>
          <a:p>
            <a:pPr lvl="1"/>
            <a:endParaRPr lang="en-US" sz="2400" dirty="0">
              <a:solidFill>
                <a:srgbClr val="F0D194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67898" y="329496"/>
            <a:ext cx="1915327" cy="46166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$4,430,677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1" y="1098842"/>
            <a:ext cx="9143999" cy="809024"/>
            <a:chOff x="0" y="1098842"/>
            <a:chExt cx="9143999" cy="809024"/>
          </a:xfrm>
        </p:grpSpPr>
        <p:pic>
          <p:nvPicPr>
            <p:cNvPr id="21" name="Picture 20"/>
            <p:cNvPicPr/>
            <p:nvPr/>
          </p:nvPicPr>
          <p:blipFill rotWithShape="1">
            <a:blip r:embed="rId3"/>
            <a:srcRect l="16667" t="14815" r="14423" b="5698"/>
            <a:stretch/>
          </p:blipFill>
          <p:spPr bwMode="auto">
            <a:xfrm>
              <a:off x="2695575" y="1099524"/>
              <a:ext cx="1470614" cy="808341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99525"/>
              <a:ext cx="1323975" cy="8083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975" y="1099525"/>
              <a:ext cx="1371600" cy="8083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189" y="1099523"/>
              <a:ext cx="1129711" cy="8083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5900" y="1099522"/>
              <a:ext cx="658333" cy="8083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233" y="1099521"/>
              <a:ext cx="1844748" cy="808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6" name="Picture 25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981" y="1098842"/>
              <a:ext cx="1345018" cy="8090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5" name="Rectangle 14"/>
          <p:cNvSpPr/>
          <p:nvPr/>
        </p:nvSpPr>
        <p:spPr>
          <a:xfrm>
            <a:off x="8365318" y="2481597"/>
            <a:ext cx="1915327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953,359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65318" y="3291894"/>
            <a:ext cx="1915327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749,947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65318" y="4036464"/>
            <a:ext cx="1915327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918,819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377481" y="2481597"/>
            <a:ext cx="1738319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$</a:t>
            </a: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177,140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77481" y="3291894"/>
            <a:ext cx="1738319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$</a:t>
            </a: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138,254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77481" y="4036464"/>
            <a:ext cx="1738319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$</a:t>
            </a: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102,488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163D281D-2975-4FD0-9D82-92E44CF629C1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44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PROGRAM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245128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2021 ROAD PROGRAM BID RESULTS</a:t>
            </a:r>
          </a:p>
          <a:p>
            <a:endParaRPr lang="en-US" sz="2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2021 ROAD PROGRAM EXPENDED TO DATE</a:t>
            </a:r>
          </a:p>
          <a:p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  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 2021 ROAD PROGRAM APPROVED FUNDS</a:t>
            </a:r>
          </a:p>
          <a:p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   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1" y="1098842"/>
            <a:ext cx="9143999" cy="809024"/>
            <a:chOff x="0" y="1098842"/>
            <a:chExt cx="9143999" cy="809024"/>
          </a:xfrm>
        </p:grpSpPr>
        <p:pic>
          <p:nvPicPr>
            <p:cNvPr id="21" name="Picture 20"/>
            <p:cNvPicPr/>
            <p:nvPr/>
          </p:nvPicPr>
          <p:blipFill rotWithShape="1">
            <a:blip r:embed="rId3"/>
            <a:srcRect l="16667" t="14815" r="14423" b="5698"/>
            <a:stretch/>
          </p:blipFill>
          <p:spPr bwMode="auto">
            <a:xfrm>
              <a:off x="2695575" y="1099524"/>
              <a:ext cx="1470614" cy="808341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99525"/>
              <a:ext cx="1323975" cy="8083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975" y="1099525"/>
              <a:ext cx="1371600" cy="8083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189" y="1099523"/>
              <a:ext cx="1129711" cy="8083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5900" y="1099522"/>
              <a:ext cx="658333" cy="8083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233" y="1099521"/>
              <a:ext cx="1844748" cy="808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6" name="Picture 25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981" y="1098842"/>
              <a:ext cx="1345018" cy="8090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5" name="Rectangle 14"/>
          <p:cNvSpPr/>
          <p:nvPr/>
        </p:nvSpPr>
        <p:spPr>
          <a:xfrm>
            <a:off x="8622493" y="2493312"/>
            <a:ext cx="1915327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4,724,343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22492" y="3244334"/>
            <a:ext cx="1915327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4,003,571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22491" y="3974783"/>
            <a:ext cx="1915327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4,430,677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43F588-0CCE-43BA-B6F2-9AFD8885A3DF}"/>
              </a:ext>
            </a:extLst>
          </p:cNvPr>
          <p:cNvSpPr/>
          <p:nvPr/>
        </p:nvSpPr>
        <p:spPr>
          <a:xfrm>
            <a:off x="8622491" y="369968"/>
            <a:ext cx="1915327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427,106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90A6D149-2058-4675-A4A5-1354962866BB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CONSIDERATION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5501" y="2536589"/>
            <a:ext cx="10300996" cy="15696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Authorize expenditure of available funds from the 2021 Road Program Budget for reconstruction of Henry Taylor Street, </a:t>
            </a:r>
            <a:r>
              <a:rPr lang="en-US" sz="3200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Frary</a:t>
            </a: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Street, and Edwards Street.</a:t>
            </a:r>
            <a:endParaRPr lang="en-US" sz="32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9588" y="1481250"/>
            <a:ext cx="1692822" cy="46166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$427,106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166DF-5026-4F75-A239-8F496E7FE515}"/>
              </a:ext>
            </a:extLst>
          </p:cNvPr>
          <p:cNvSpPr/>
          <p:nvPr/>
        </p:nvSpPr>
        <p:spPr>
          <a:xfrm>
            <a:off x="5249588" y="4722403"/>
            <a:ext cx="1692822" cy="46166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$357,066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03E447A-54C4-4963-8E5B-2BD48E07DC54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0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1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8312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DISCUSSION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FCF746C-3C78-4D9C-A6FD-9BDC9AA19971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6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2"/>
          <p:cNvSpPr txBox="1">
            <a:spLocks/>
          </p:cNvSpPr>
          <p:nvPr/>
        </p:nvSpPr>
        <p:spPr>
          <a:xfrm>
            <a:off x="1357881" y="2298746"/>
            <a:ext cx="9271000" cy="64750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                    </a:t>
            </a:r>
            <a:endParaRPr lang="en-US" sz="4000" dirty="0"/>
          </a:p>
        </p:txBody>
      </p:sp>
      <p:sp>
        <p:nvSpPr>
          <p:cNvPr id="37" name="Rectangle 36"/>
          <p:cNvSpPr/>
          <p:nvPr/>
        </p:nvSpPr>
        <p:spPr>
          <a:xfrm>
            <a:off x="1659917" y="4957719"/>
            <a:ext cx="8872165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The upkeep of a rolling 10-year plan would ensure a noticeably better Road System and instill public confidence.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32" y="1088760"/>
            <a:ext cx="3080815" cy="3067478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123090" y="2265027"/>
            <a:ext cx="7560406" cy="647506"/>
          </a:xfrm>
          <a:prstGeom prst="rect">
            <a:avLst/>
          </a:prstGeom>
          <a:ln>
            <a:noFill/>
          </a:ln>
        </p:spPr>
        <p:txBody>
          <a:bodyPr lIns="0" rIns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         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PROGRAM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08737 0.00115 " pathEditMode="relative" rAng="0" ptsTypes="AA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MANOR PARKWAY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7654" y="956469"/>
            <a:ext cx="2345093" cy="46166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2017 PCI = 59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50EDB8A-7905-4B25-AE22-AB4A34C08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18" y="985393"/>
            <a:ext cx="3169920" cy="4226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BD58175-A457-482C-99E0-030C207A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96" y="985393"/>
            <a:ext cx="4699836" cy="4802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D4CEECE8-6B79-4BC8-B282-A4BA1F9BB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8" y="1616329"/>
            <a:ext cx="3167222" cy="4171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77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FREEDOM DRIVE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DAD628D-3A58-4125-8C70-946E242D0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0"/>
          <a:stretch/>
        </p:blipFill>
        <p:spPr bwMode="auto">
          <a:xfrm>
            <a:off x="6471890" y="987554"/>
            <a:ext cx="5033232" cy="4696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3BB6F49-9CCF-40D0-9254-21518EB8C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1"/>
          <a:stretch/>
        </p:blipFill>
        <p:spPr bwMode="auto">
          <a:xfrm>
            <a:off x="1294416" y="1183991"/>
            <a:ext cx="4572000" cy="3721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07869" y="5136192"/>
            <a:ext cx="2345093" cy="46166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2017 PCI = 54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47DB722D-A822-45CE-97D2-6BC9C6530800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IRIS AVENUE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12431" y="5217231"/>
            <a:ext cx="2345093" cy="46166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2017 PCI = 51</a:t>
            </a:r>
          </a:p>
        </p:txBody>
      </p:sp>
      <p:pic>
        <p:nvPicPr>
          <p:cNvPr id="4" name="Picture 3" descr="A picture containing tree, outdoor, wooded&#10;&#10;Description automatically generated">
            <a:extLst>
              <a:ext uri="{FF2B5EF4-FFF2-40B4-BE49-F238E27FC236}">
                <a16:creationId xmlns:a16="http://schemas.microsoft.com/office/drawing/2014/main" id="{C50003B6-B890-4038-AA18-728CA7E87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1" y="1019319"/>
            <a:ext cx="4671331" cy="4421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0B847CC-E32F-4125-977B-5EB32A9F0F9E}"/>
              </a:ext>
            </a:extLst>
          </p:cNvPr>
          <p:cNvSpPr/>
          <p:nvPr/>
        </p:nvSpPr>
        <p:spPr>
          <a:xfrm>
            <a:off x="1716024" y="1340077"/>
            <a:ext cx="2575589" cy="2555267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9B2885-44BE-45E7-8CEE-A412F9975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77" y="1019319"/>
            <a:ext cx="52832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58DD2FA6-36D3-4A01-8CED-5AFBEB73D454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9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TWINBROOK AVENUE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22907" y="4815592"/>
            <a:ext cx="2345093" cy="46166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2017 PCI = 54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0E644D4-880C-47D8-8CDC-6C08CA0BA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70" y="1055472"/>
            <a:ext cx="4234072" cy="4349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521C541-2F1C-4F83-98AA-BC6A4D81B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61" y="1213414"/>
            <a:ext cx="4307840" cy="3230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A461A404-BCAD-42C7-A0A6-F3698341F6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0786" y="1999933"/>
            <a:ext cx="3887032" cy="2625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25E1192D-7B98-4577-ADC5-31F89C8CF788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4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0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MILL / OVERLAY PROGRAM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C9F7B6F-CF65-449B-8A96-42A7A0E3B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4" y="1545893"/>
            <a:ext cx="5012563" cy="407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3F4A0CEB-24F6-4528-83D6-9CCC8A7A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314" y="1024128"/>
            <a:ext cx="4619435" cy="407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31E0763-E6EE-431A-A7F3-E7C7E18A3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02" y="1986287"/>
            <a:ext cx="4511041" cy="3279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283B31B6-BFB2-4CBD-9EB0-726CF735E182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1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44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PROGRAM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20699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0D194"/>
                </a:solidFill>
                <a:latin typeface="Garamond" panose="02020404030301010803" pitchFamily="18" charset="0"/>
              </a:rPr>
              <a:t>NEIGHBORHOOD ROADS RECONSTRUCTION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Garamond" panose="02020404030301010803" pitchFamily="18" charset="0"/>
              </a:rPr>
              <a:t>Twinbrook</a:t>
            </a: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 Avenue and Iris Avenue</a:t>
            </a:r>
          </a:p>
          <a:p>
            <a:endParaRPr lang="en-US" sz="2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Manor Parkway, Freedom Drive, and Lemay Road</a:t>
            </a:r>
          </a:p>
          <a:p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  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 Henry Taylor Street, Old Farm Road, and </a:t>
            </a:r>
          </a:p>
          <a:p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      Small Brook Lane</a:t>
            </a:r>
          </a:p>
          <a:p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  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0D194"/>
              </a:solidFill>
              <a:latin typeface="Garamond" panose="02020404030301010803" pitchFamily="18" charset="0"/>
            </a:endParaRPr>
          </a:p>
          <a:p>
            <a:pPr lvl="1"/>
            <a:endParaRPr lang="en-US" sz="2400" dirty="0">
              <a:solidFill>
                <a:srgbClr val="F0D194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67898" y="337238"/>
            <a:ext cx="1915327" cy="46166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$4,430,677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1" y="1098842"/>
            <a:ext cx="9143999" cy="809024"/>
            <a:chOff x="0" y="1098842"/>
            <a:chExt cx="9143999" cy="809024"/>
          </a:xfrm>
        </p:grpSpPr>
        <p:pic>
          <p:nvPicPr>
            <p:cNvPr id="21" name="Picture 20"/>
            <p:cNvPicPr/>
            <p:nvPr/>
          </p:nvPicPr>
          <p:blipFill rotWithShape="1">
            <a:blip r:embed="rId3"/>
            <a:srcRect l="16667" t="14815" r="14423" b="5698"/>
            <a:stretch/>
          </p:blipFill>
          <p:spPr bwMode="auto">
            <a:xfrm>
              <a:off x="2695575" y="1099524"/>
              <a:ext cx="1470614" cy="808341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99525"/>
              <a:ext cx="1323975" cy="8083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975" y="1099525"/>
              <a:ext cx="1371600" cy="8083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189" y="1099523"/>
              <a:ext cx="1129711" cy="8083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5900" y="1099522"/>
              <a:ext cx="658333" cy="8083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233" y="1099521"/>
              <a:ext cx="1844748" cy="808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6" name="Picture 25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981" y="1098842"/>
              <a:ext cx="1345018" cy="8090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5" name="Rectangle 14"/>
          <p:cNvSpPr/>
          <p:nvPr/>
        </p:nvSpPr>
        <p:spPr>
          <a:xfrm>
            <a:off x="8365318" y="2481597"/>
            <a:ext cx="1915327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594,933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65318" y="3291894"/>
            <a:ext cx="1915327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1,074,933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65318" y="4036464"/>
            <a:ext cx="1915327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$1,380,753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377481" y="2481597"/>
            <a:ext cx="1738319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$</a:t>
            </a: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532,163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77481" y="3291894"/>
            <a:ext cx="1738319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$</a:t>
            </a: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1,008,361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77481" y="4036464"/>
            <a:ext cx="1738319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$</a:t>
            </a: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1,076,918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531CDDAF-CDB4-4BC5-97AA-2B47CDDA6CF0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8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44" y="5617883"/>
            <a:ext cx="601538" cy="598545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524000" y="278542"/>
            <a:ext cx="9144000" cy="563574"/>
          </a:xfrm>
          <a:prstGeom prst="rect">
            <a:avLst/>
          </a:prstGeom>
          <a:ln>
            <a:solidFill>
              <a:srgbClr val="F0D194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PROGRAM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4881" y="1863009"/>
            <a:ext cx="8462237" cy="375487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0D194"/>
                </a:solidFill>
                <a:latin typeface="Garamond" panose="02020404030301010803" pitchFamily="18" charset="0"/>
              </a:rPr>
              <a:t>ROAD STABILIZATION(Mill/Overlay)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S. Broadway 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E. Broadway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Howard St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West St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Clinton St	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Sullivan Ave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Francis St	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Earl St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Franklin St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Ackerman St	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Granite Ave	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Clydesdale Rd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Garrison Rd	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Belmont St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Westchester St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54764" y="3125499"/>
            <a:ext cx="1596926" cy="46166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$1,058,150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0" y="962825"/>
            <a:ext cx="9144000" cy="808344"/>
            <a:chOff x="0" y="1099522"/>
            <a:chExt cx="9144000" cy="8083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36"/>
            <a:stretch/>
          </p:blipFill>
          <p:spPr>
            <a:xfrm rot="5400000">
              <a:off x="3044648" y="1133581"/>
              <a:ext cx="808342" cy="7402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600824" y="1089998"/>
              <a:ext cx="808342" cy="8273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99523"/>
              <a:ext cx="1666874" cy="8083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874" y="1099523"/>
              <a:ext cx="1411831" cy="808343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22" name="Picture 21"/>
            <p:cNvPicPr/>
            <p:nvPr/>
          </p:nvPicPr>
          <p:blipFill rotWithShape="1">
            <a:blip r:embed="rId7"/>
            <a:srcRect l="10417" t="13675" r="21154" b="5698"/>
            <a:stretch/>
          </p:blipFill>
          <p:spPr bwMode="auto">
            <a:xfrm>
              <a:off x="3818933" y="1099523"/>
              <a:ext cx="1411831" cy="808343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41" name="Picture 1" descr="4080ecac-550e-428f-ace1-da1758d91420@namprd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764" y="1099522"/>
              <a:ext cx="1360537" cy="808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1b4e6f2e-9759-4fce-bd25-40c8af0f6a8e@namprd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690" y="1101781"/>
              <a:ext cx="1725310" cy="8060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8677325" y="329496"/>
            <a:ext cx="1915327" cy="46166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$4,430,677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28995" y="3125499"/>
            <a:ext cx="1596926" cy="46166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$936,130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2B8EAEB7-3B9D-4DA2-BD10-B8C178912B11}"/>
              </a:ext>
            </a:extLst>
          </p:cNvPr>
          <p:cNvSpPr txBox="1">
            <a:spLocks/>
          </p:cNvSpPr>
          <p:nvPr/>
        </p:nvSpPr>
        <p:spPr>
          <a:xfrm>
            <a:off x="4375256" y="6216428"/>
            <a:ext cx="3441486" cy="302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ROAD STABILIZATION COMMITTEE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8554</TotalTime>
  <Words>326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Garamond</vt:lpstr>
      <vt:lpstr>Wingdings</vt:lpstr>
      <vt:lpstr>Horizon</vt:lpstr>
      <vt:lpstr>ROAD STABILIZATION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Sorenson, Roy</dc:creator>
  <cp:lastModifiedBy>Sorenson, Roy</cp:lastModifiedBy>
  <cp:revision>216</cp:revision>
  <dcterms:created xsi:type="dcterms:W3CDTF">2014-09-16T21:36:11Z</dcterms:created>
  <dcterms:modified xsi:type="dcterms:W3CDTF">2021-09-23T17:57:44Z</dcterms:modified>
</cp:coreProperties>
</file>