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mp" ContentType="image/png"/>
  <Default Extension="wdp" ContentType="image/vnd.ms-photo"/>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1135" r:id="rId2"/>
    <p:sldId id="279" r:id="rId3"/>
    <p:sldId id="1136" r:id="rId4"/>
    <p:sldId id="1137" r:id="rId5"/>
    <p:sldId id="297" r:id="rId6"/>
    <p:sldId id="291" r:id="rId7"/>
    <p:sldId id="310" r:id="rId8"/>
    <p:sldId id="312" r:id="rId9"/>
    <p:sldId id="313" r:id="rId10"/>
    <p:sldId id="314" r:id="rId11"/>
    <p:sldId id="315" r:id="rId12"/>
    <p:sldId id="316" r:id="rId13"/>
    <p:sldId id="317" r:id="rId14"/>
    <p:sldId id="318" r:id="rId15"/>
    <p:sldId id="319" r:id="rId16"/>
    <p:sldId id="320" r:id="rId17"/>
    <p:sldId id="321" r:id="rId18"/>
    <p:sldId id="295" r:id="rId19"/>
    <p:sldId id="324" r:id="rId20"/>
    <p:sldId id="332" r:id="rId21"/>
    <p:sldId id="325" r:id="rId22"/>
    <p:sldId id="326" r:id="rId23"/>
    <p:sldId id="265" r:id="rId24"/>
    <p:sldId id="293" r:id="rId25"/>
    <p:sldId id="329" r:id="rId26"/>
    <p:sldId id="1138" r:id="rId27"/>
    <p:sldId id="1139" r:id="rId28"/>
    <p:sldId id="1140" r:id="rId29"/>
    <p:sldId id="337" r:id="rId30"/>
    <p:sldId id="1141" r:id="rId31"/>
    <p:sldId id="1142" r:id="rId32"/>
    <p:sldId id="275"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p:scale>
          <a:sx n="100" d="100"/>
          <a:sy n="100" d="100"/>
        </p:scale>
        <p:origin x="216" y="3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72465-BAFB-4DAA-A4DB-F58783C5C1E1}"/>
              </a:ext>
            </a:extLst>
          </p:cNvPr>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49B4D82B-AF31-46E0-AC0B-4BAB356BD2EC}"/>
              </a:ext>
            </a:extLst>
          </p:cNvPr>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00C859D3-AFB0-4D3C-8A2F-F47D8904F056}"/>
              </a:ext>
            </a:extLst>
          </p:cNvPr>
          <p:cNvSpPr>
            <a:spLocks noGrp="1"/>
          </p:cNvSpPr>
          <p:nvPr>
            <p:ph type="dt" sz="half" idx="10"/>
          </p:nvPr>
        </p:nvSpPr>
        <p:spPr/>
        <p:txBody>
          <a:bodyPr/>
          <a:lstStyle/>
          <a:p>
            <a:fld id="{A705C059-C948-4AB8-B9BB-E115FD481DA7}" type="datetimeFigureOut">
              <a:rPr lang="en-US" smtClean="0"/>
              <a:t>11/8/2022</a:t>
            </a:fld>
            <a:endParaRPr lang="en-US" dirty="0"/>
          </a:p>
        </p:txBody>
      </p:sp>
      <p:sp>
        <p:nvSpPr>
          <p:cNvPr id="5" name="Footer Placeholder 4">
            <a:extLst>
              <a:ext uri="{FF2B5EF4-FFF2-40B4-BE49-F238E27FC236}">
                <a16:creationId xmlns:a16="http://schemas.microsoft.com/office/drawing/2014/main" id="{4BD641F7-82E7-49EA-AA7A-D0F443EBC0C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F054838-A197-4C51-9B58-9707BD99AB09}"/>
              </a:ext>
            </a:extLst>
          </p:cNvPr>
          <p:cNvSpPr>
            <a:spLocks noGrp="1"/>
          </p:cNvSpPr>
          <p:nvPr>
            <p:ph type="sldNum" sz="quarter" idx="12"/>
          </p:nvPr>
        </p:nvSpPr>
        <p:spPr/>
        <p:txBody>
          <a:bodyPr/>
          <a:lstStyle/>
          <a:p>
            <a:fld id="{FB40D310-B534-4B21-AC17-DE1B6B9EC1EC}" type="slidenum">
              <a:rPr lang="en-US" smtClean="0"/>
              <a:t>‹#›</a:t>
            </a:fld>
            <a:endParaRPr lang="en-US" dirty="0"/>
          </a:p>
        </p:txBody>
      </p:sp>
    </p:spTree>
    <p:extLst>
      <p:ext uri="{BB962C8B-B14F-4D97-AF65-F5344CB8AC3E}">
        <p14:creationId xmlns:p14="http://schemas.microsoft.com/office/powerpoint/2010/main" val="33034194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DB9FF0-9C5C-4502-AEBA-2EDBB4F8F33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05DADF6-9BF1-4DED-9880-8DB9A7804DF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0CF19AD-8C60-4C7B-ADC7-3009EF9F8208}"/>
              </a:ext>
            </a:extLst>
          </p:cNvPr>
          <p:cNvSpPr>
            <a:spLocks noGrp="1"/>
          </p:cNvSpPr>
          <p:nvPr>
            <p:ph type="dt" sz="half" idx="10"/>
          </p:nvPr>
        </p:nvSpPr>
        <p:spPr/>
        <p:txBody>
          <a:bodyPr/>
          <a:lstStyle/>
          <a:p>
            <a:fld id="{A705C059-C948-4AB8-B9BB-E115FD481DA7}" type="datetimeFigureOut">
              <a:rPr lang="en-US" smtClean="0"/>
              <a:t>11/8/2022</a:t>
            </a:fld>
            <a:endParaRPr lang="en-US" dirty="0"/>
          </a:p>
        </p:txBody>
      </p:sp>
      <p:sp>
        <p:nvSpPr>
          <p:cNvPr id="5" name="Footer Placeholder 4">
            <a:extLst>
              <a:ext uri="{FF2B5EF4-FFF2-40B4-BE49-F238E27FC236}">
                <a16:creationId xmlns:a16="http://schemas.microsoft.com/office/drawing/2014/main" id="{F01AA170-33DF-45C5-8AD7-957A6B0ACA1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A304394-7755-4C9B-96CE-2C99887362BF}"/>
              </a:ext>
            </a:extLst>
          </p:cNvPr>
          <p:cNvSpPr>
            <a:spLocks noGrp="1"/>
          </p:cNvSpPr>
          <p:nvPr>
            <p:ph type="sldNum" sz="quarter" idx="12"/>
          </p:nvPr>
        </p:nvSpPr>
        <p:spPr/>
        <p:txBody>
          <a:bodyPr/>
          <a:lstStyle/>
          <a:p>
            <a:fld id="{FB40D310-B534-4B21-AC17-DE1B6B9EC1EC}" type="slidenum">
              <a:rPr lang="en-US" smtClean="0"/>
              <a:t>‹#›</a:t>
            </a:fld>
            <a:endParaRPr lang="en-US" dirty="0"/>
          </a:p>
        </p:txBody>
      </p:sp>
    </p:spTree>
    <p:extLst>
      <p:ext uri="{BB962C8B-B14F-4D97-AF65-F5344CB8AC3E}">
        <p14:creationId xmlns:p14="http://schemas.microsoft.com/office/powerpoint/2010/main" val="5513831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747470D-4A98-4318-ADF1-E2D551F3029F}"/>
              </a:ext>
            </a:extLst>
          </p:cNvPr>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F0A6157-922A-4C32-9183-35120B8F4A34}"/>
              </a:ext>
            </a:extLst>
          </p:cNvPr>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B3A8FE-5427-4B39-A324-57371ECFA288}"/>
              </a:ext>
            </a:extLst>
          </p:cNvPr>
          <p:cNvSpPr>
            <a:spLocks noGrp="1"/>
          </p:cNvSpPr>
          <p:nvPr>
            <p:ph type="dt" sz="half" idx="10"/>
          </p:nvPr>
        </p:nvSpPr>
        <p:spPr/>
        <p:txBody>
          <a:bodyPr/>
          <a:lstStyle/>
          <a:p>
            <a:fld id="{A705C059-C948-4AB8-B9BB-E115FD481DA7}" type="datetimeFigureOut">
              <a:rPr lang="en-US" smtClean="0"/>
              <a:t>11/8/2022</a:t>
            </a:fld>
            <a:endParaRPr lang="en-US" dirty="0"/>
          </a:p>
        </p:txBody>
      </p:sp>
      <p:sp>
        <p:nvSpPr>
          <p:cNvPr id="5" name="Footer Placeholder 4">
            <a:extLst>
              <a:ext uri="{FF2B5EF4-FFF2-40B4-BE49-F238E27FC236}">
                <a16:creationId xmlns:a16="http://schemas.microsoft.com/office/drawing/2014/main" id="{EB25174B-1498-41D7-B6FB-D3FD75B8AD8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F01D88C-0FFA-46A8-8C9B-7F7803AD5A9C}"/>
              </a:ext>
            </a:extLst>
          </p:cNvPr>
          <p:cNvSpPr>
            <a:spLocks noGrp="1"/>
          </p:cNvSpPr>
          <p:nvPr>
            <p:ph type="sldNum" sz="quarter" idx="12"/>
          </p:nvPr>
        </p:nvSpPr>
        <p:spPr/>
        <p:txBody>
          <a:bodyPr/>
          <a:lstStyle/>
          <a:p>
            <a:fld id="{FB40D310-B534-4B21-AC17-DE1B6B9EC1EC}" type="slidenum">
              <a:rPr lang="en-US" smtClean="0"/>
              <a:t>‹#›</a:t>
            </a:fld>
            <a:endParaRPr lang="en-US" dirty="0"/>
          </a:p>
        </p:txBody>
      </p:sp>
    </p:spTree>
    <p:extLst>
      <p:ext uri="{BB962C8B-B14F-4D97-AF65-F5344CB8AC3E}">
        <p14:creationId xmlns:p14="http://schemas.microsoft.com/office/powerpoint/2010/main" val="38613998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62184-8D14-4EF3-B279-1725AF56D09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F17FAF2-FFD9-4461-A77D-D10E039501C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2C51B1-2D81-4E6C-92DC-8A14BA330587}"/>
              </a:ext>
            </a:extLst>
          </p:cNvPr>
          <p:cNvSpPr>
            <a:spLocks noGrp="1"/>
          </p:cNvSpPr>
          <p:nvPr>
            <p:ph type="dt" sz="half" idx="10"/>
          </p:nvPr>
        </p:nvSpPr>
        <p:spPr/>
        <p:txBody>
          <a:bodyPr/>
          <a:lstStyle/>
          <a:p>
            <a:fld id="{A705C059-C948-4AB8-B9BB-E115FD481DA7}" type="datetimeFigureOut">
              <a:rPr lang="en-US" smtClean="0"/>
              <a:t>11/8/2022</a:t>
            </a:fld>
            <a:endParaRPr lang="en-US" dirty="0"/>
          </a:p>
        </p:txBody>
      </p:sp>
      <p:sp>
        <p:nvSpPr>
          <p:cNvPr id="5" name="Footer Placeholder 4">
            <a:extLst>
              <a:ext uri="{FF2B5EF4-FFF2-40B4-BE49-F238E27FC236}">
                <a16:creationId xmlns:a16="http://schemas.microsoft.com/office/drawing/2014/main" id="{6FA6B57B-BCB1-4343-804B-86154B86595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B24AA83-91C9-4A0D-90A9-DB4DBB4C7962}"/>
              </a:ext>
            </a:extLst>
          </p:cNvPr>
          <p:cNvSpPr>
            <a:spLocks noGrp="1"/>
          </p:cNvSpPr>
          <p:nvPr>
            <p:ph type="sldNum" sz="quarter" idx="12"/>
          </p:nvPr>
        </p:nvSpPr>
        <p:spPr/>
        <p:txBody>
          <a:bodyPr/>
          <a:lstStyle/>
          <a:p>
            <a:fld id="{FB40D310-B534-4B21-AC17-DE1B6B9EC1EC}" type="slidenum">
              <a:rPr lang="en-US" smtClean="0"/>
              <a:t>‹#›</a:t>
            </a:fld>
            <a:endParaRPr lang="en-US" dirty="0"/>
          </a:p>
        </p:txBody>
      </p:sp>
    </p:spTree>
    <p:extLst>
      <p:ext uri="{BB962C8B-B14F-4D97-AF65-F5344CB8AC3E}">
        <p14:creationId xmlns:p14="http://schemas.microsoft.com/office/powerpoint/2010/main" val="8818262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454EDF-69C0-4B10-9D5A-43F95EB3C997}"/>
              </a:ext>
            </a:extLst>
          </p:cNvPr>
          <p:cNvSpPr>
            <a:spLocks noGrp="1"/>
          </p:cNvSpPr>
          <p:nvPr>
            <p:ph type="title"/>
          </p:nvPr>
        </p:nvSpPr>
        <p:spPr>
          <a:xfrm>
            <a:off x="831851" y="1709740"/>
            <a:ext cx="105156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F5B307CF-AC7F-4634-81C2-7204AED22641}"/>
              </a:ext>
            </a:extLst>
          </p:cNvPr>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BD2B6BD-C1CC-4CD2-95C0-E0AA97B398BD}"/>
              </a:ext>
            </a:extLst>
          </p:cNvPr>
          <p:cNvSpPr>
            <a:spLocks noGrp="1"/>
          </p:cNvSpPr>
          <p:nvPr>
            <p:ph type="dt" sz="half" idx="10"/>
          </p:nvPr>
        </p:nvSpPr>
        <p:spPr/>
        <p:txBody>
          <a:bodyPr/>
          <a:lstStyle/>
          <a:p>
            <a:fld id="{A705C059-C948-4AB8-B9BB-E115FD481DA7}" type="datetimeFigureOut">
              <a:rPr lang="en-US" smtClean="0"/>
              <a:t>11/8/2022</a:t>
            </a:fld>
            <a:endParaRPr lang="en-US" dirty="0"/>
          </a:p>
        </p:txBody>
      </p:sp>
      <p:sp>
        <p:nvSpPr>
          <p:cNvPr id="5" name="Footer Placeholder 4">
            <a:extLst>
              <a:ext uri="{FF2B5EF4-FFF2-40B4-BE49-F238E27FC236}">
                <a16:creationId xmlns:a16="http://schemas.microsoft.com/office/drawing/2014/main" id="{DE33A8B2-1402-43A4-B442-8E5FF173DEF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3E6CEDF-0BA5-4152-A5F8-BC4CCB84C40A}"/>
              </a:ext>
            </a:extLst>
          </p:cNvPr>
          <p:cNvSpPr>
            <a:spLocks noGrp="1"/>
          </p:cNvSpPr>
          <p:nvPr>
            <p:ph type="sldNum" sz="quarter" idx="12"/>
          </p:nvPr>
        </p:nvSpPr>
        <p:spPr/>
        <p:txBody>
          <a:bodyPr/>
          <a:lstStyle/>
          <a:p>
            <a:fld id="{FB40D310-B534-4B21-AC17-DE1B6B9EC1EC}" type="slidenum">
              <a:rPr lang="en-US" smtClean="0"/>
              <a:t>‹#›</a:t>
            </a:fld>
            <a:endParaRPr lang="en-US" dirty="0"/>
          </a:p>
        </p:txBody>
      </p:sp>
    </p:spTree>
    <p:extLst>
      <p:ext uri="{BB962C8B-B14F-4D97-AF65-F5344CB8AC3E}">
        <p14:creationId xmlns:p14="http://schemas.microsoft.com/office/powerpoint/2010/main" val="35939835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CFFB3E-92C7-4F53-8482-20B1AD1AB3B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2258431-05D2-4339-8122-C186F384E9E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FC05DBB-9086-4039-A8C7-578A3592C41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BD141D2-370A-4BBE-81FC-E67EC8D0A10D}"/>
              </a:ext>
            </a:extLst>
          </p:cNvPr>
          <p:cNvSpPr>
            <a:spLocks noGrp="1"/>
          </p:cNvSpPr>
          <p:nvPr>
            <p:ph type="dt" sz="half" idx="10"/>
          </p:nvPr>
        </p:nvSpPr>
        <p:spPr/>
        <p:txBody>
          <a:bodyPr/>
          <a:lstStyle/>
          <a:p>
            <a:fld id="{A705C059-C948-4AB8-B9BB-E115FD481DA7}" type="datetimeFigureOut">
              <a:rPr lang="en-US" smtClean="0"/>
              <a:t>11/8/2022</a:t>
            </a:fld>
            <a:endParaRPr lang="en-US" dirty="0"/>
          </a:p>
        </p:txBody>
      </p:sp>
      <p:sp>
        <p:nvSpPr>
          <p:cNvPr id="6" name="Footer Placeholder 5">
            <a:extLst>
              <a:ext uri="{FF2B5EF4-FFF2-40B4-BE49-F238E27FC236}">
                <a16:creationId xmlns:a16="http://schemas.microsoft.com/office/drawing/2014/main" id="{5467D384-FAB9-43D2-ADBF-3CFA086AAB4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17E2FBF-465A-46D3-9710-482D0C41A0E5}"/>
              </a:ext>
            </a:extLst>
          </p:cNvPr>
          <p:cNvSpPr>
            <a:spLocks noGrp="1"/>
          </p:cNvSpPr>
          <p:nvPr>
            <p:ph type="sldNum" sz="quarter" idx="12"/>
          </p:nvPr>
        </p:nvSpPr>
        <p:spPr/>
        <p:txBody>
          <a:bodyPr/>
          <a:lstStyle/>
          <a:p>
            <a:fld id="{FB40D310-B534-4B21-AC17-DE1B6B9EC1EC}" type="slidenum">
              <a:rPr lang="en-US" smtClean="0"/>
              <a:t>‹#›</a:t>
            </a:fld>
            <a:endParaRPr lang="en-US" dirty="0"/>
          </a:p>
        </p:txBody>
      </p:sp>
    </p:spTree>
    <p:extLst>
      <p:ext uri="{BB962C8B-B14F-4D97-AF65-F5344CB8AC3E}">
        <p14:creationId xmlns:p14="http://schemas.microsoft.com/office/powerpoint/2010/main" val="41485445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616904-C08B-49F8-8065-E28200B04F34}"/>
              </a:ext>
            </a:extLst>
          </p:cNvPr>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AB59497-CC0E-42AA-B546-215F2CA91E9C}"/>
              </a:ext>
            </a:extLst>
          </p:cNvPr>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993AA7DA-BE9D-4085-B1AA-8C36B432BE13}"/>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847FE58-0B45-441A-9ABD-8DA9FD2D3D96}"/>
              </a:ext>
            </a:extLst>
          </p:cNvPr>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41678F9A-03F7-4D4C-BE5E-A6A5DC44B71E}"/>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7C36382-B003-43B5-8FF8-17536011660A}"/>
              </a:ext>
            </a:extLst>
          </p:cNvPr>
          <p:cNvSpPr>
            <a:spLocks noGrp="1"/>
          </p:cNvSpPr>
          <p:nvPr>
            <p:ph type="dt" sz="half" idx="10"/>
          </p:nvPr>
        </p:nvSpPr>
        <p:spPr/>
        <p:txBody>
          <a:bodyPr/>
          <a:lstStyle/>
          <a:p>
            <a:fld id="{A705C059-C948-4AB8-B9BB-E115FD481DA7}" type="datetimeFigureOut">
              <a:rPr lang="en-US" smtClean="0"/>
              <a:t>11/8/2022</a:t>
            </a:fld>
            <a:endParaRPr lang="en-US" dirty="0"/>
          </a:p>
        </p:txBody>
      </p:sp>
      <p:sp>
        <p:nvSpPr>
          <p:cNvPr id="8" name="Footer Placeholder 7">
            <a:extLst>
              <a:ext uri="{FF2B5EF4-FFF2-40B4-BE49-F238E27FC236}">
                <a16:creationId xmlns:a16="http://schemas.microsoft.com/office/drawing/2014/main" id="{793F9178-514E-4418-AB3F-99904A16DFCA}"/>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054B59D6-8EEE-48C2-A198-A04D92803B02}"/>
              </a:ext>
            </a:extLst>
          </p:cNvPr>
          <p:cNvSpPr>
            <a:spLocks noGrp="1"/>
          </p:cNvSpPr>
          <p:nvPr>
            <p:ph type="sldNum" sz="quarter" idx="12"/>
          </p:nvPr>
        </p:nvSpPr>
        <p:spPr/>
        <p:txBody>
          <a:bodyPr/>
          <a:lstStyle/>
          <a:p>
            <a:fld id="{FB40D310-B534-4B21-AC17-DE1B6B9EC1EC}" type="slidenum">
              <a:rPr lang="en-US" smtClean="0"/>
              <a:t>‹#›</a:t>
            </a:fld>
            <a:endParaRPr lang="en-US" dirty="0"/>
          </a:p>
        </p:txBody>
      </p:sp>
    </p:spTree>
    <p:extLst>
      <p:ext uri="{BB962C8B-B14F-4D97-AF65-F5344CB8AC3E}">
        <p14:creationId xmlns:p14="http://schemas.microsoft.com/office/powerpoint/2010/main" val="42603651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3055D4-A8E8-442A-A64E-FB4AEFC551E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41BDD5E-D5DC-4ACC-8605-5579A7B6FF02}"/>
              </a:ext>
            </a:extLst>
          </p:cNvPr>
          <p:cNvSpPr>
            <a:spLocks noGrp="1"/>
          </p:cNvSpPr>
          <p:nvPr>
            <p:ph type="dt" sz="half" idx="10"/>
          </p:nvPr>
        </p:nvSpPr>
        <p:spPr/>
        <p:txBody>
          <a:bodyPr/>
          <a:lstStyle/>
          <a:p>
            <a:fld id="{A705C059-C948-4AB8-B9BB-E115FD481DA7}" type="datetimeFigureOut">
              <a:rPr lang="en-US" smtClean="0"/>
              <a:t>11/8/2022</a:t>
            </a:fld>
            <a:endParaRPr lang="en-US" dirty="0"/>
          </a:p>
        </p:txBody>
      </p:sp>
      <p:sp>
        <p:nvSpPr>
          <p:cNvPr id="4" name="Footer Placeholder 3">
            <a:extLst>
              <a:ext uri="{FF2B5EF4-FFF2-40B4-BE49-F238E27FC236}">
                <a16:creationId xmlns:a16="http://schemas.microsoft.com/office/drawing/2014/main" id="{251CE3E2-A982-48C4-B27B-0923276628F8}"/>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DCFC062-8BCE-4F71-9C55-05E0D1134507}"/>
              </a:ext>
            </a:extLst>
          </p:cNvPr>
          <p:cNvSpPr>
            <a:spLocks noGrp="1"/>
          </p:cNvSpPr>
          <p:nvPr>
            <p:ph type="sldNum" sz="quarter" idx="12"/>
          </p:nvPr>
        </p:nvSpPr>
        <p:spPr/>
        <p:txBody>
          <a:bodyPr/>
          <a:lstStyle/>
          <a:p>
            <a:fld id="{FB40D310-B534-4B21-AC17-DE1B6B9EC1EC}" type="slidenum">
              <a:rPr lang="en-US" smtClean="0"/>
              <a:t>‹#›</a:t>
            </a:fld>
            <a:endParaRPr lang="en-US" dirty="0"/>
          </a:p>
        </p:txBody>
      </p:sp>
    </p:spTree>
    <p:extLst>
      <p:ext uri="{BB962C8B-B14F-4D97-AF65-F5344CB8AC3E}">
        <p14:creationId xmlns:p14="http://schemas.microsoft.com/office/powerpoint/2010/main" val="7604439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D46AC51-9EE6-4964-AF4A-7C36062B13BF}"/>
              </a:ext>
            </a:extLst>
          </p:cNvPr>
          <p:cNvSpPr>
            <a:spLocks noGrp="1"/>
          </p:cNvSpPr>
          <p:nvPr>
            <p:ph type="dt" sz="half" idx="10"/>
          </p:nvPr>
        </p:nvSpPr>
        <p:spPr/>
        <p:txBody>
          <a:bodyPr/>
          <a:lstStyle/>
          <a:p>
            <a:fld id="{A705C059-C948-4AB8-B9BB-E115FD481DA7}" type="datetimeFigureOut">
              <a:rPr lang="en-US" smtClean="0"/>
              <a:t>11/8/2022</a:t>
            </a:fld>
            <a:endParaRPr lang="en-US" dirty="0"/>
          </a:p>
        </p:txBody>
      </p:sp>
      <p:sp>
        <p:nvSpPr>
          <p:cNvPr id="3" name="Footer Placeholder 2">
            <a:extLst>
              <a:ext uri="{FF2B5EF4-FFF2-40B4-BE49-F238E27FC236}">
                <a16:creationId xmlns:a16="http://schemas.microsoft.com/office/drawing/2014/main" id="{A1DD9646-5DF4-46E3-9027-1E1E3C708AEB}"/>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CB66F079-040F-4127-8FB2-9C1F5A8E4B1E}"/>
              </a:ext>
            </a:extLst>
          </p:cNvPr>
          <p:cNvSpPr>
            <a:spLocks noGrp="1"/>
          </p:cNvSpPr>
          <p:nvPr>
            <p:ph type="sldNum" sz="quarter" idx="12"/>
          </p:nvPr>
        </p:nvSpPr>
        <p:spPr/>
        <p:txBody>
          <a:bodyPr/>
          <a:lstStyle/>
          <a:p>
            <a:fld id="{FB40D310-B534-4B21-AC17-DE1B6B9EC1EC}" type="slidenum">
              <a:rPr lang="en-US" smtClean="0"/>
              <a:t>‹#›</a:t>
            </a:fld>
            <a:endParaRPr lang="en-US" dirty="0"/>
          </a:p>
        </p:txBody>
      </p:sp>
    </p:spTree>
    <p:extLst>
      <p:ext uri="{BB962C8B-B14F-4D97-AF65-F5344CB8AC3E}">
        <p14:creationId xmlns:p14="http://schemas.microsoft.com/office/powerpoint/2010/main" val="42873095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A82298-36E0-4DEB-96D9-85AF1FC7EE39}"/>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35F4EB96-2D2E-4B45-99F5-AE8239CA85C5}"/>
              </a:ext>
            </a:extLst>
          </p:cNvPr>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5112BBC-990B-4C4F-B100-A3A49A1C212F}"/>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7FB4EA70-2CF8-4EDB-929B-4727ED0DBF13}"/>
              </a:ext>
            </a:extLst>
          </p:cNvPr>
          <p:cNvSpPr>
            <a:spLocks noGrp="1"/>
          </p:cNvSpPr>
          <p:nvPr>
            <p:ph type="dt" sz="half" idx="10"/>
          </p:nvPr>
        </p:nvSpPr>
        <p:spPr/>
        <p:txBody>
          <a:bodyPr/>
          <a:lstStyle/>
          <a:p>
            <a:fld id="{A705C059-C948-4AB8-B9BB-E115FD481DA7}" type="datetimeFigureOut">
              <a:rPr lang="en-US" smtClean="0"/>
              <a:t>11/8/2022</a:t>
            </a:fld>
            <a:endParaRPr lang="en-US" dirty="0"/>
          </a:p>
        </p:txBody>
      </p:sp>
      <p:sp>
        <p:nvSpPr>
          <p:cNvPr id="6" name="Footer Placeholder 5">
            <a:extLst>
              <a:ext uri="{FF2B5EF4-FFF2-40B4-BE49-F238E27FC236}">
                <a16:creationId xmlns:a16="http://schemas.microsoft.com/office/drawing/2014/main" id="{E9E70F43-EA68-436C-8E09-FE8C0BC0DC1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54B1DDA-E392-4E9C-ABD8-9479E2487630}"/>
              </a:ext>
            </a:extLst>
          </p:cNvPr>
          <p:cNvSpPr>
            <a:spLocks noGrp="1"/>
          </p:cNvSpPr>
          <p:nvPr>
            <p:ph type="sldNum" sz="quarter" idx="12"/>
          </p:nvPr>
        </p:nvSpPr>
        <p:spPr/>
        <p:txBody>
          <a:bodyPr/>
          <a:lstStyle/>
          <a:p>
            <a:fld id="{FB40D310-B534-4B21-AC17-DE1B6B9EC1EC}" type="slidenum">
              <a:rPr lang="en-US" smtClean="0"/>
              <a:t>‹#›</a:t>
            </a:fld>
            <a:endParaRPr lang="en-US" dirty="0"/>
          </a:p>
        </p:txBody>
      </p:sp>
    </p:spTree>
    <p:extLst>
      <p:ext uri="{BB962C8B-B14F-4D97-AF65-F5344CB8AC3E}">
        <p14:creationId xmlns:p14="http://schemas.microsoft.com/office/powerpoint/2010/main" val="21034010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05C2D8-CB1A-402E-A08B-8DF8ED2A78FF}"/>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47CB1411-F50A-4893-9DAD-B38AAD2918CA}"/>
              </a:ext>
            </a:extLst>
          </p:cNvPr>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a:extLst>
              <a:ext uri="{FF2B5EF4-FFF2-40B4-BE49-F238E27FC236}">
                <a16:creationId xmlns:a16="http://schemas.microsoft.com/office/drawing/2014/main" id="{F28E30D9-F128-4968-AD2C-EADE234FD7C7}"/>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BD5DEE29-7924-4E8E-9CFC-9168A91409A7}"/>
              </a:ext>
            </a:extLst>
          </p:cNvPr>
          <p:cNvSpPr>
            <a:spLocks noGrp="1"/>
          </p:cNvSpPr>
          <p:nvPr>
            <p:ph type="dt" sz="half" idx="10"/>
          </p:nvPr>
        </p:nvSpPr>
        <p:spPr/>
        <p:txBody>
          <a:bodyPr/>
          <a:lstStyle/>
          <a:p>
            <a:fld id="{A705C059-C948-4AB8-B9BB-E115FD481DA7}" type="datetimeFigureOut">
              <a:rPr lang="en-US" smtClean="0"/>
              <a:t>11/8/2022</a:t>
            </a:fld>
            <a:endParaRPr lang="en-US" dirty="0"/>
          </a:p>
        </p:txBody>
      </p:sp>
      <p:sp>
        <p:nvSpPr>
          <p:cNvPr id="6" name="Footer Placeholder 5">
            <a:extLst>
              <a:ext uri="{FF2B5EF4-FFF2-40B4-BE49-F238E27FC236}">
                <a16:creationId xmlns:a16="http://schemas.microsoft.com/office/drawing/2014/main" id="{AAA81CAF-3AB8-49E3-8C5C-748C8646377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9FA6C228-AC16-4454-8A57-44621B0548E8}"/>
              </a:ext>
            </a:extLst>
          </p:cNvPr>
          <p:cNvSpPr>
            <a:spLocks noGrp="1"/>
          </p:cNvSpPr>
          <p:nvPr>
            <p:ph type="sldNum" sz="quarter" idx="12"/>
          </p:nvPr>
        </p:nvSpPr>
        <p:spPr/>
        <p:txBody>
          <a:bodyPr/>
          <a:lstStyle/>
          <a:p>
            <a:fld id="{FB40D310-B534-4B21-AC17-DE1B6B9EC1EC}" type="slidenum">
              <a:rPr lang="en-US" smtClean="0"/>
              <a:t>‹#›</a:t>
            </a:fld>
            <a:endParaRPr lang="en-US" dirty="0"/>
          </a:p>
        </p:txBody>
      </p:sp>
    </p:spTree>
    <p:extLst>
      <p:ext uri="{BB962C8B-B14F-4D97-AF65-F5344CB8AC3E}">
        <p14:creationId xmlns:p14="http://schemas.microsoft.com/office/powerpoint/2010/main" val="30589189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472659C-B0F7-425D-AAE5-6C1AF088DC5E}"/>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D614D6D-7D69-4255-B67C-6D172C9F392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660906-CAA1-4B42-8031-04311B2D3E4D}"/>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A705C059-C948-4AB8-B9BB-E115FD481DA7}" type="datetimeFigureOut">
              <a:rPr lang="en-US" smtClean="0"/>
              <a:t>11/8/2022</a:t>
            </a:fld>
            <a:endParaRPr lang="en-US" dirty="0"/>
          </a:p>
        </p:txBody>
      </p:sp>
      <p:sp>
        <p:nvSpPr>
          <p:cNvPr id="5" name="Footer Placeholder 4">
            <a:extLst>
              <a:ext uri="{FF2B5EF4-FFF2-40B4-BE49-F238E27FC236}">
                <a16:creationId xmlns:a16="http://schemas.microsoft.com/office/drawing/2014/main" id="{C9CB2193-0352-443D-B5F5-9B7BE8A7DAC1}"/>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66F82CCF-BB53-43FB-AEDC-214672B11BA8}"/>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FB40D310-B534-4B21-AC17-DE1B6B9EC1EC}" type="slidenum">
              <a:rPr lang="en-US" smtClean="0"/>
              <a:t>‹#›</a:t>
            </a:fld>
            <a:endParaRPr lang="en-US" dirty="0"/>
          </a:p>
        </p:txBody>
      </p:sp>
    </p:spTree>
    <p:extLst>
      <p:ext uri="{BB962C8B-B14F-4D97-AF65-F5344CB8AC3E}">
        <p14:creationId xmlns:p14="http://schemas.microsoft.com/office/powerpoint/2010/main" val="174626954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0.tmp"/><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0.tmp"/><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3.wm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5.tmp"/><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7.tmp"/><Relationship Id="rId2" Type="http://schemas.openxmlformats.org/officeDocument/2006/relationships/image" Target="../media/image16.tmp"/><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9.tmp"/><Relationship Id="rId2" Type="http://schemas.openxmlformats.org/officeDocument/2006/relationships/image" Target="../media/image18.tmp"/><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image" Target="../media/image3.jpg"/><Relationship Id="rId7" Type="http://schemas.openxmlformats.org/officeDocument/2006/relationships/image" Target="../media/image6.jpg"/><Relationship Id="rId2" Type="http://schemas.openxmlformats.org/officeDocument/2006/relationships/image" Target="../media/image2.jp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5.png"/><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2" Type="http://schemas.openxmlformats.org/officeDocument/2006/relationships/image" Target="../media/image10.tmp"/><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1.tmp"/><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2.tmp"/><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4.tmp"/><Relationship Id="rId2" Type="http://schemas.openxmlformats.org/officeDocument/2006/relationships/image" Target="../media/image23.tmp"/><Relationship Id="rId1" Type="http://schemas.openxmlformats.org/officeDocument/2006/relationships/slideLayout" Target="../slideLayouts/slideLayout7.xml"/><Relationship Id="rId4" Type="http://schemas.openxmlformats.org/officeDocument/2006/relationships/image" Target="../media/image10.tmp"/></Relationships>
</file>

<file path=ppt/slides/_rels/slide24.xml.rels><?xml version="1.0" encoding="UTF-8" standalone="yes"?>
<Relationships xmlns="http://schemas.openxmlformats.org/package/2006/relationships"><Relationship Id="rId3" Type="http://schemas.openxmlformats.org/officeDocument/2006/relationships/image" Target="../media/image26.tmp"/><Relationship Id="rId2" Type="http://schemas.openxmlformats.org/officeDocument/2006/relationships/image" Target="../media/image25.tmp"/><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7.tmp"/><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0.tmp"/><Relationship Id="rId2" Type="http://schemas.openxmlformats.org/officeDocument/2006/relationships/image" Target="../media/image28.tmp"/><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2.tmp"/><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tmp"/><Relationship Id="rId1" Type="http://schemas.openxmlformats.org/officeDocument/2006/relationships/slideLayout" Target="../slideLayouts/slideLayout7.xml"/><Relationship Id="rId5" Type="http://schemas.openxmlformats.org/officeDocument/2006/relationships/image" Target="../media/image31.emf"/><Relationship Id="rId4" Type="http://schemas.openxmlformats.org/officeDocument/2006/relationships/package" Target="../embeddings/Microsoft_Excel_Worksheet.xlsx"/></Relationships>
</file>

<file path=ppt/slides/_rels/slide29.xml.rels><?xml version="1.0" encoding="UTF-8" standalone="yes"?>
<Relationships xmlns="http://schemas.openxmlformats.org/package/2006/relationships"><Relationship Id="rId2" Type="http://schemas.openxmlformats.org/officeDocument/2006/relationships/image" Target="../media/image32.tmp"/><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tmp"/><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7.tmp"/><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8.tmp"/><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tmp"/><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2.tmp"/><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2">
            <a:extLst>
              <a:ext uri="{FF2B5EF4-FFF2-40B4-BE49-F238E27FC236}">
                <a16:creationId xmlns:a16="http://schemas.microsoft.com/office/drawing/2014/main" id="{0D182502-2FAE-451F-BE33-F1DBD3841168}"/>
              </a:ext>
            </a:extLst>
          </p:cNvPr>
          <p:cNvSpPr txBox="1">
            <a:spLocks/>
          </p:cNvSpPr>
          <p:nvPr/>
        </p:nvSpPr>
        <p:spPr>
          <a:xfrm>
            <a:off x="1524000" y="5381108"/>
            <a:ext cx="9144000" cy="274355"/>
          </a:xfrm>
          <a:prstGeom prst="rect">
            <a:avLst/>
          </a:prstGeom>
          <a:solidFill>
            <a:schemeClr val="bg1">
              <a:lumMod val="75000"/>
            </a:schemeClr>
          </a:solidFill>
          <a:ln w="6350">
            <a:solidFill>
              <a:schemeClr val="tx1"/>
            </a:solidFill>
          </a:ln>
        </p:spPr>
        <p:txBody>
          <a:bodyPr anchor="ctr" anchorCtr="0"/>
          <a:lstStyle>
            <a:lvl1pPr algn="l" defTabSz="914400" rtl="0" eaLnBrk="1" latinLnBrk="0" hangingPunct="1">
              <a:spcBef>
                <a:spcPct val="0"/>
              </a:spcBef>
              <a:buNone/>
              <a:defRPr sz="3000" kern="1200" cap="all"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defTabSz="685800"/>
            <a:endParaRPr lang="en-US" sz="1500" spc="38" dirty="0">
              <a:solidFill>
                <a:prstClr val="black"/>
              </a:solidFill>
              <a:effectLst>
                <a:outerShdw blurRad="38100" dist="38100" dir="2700000" algn="tl">
                  <a:srgbClr val="000000">
                    <a:alpha val="43137"/>
                  </a:srgbClr>
                </a:outerShdw>
              </a:effectLst>
              <a:latin typeface="Garamond" panose="02020404030301010803" pitchFamily="18" charset="0"/>
            </a:endParaRPr>
          </a:p>
        </p:txBody>
      </p:sp>
      <p:sp>
        <p:nvSpPr>
          <p:cNvPr id="6" name="Title 2">
            <a:extLst>
              <a:ext uri="{FF2B5EF4-FFF2-40B4-BE49-F238E27FC236}">
                <a16:creationId xmlns:a16="http://schemas.microsoft.com/office/drawing/2014/main" id="{79DDB1C0-4DF3-4216-BFDA-CE2676EC2190}"/>
              </a:ext>
            </a:extLst>
          </p:cNvPr>
          <p:cNvSpPr txBox="1">
            <a:spLocks/>
          </p:cNvSpPr>
          <p:nvPr/>
        </p:nvSpPr>
        <p:spPr>
          <a:xfrm>
            <a:off x="1524000" y="2272231"/>
            <a:ext cx="6572250" cy="960575"/>
          </a:xfrm>
          <a:prstGeom prst="rect">
            <a:avLst/>
          </a:prstGeom>
          <a:solidFill>
            <a:schemeClr val="accent5">
              <a:lumMod val="50000"/>
            </a:schemeClr>
          </a:solidFill>
          <a:ln>
            <a:solidFill>
              <a:srgbClr val="0070C0"/>
            </a:solidFill>
          </a:ln>
        </p:spPr>
        <p:txBody>
          <a:bodyPr/>
          <a:lstStyle>
            <a:lvl1pPr algn="l" defTabSz="914400" rtl="0" eaLnBrk="1" latinLnBrk="0" hangingPunct="1">
              <a:spcBef>
                <a:spcPct val="0"/>
              </a:spcBef>
              <a:buNone/>
              <a:defRPr sz="3000" kern="1200" cap="all"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defTabSz="685800"/>
            <a:endParaRPr lang="en-US" sz="2400" spc="38" dirty="0">
              <a:solidFill>
                <a:prstClr val="black"/>
              </a:solidFill>
              <a:latin typeface="Calibri Light" panose="020F0302020204030204"/>
            </a:endParaRPr>
          </a:p>
        </p:txBody>
      </p:sp>
      <p:sp>
        <p:nvSpPr>
          <p:cNvPr id="4" name="Title 2">
            <a:extLst>
              <a:ext uri="{FF2B5EF4-FFF2-40B4-BE49-F238E27FC236}">
                <a16:creationId xmlns:a16="http://schemas.microsoft.com/office/drawing/2014/main" id="{8A2DFF39-C24D-4A3C-934C-C73EC7DE70D2}"/>
              </a:ext>
            </a:extLst>
          </p:cNvPr>
          <p:cNvSpPr txBox="1">
            <a:spLocks/>
          </p:cNvSpPr>
          <p:nvPr/>
        </p:nvSpPr>
        <p:spPr>
          <a:xfrm>
            <a:off x="3381376" y="2208600"/>
            <a:ext cx="7286625" cy="960575"/>
          </a:xfrm>
          <a:prstGeom prst="rect">
            <a:avLst/>
          </a:prstGeom>
          <a:solidFill>
            <a:schemeClr val="bg1">
              <a:lumMod val="85000"/>
            </a:schemeClr>
          </a:solidFill>
          <a:ln>
            <a:solidFill>
              <a:srgbClr val="0070C0"/>
            </a:solidFill>
          </a:ln>
        </p:spPr>
        <p:txBody>
          <a:bodyPr tIns="205740" anchor="t" anchorCtr="0"/>
          <a:lstStyle>
            <a:lvl1pPr algn="l" defTabSz="914400" rtl="0" eaLnBrk="1" latinLnBrk="0" hangingPunct="1">
              <a:spcBef>
                <a:spcPct val="0"/>
              </a:spcBef>
              <a:buNone/>
              <a:defRPr sz="3000" kern="1200" cap="all"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defTabSz="685800"/>
            <a:r>
              <a:rPr lang="en-US" sz="2100" spc="38" dirty="0">
                <a:solidFill>
                  <a:prstClr val="black"/>
                </a:solidFill>
                <a:effectLst>
                  <a:outerShdw blurRad="38100" dist="38100" dir="2700000" algn="tl">
                    <a:srgbClr val="000000">
                      <a:alpha val="43137"/>
                    </a:srgbClr>
                  </a:outerShdw>
                </a:effectLst>
                <a:latin typeface="Garamond" panose="02020404030301010803" pitchFamily="18" charset="0"/>
              </a:rPr>
              <a:t>MUNICIPAL BUILDINGS ADVISORY COMMITTEE</a:t>
            </a:r>
          </a:p>
        </p:txBody>
      </p:sp>
      <p:pic>
        <p:nvPicPr>
          <p:cNvPr id="9" name="Picture 8">
            <a:extLst>
              <a:ext uri="{FF2B5EF4-FFF2-40B4-BE49-F238E27FC236}">
                <a16:creationId xmlns:a16="http://schemas.microsoft.com/office/drawing/2014/main" id="{D9C6A577-AA28-44F4-9250-2612794AF43E}"/>
              </a:ext>
            </a:extLst>
          </p:cNvPr>
          <p:cNvPicPr>
            <a:picLocks noChangeAspect="1"/>
          </p:cNvPicPr>
          <p:nvPr/>
        </p:nvPicPr>
        <p:blipFill>
          <a:blip r:embed="rId2">
            <a:duotone>
              <a:schemeClr val="accent3">
                <a:shade val="45000"/>
                <a:satMod val="135000"/>
              </a:schemeClr>
              <a:prstClr val="white"/>
            </a:duotone>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906286" y="1636813"/>
            <a:ext cx="1997028" cy="1988384"/>
          </a:xfrm>
          <a:prstGeom prst="rect">
            <a:avLst/>
          </a:prstGeom>
        </p:spPr>
      </p:pic>
      <p:grpSp>
        <p:nvGrpSpPr>
          <p:cNvPr id="3" name="Group 2">
            <a:extLst>
              <a:ext uri="{FF2B5EF4-FFF2-40B4-BE49-F238E27FC236}">
                <a16:creationId xmlns:a16="http://schemas.microsoft.com/office/drawing/2014/main" id="{8ED1275E-CD6D-4A2D-AAF4-26C408E29794}"/>
              </a:ext>
            </a:extLst>
          </p:cNvPr>
          <p:cNvGrpSpPr/>
          <p:nvPr/>
        </p:nvGrpSpPr>
        <p:grpSpPr>
          <a:xfrm>
            <a:off x="2957947" y="5323222"/>
            <a:ext cx="7710055" cy="294987"/>
            <a:chOff x="955963" y="4637444"/>
            <a:chExt cx="10280073" cy="393316"/>
          </a:xfrm>
          <a:solidFill>
            <a:schemeClr val="bg1"/>
          </a:solidFill>
        </p:grpSpPr>
        <p:sp>
          <p:nvSpPr>
            <p:cNvPr id="8" name="Title 2">
              <a:extLst>
                <a:ext uri="{FF2B5EF4-FFF2-40B4-BE49-F238E27FC236}">
                  <a16:creationId xmlns:a16="http://schemas.microsoft.com/office/drawing/2014/main" id="{EC403990-5A6C-468F-A762-CD730A939DEC}"/>
                </a:ext>
              </a:extLst>
            </p:cNvPr>
            <p:cNvSpPr txBox="1">
              <a:spLocks/>
            </p:cNvSpPr>
            <p:nvPr/>
          </p:nvSpPr>
          <p:spPr>
            <a:xfrm>
              <a:off x="955963" y="4637444"/>
              <a:ext cx="10280073" cy="393316"/>
            </a:xfrm>
            <a:prstGeom prst="rect">
              <a:avLst/>
            </a:prstGeom>
            <a:grpFill/>
            <a:ln w="3175">
              <a:solidFill>
                <a:schemeClr val="tx1"/>
              </a:solidFill>
            </a:ln>
          </p:spPr>
          <p:txBody>
            <a:bodyPr anchor="ctr" anchorCtr="0"/>
            <a:lstStyle>
              <a:lvl1pPr algn="l" defTabSz="914400" rtl="0" eaLnBrk="1" latinLnBrk="0" hangingPunct="1">
                <a:spcBef>
                  <a:spcPct val="0"/>
                </a:spcBef>
                <a:buNone/>
                <a:defRPr sz="3000" kern="1200" cap="all"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defTabSz="685800"/>
              <a:r>
                <a:rPr lang="en-US" sz="1500" spc="38" dirty="0">
                  <a:solidFill>
                    <a:prstClr val="black"/>
                  </a:solidFill>
                  <a:effectLst>
                    <a:outerShdw blurRad="38100" dist="38100" dir="2700000" algn="tl">
                      <a:srgbClr val="000000">
                        <a:alpha val="43137"/>
                      </a:srgbClr>
                    </a:outerShdw>
                  </a:effectLst>
                  <a:latin typeface="Garamond" panose="02020404030301010803" pitchFamily="18" charset="0"/>
                </a:rPr>
                <a:t>UPDATE to THE Board of selectmen</a:t>
              </a:r>
            </a:p>
          </p:txBody>
        </p:sp>
        <p:sp>
          <p:nvSpPr>
            <p:cNvPr id="10" name="Title 1">
              <a:extLst>
                <a:ext uri="{FF2B5EF4-FFF2-40B4-BE49-F238E27FC236}">
                  <a16:creationId xmlns:a16="http://schemas.microsoft.com/office/drawing/2014/main" id="{7225716A-FC58-43F7-83CF-3CAA8434C8CD}"/>
                </a:ext>
              </a:extLst>
            </p:cNvPr>
            <p:cNvSpPr txBox="1">
              <a:spLocks/>
            </p:cNvSpPr>
            <p:nvPr/>
          </p:nvSpPr>
          <p:spPr>
            <a:xfrm>
              <a:off x="9211268" y="4676033"/>
              <a:ext cx="2024767" cy="316135"/>
            </a:xfrm>
            <a:prstGeom prst="rect">
              <a:avLst/>
            </a:prstGeom>
            <a:solidFill>
              <a:schemeClr val="bg1">
                <a:lumMod val="65000"/>
              </a:schemeClr>
            </a:solidFill>
            <a:ln w="3175">
              <a:solidFill>
                <a:schemeClr val="tx1"/>
              </a:solidFill>
            </a:ln>
          </p:spPr>
          <p:txBody>
            <a:bodyPr>
              <a:noAutofit/>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pPr defTabSz="685800"/>
              <a:r>
                <a:rPr lang="en-US" sz="1200" spc="-75" dirty="0">
                  <a:solidFill>
                    <a:prstClr val="white"/>
                  </a:solidFill>
                  <a:effectLst>
                    <a:outerShdw blurRad="38100" dist="38100" dir="2700000" algn="tl">
                      <a:srgbClr val="000000">
                        <a:alpha val="43137"/>
                      </a:srgbClr>
                    </a:outerShdw>
                  </a:effectLst>
                  <a:latin typeface="Garamond" panose="02020404030301010803" pitchFamily="18" charset="0"/>
                </a:rPr>
                <a:t>NOVEMBER 14, 2022</a:t>
              </a:r>
            </a:p>
          </p:txBody>
        </p:sp>
      </p:grpSp>
      <p:cxnSp>
        <p:nvCxnSpPr>
          <p:cNvPr id="14" name="Straight Connector 13">
            <a:extLst>
              <a:ext uri="{FF2B5EF4-FFF2-40B4-BE49-F238E27FC236}">
                <a16:creationId xmlns:a16="http://schemas.microsoft.com/office/drawing/2014/main" id="{50C4A094-F500-4465-9ADA-31E60DAA2C34}"/>
              </a:ext>
            </a:extLst>
          </p:cNvPr>
          <p:cNvCxnSpPr/>
          <p:nvPr/>
        </p:nvCxnSpPr>
        <p:spPr>
          <a:xfrm>
            <a:off x="4536400" y="2766657"/>
            <a:ext cx="4553147" cy="0"/>
          </a:xfrm>
          <a:prstGeom prst="line">
            <a:avLst/>
          </a:prstGeom>
          <a:ln>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16" name="Title 2">
            <a:extLst>
              <a:ext uri="{FF2B5EF4-FFF2-40B4-BE49-F238E27FC236}">
                <a16:creationId xmlns:a16="http://schemas.microsoft.com/office/drawing/2014/main" id="{2B15325C-7DF5-4E39-955C-705990A1D2FD}"/>
              </a:ext>
            </a:extLst>
          </p:cNvPr>
          <p:cNvSpPr txBox="1">
            <a:spLocks/>
          </p:cNvSpPr>
          <p:nvPr/>
        </p:nvSpPr>
        <p:spPr>
          <a:xfrm>
            <a:off x="2957947" y="2793468"/>
            <a:ext cx="7710055" cy="294987"/>
          </a:xfrm>
          <a:prstGeom prst="rect">
            <a:avLst/>
          </a:prstGeom>
          <a:noFill/>
          <a:ln w="3175">
            <a:noFill/>
          </a:ln>
        </p:spPr>
        <p:txBody>
          <a:bodyPr anchor="ctr" anchorCtr="0"/>
          <a:lstStyle>
            <a:lvl1pPr algn="l" defTabSz="914400" rtl="0" eaLnBrk="1" latinLnBrk="0" hangingPunct="1">
              <a:spcBef>
                <a:spcPct val="0"/>
              </a:spcBef>
              <a:buNone/>
              <a:defRPr sz="3000" kern="1200" cap="all"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defTabSz="685800"/>
            <a:r>
              <a:rPr lang="en-US" sz="1800" spc="38" dirty="0">
                <a:solidFill>
                  <a:prstClr val="black"/>
                </a:solidFill>
                <a:effectLst>
                  <a:outerShdw blurRad="38100" dist="38100" dir="2700000" algn="tl">
                    <a:srgbClr val="000000">
                      <a:alpha val="43137"/>
                    </a:srgbClr>
                  </a:outerShdw>
                </a:effectLst>
                <a:latin typeface="Garamond" panose="02020404030301010803" pitchFamily="18" charset="0"/>
              </a:rPr>
              <a:t>TOWN OF SALEM NH</a:t>
            </a:r>
          </a:p>
        </p:txBody>
      </p:sp>
    </p:spTree>
    <p:extLst>
      <p:ext uri="{BB962C8B-B14F-4D97-AF65-F5344CB8AC3E}">
        <p14:creationId xmlns:p14="http://schemas.microsoft.com/office/powerpoint/2010/main" val="39204398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79DDB1C0-4DF3-4216-BFDA-CE2676EC2190}"/>
              </a:ext>
            </a:extLst>
          </p:cNvPr>
          <p:cNvSpPr txBox="1">
            <a:spLocks/>
          </p:cNvSpPr>
          <p:nvPr/>
        </p:nvSpPr>
        <p:spPr>
          <a:xfrm>
            <a:off x="0" y="420046"/>
            <a:ext cx="8763000" cy="875354"/>
          </a:xfrm>
          <a:prstGeom prst="rect">
            <a:avLst/>
          </a:prstGeom>
          <a:solidFill>
            <a:schemeClr val="accent5">
              <a:lumMod val="50000"/>
            </a:schemeClr>
          </a:solidFill>
          <a:ln>
            <a:solidFill>
              <a:srgbClr val="0070C0"/>
            </a:solidFill>
          </a:ln>
        </p:spPr>
        <p:txBody>
          <a:bodyPr/>
          <a:lstStyle>
            <a:lvl1pPr algn="l" defTabSz="914400" rtl="0" eaLnBrk="1" latinLnBrk="0" hangingPunct="1">
              <a:spcBef>
                <a:spcPct val="0"/>
              </a:spcBef>
              <a:buNone/>
              <a:defRPr sz="3000" kern="1200" cap="all"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endParaRPr lang="en-US" sz="3200" dirty="0"/>
          </a:p>
        </p:txBody>
      </p:sp>
      <p:sp>
        <p:nvSpPr>
          <p:cNvPr id="4" name="Title 2">
            <a:extLst>
              <a:ext uri="{FF2B5EF4-FFF2-40B4-BE49-F238E27FC236}">
                <a16:creationId xmlns:a16="http://schemas.microsoft.com/office/drawing/2014/main" id="{8A2DFF39-C24D-4A3C-934C-C73EC7DE70D2}"/>
              </a:ext>
            </a:extLst>
          </p:cNvPr>
          <p:cNvSpPr txBox="1">
            <a:spLocks/>
          </p:cNvSpPr>
          <p:nvPr/>
        </p:nvSpPr>
        <p:spPr>
          <a:xfrm>
            <a:off x="2476500" y="353371"/>
            <a:ext cx="9715500" cy="875354"/>
          </a:xfrm>
          <a:prstGeom prst="rect">
            <a:avLst/>
          </a:prstGeom>
          <a:solidFill>
            <a:schemeClr val="bg1">
              <a:lumMod val="85000"/>
            </a:schemeClr>
          </a:solidFill>
          <a:ln>
            <a:solidFill>
              <a:srgbClr val="0070C0"/>
            </a:solidFill>
          </a:ln>
        </p:spPr>
        <p:txBody>
          <a:bodyPr anchor="ctr" anchorCtr="0"/>
          <a:lstStyle>
            <a:lvl1pPr algn="l" defTabSz="914400" rtl="0" eaLnBrk="1" latinLnBrk="0" hangingPunct="1">
              <a:spcBef>
                <a:spcPct val="0"/>
              </a:spcBef>
              <a:buNone/>
              <a:defRPr sz="3000" kern="1200" cap="all"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3200" dirty="0">
                <a:effectLst>
                  <a:outerShdw blurRad="38100" dist="38100" dir="2700000" algn="tl">
                    <a:srgbClr val="000000">
                      <a:alpha val="43137"/>
                    </a:srgbClr>
                  </a:outerShdw>
                </a:effectLst>
                <a:latin typeface="Garamond" panose="02020404030301010803" pitchFamily="18" charset="0"/>
              </a:rPr>
              <a:t>TOWN OF SALEM NH POLICE DEPARTMENT</a:t>
            </a:r>
          </a:p>
        </p:txBody>
      </p:sp>
      <p:sp>
        <p:nvSpPr>
          <p:cNvPr id="12" name="TextBox 11">
            <a:extLst>
              <a:ext uri="{FF2B5EF4-FFF2-40B4-BE49-F238E27FC236}">
                <a16:creationId xmlns:a16="http://schemas.microsoft.com/office/drawing/2014/main" id="{EF613F0E-F8E1-AD92-1474-E2898776EB9F}"/>
              </a:ext>
            </a:extLst>
          </p:cNvPr>
          <p:cNvSpPr txBox="1"/>
          <p:nvPr/>
        </p:nvSpPr>
        <p:spPr>
          <a:xfrm>
            <a:off x="6505101" y="2597174"/>
            <a:ext cx="4565252" cy="2862322"/>
          </a:xfrm>
          <a:prstGeom prst="rect">
            <a:avLst/>
          </a:prstGeom>
          <a:noFill/>
        </p:spPr>
        <p:txBody>
          <a:bodyPr wrap="square">
            <a:spAutoFit/>
          </a:bodyPr>
          <a:lstStyle/>
          <a:p>
            <a:r>
              <a:rPr lang="en-US" sz="2400" dirty="0"/>
              <a:t>Police Department Headquarters:</a:t>
            </a:r>
          </a:p>
          <a:p>
            <a:pPr marL="285750" indent="-285750">
              <a:buFont typeface="Arial" panose="020B0604020202020204" pitchFamily="34" charset="0"/>
              <a:buChar char="•"/>
            </a:pPr>
            <a:r>
              <a:rPr lang="en-US" sz="2400" dirty="0"/>
              <a:t>Rear Addition</a:t>
            </a:r>
          </a:p>
          <a:p>
            <a:pPr marL="285750" indent="-285750">
              <a:buFont typeface="Arial" panose="020B0604020202020204" pitchFamily="34" charset="0"/>
              <a:buChar char="•"/>
            </a:pPr>
            <a:r>
              <a:rPr lang="en-US" sz="2400" dirty="0"/>
              <a:t>Built in 1978</a:t>
            </a:r>
          </a:p>
          <a:p>
            <a:pPr marL="285750" indent="-285750">
              <a:buFont typeface="Arial" panose="020B0604020202020204" pitchFamily="34" charset="0"/>
              <a:buChar char="•"/>
            </a:pPr>
            <a:r>
              <a:rPr lang="en-US" sz="2400" dirty="0"/>
              <a:t>4,902 SF</a:t>
            </a:r>
          </a:p>
          <a:p>
            <a:pPr marL="285750" indent="-285750">
              <a:buFont typeface="Arial" panose="020B0604020202020204" pitchFamily="34" charset="0"/>
              <a:buChar char="•"/>
            </a:pPr>
            <a:r>
              <a:rPr lang="en-US" sz="2400" dirty="0"/>
              <a:t>50 Full Time Officers</a:t>
            </a:r>
          </a:p>
          <a:p>
            <a:pPr marL="285750" indent="-285750">
              <a:buFont typeface="Arial" panose="020B0604020202020204" pitchFamily="34" charset="0"/>
              <a:buChar char="•"/>
            </a:pPr>
            <a:r>
              <a:rPr lang="en-US" sz="2400" dirty="0"/>
              <a:t>Cumulative: ~ 8,626 SF</a:t>
            </a:r>
          </a:p>
          <a:p>
            <a:endParaRPr lang="en-US" dirty="0"/>
          </a:p>
          <a:p>
            <a:endParaRPr lang="en-US" dirty="0"/>
          </a:p>
        </p:txBody>
      </p:sp>
      <p:pic>
        <p:nvPicPr>
          <p:cNvPr id="8" name="Picture 7" descr="A picture containing tree, outdoor&#10;&#10;Description automatically generated">
            <a:extLst>
              <a:ext uri="{FF2B5EF4-FFF2-40B4-BE49-F238E27FC236}">
                <a16:creationId xmlns:a16="http://schemas.microsoft.com/office/drawing/2014/main" id="{9DCE1219-0723-ACD0-67F9-B145FFD9C2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27542" y="1560664"/>
            <a:ext cx="4059359" cy="4877290"/>
          </a:xfrm>
          <a:prstGeom prst="rect">
            <a:avLst/>
          </a:prstGeom>
        </p:spPr>
      </p:pic>
      <p:grpSp>
        <p:nvGrpSpPr>
          <p:cNvPr id="10" name="Group 9">
            <a:extLst>
              <a:ext uri="{FF2B5EF4-FFF2-40B4-BE49-F238E27FC236}">
                <a16:creationId xmlns:a16="http://schemas.microsoft.com/office/drawing/2014/main" id="{A5A117FF-94DB-9AD6-835C-D85233937ED7}"/>
              </a:ext>
            </a:extLst>
          </p:cNvPr>
          <p:cNvGrpSpPr/>
          <p:nvPr/>
        </p:nvGrpSpPr>
        <p:grpSpPr>
          <a:xfrm>
            <a:off x="3179135" y="3572540"/>
            <a:ext cx="909084" cy="1180213"/>
            <a:chOff x="3179135" y="3572540"/>
            <a:chExt cx="909084" cy="1180213"/>
          </a:xfrm>
          <a:solidFill>
            <a:srgbClr val="3E68F0"/>
          </a:solidFill>
        </p:grpSpPr>
        <p:sp>
          <p:nvSpPr>
            <p:cNvPr id="2" name="Freeform: Shape 1">
              <a:extLst>
                <a:ext uri="{FF2B5EF4-FFF2-40B4-BE49-F238E27FC236}">
                  <a16:creationId xmlns:a16="http://schemas.microsoft.com/office/drawing/2014/main" id="{CA30302D-9813-2E33-51B5-57A9D3980FB5}"/>
                </a:ext>
              </a:extLst>
            </p:cNvPr>
            <p:cNvSpPr/>
            <p:nvPr/>
          </p:nvSpPr>
          <p:spPr>
            <a:xfrm>
              <a:off x="3179135" y="3572540"/>
              <a:ext cx="606056" cy="1180213"/>
            </a:xfrm>
            <a:custGeom>
              <a:avLst/>
              <a:gdLst>
                <a:gd name="connsiteX0" fmla="*/ 0 w 606056"/>
                <a:gd name="connsiteY0" fmla="*/ 0 h 1180213"/>
                <a:gd name="connsiteX1" fmla="*/ 584791 w 606056"/>
                <a:gd name="connsiteY1" fmla="*/ 0 h 1180213"/>
                <a:gd name="connsiteX2" fmla="*/ 606056 w 606056"/>
                <a:gd name="connsiteY2" fmla="*/ 935665 h 1180213"/>
                <a:gd name="connsiteX3" fmla="*/ 531628 w 606056"/>
                <a:gd name="connsiteY3" fmla="*/ 956930 h 1180213"/>
                <a:gd name="connsiteX4" fmla="*/ 542260 w 606056"/>
                <a:gd name="connsiteY4" fmla="*/ 1180213 h 1180213"/>
                <a:gd name="connsiteX5" fmla="*/ 116958 w 606056"/>
                <a:gd name="connsiteY5" fmla="*/ 1158948 h 1180213"/>
                <a:gd name="connsiteX6" fmla="*/ 106325 w 606056"/>
                <a:gd name="connsiteY6" fmla="*/ 935665 h 1180213"/>
                <a:gd name="connsiteX7" fmla="*/ 0 w 606056"/>
                <a:gd name="connsiteY7" fmla="*/ 935665 h 1180213"/>
                <a:gd name="connsiteX8" fmla="*/ 0 w 606056"/>
                <a:gd name="connsiteY8" fmla="*/ 0 h 1180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6056" h="1180213">
                  <a:moveTo>
                    <a:pt x="0" y="0"/>
                  </a:moveTo>
                  <a:lnTo>
                    <a:pt x="584791" y="0"/>
                  </a:lnTo>
                  <a:lnTo>
                    <a:pt x="606056" y="935665"/>
                  </a:lnTo>
                  <a:lnTo>
                    <a:pt x="531628" y="956930"/>
                  </a:lnTo>
                  <a:lnTo>
                    <a:pt x="542260" y="1180213"/>
                  </a:lnTo>
                  <a:lnTo>
                    <a:pt x="116958" y="1158948"/>
                  </a:lnTo>
                  <a:lnTo>
                    <a:pt x="106325" y="935665"/>
                  </a:lnTo>
                  <a:lnTo>
                    <a:pt x="0" y="935665"/>
                  </a:lnTo>
                  <a:lnTo>
                    <a:pt x="0" y="0"/>
                  </a:lnTo>
                  <a:close/>
                </a:path>
              </a:pathLst>
            </a:custGeom>
            <a:grpFill/>
            <a:ln>
              <a:solidFill>
                <a:srgbClr val="3E68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B6DC2C72-A645-903F-CAD8-56DE9E9FBA31}"/>
                </a:ext>
              </a:extLst>
            </p:cNvPr>
            <p:cNvSpPr/>
            <p:nvPr/>
          </p:nvSpPr>
          <p:spPr>
            <a:xfrm>
              <a:off x="3482163" y="3843669"/>
              <a:ext cx="606056" cy="334926"/>
            </a:xfrm>
            <a:prstGeom prst="rect">
              <a:avLst/>
            </a:prstGeom>
            <a:grpFill/>
            <a:ln>
              <a:solidFill>
                <a:srgbClr val="3E68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Rectangle 4">
            <a:extLst>
              <a:ext uri="{FF2B5EF4-FFF2-40B4-BE49-F238E27FC236}">
                <a16:creationId xmlns:a16="http://schemas.microsoft.com/office/drawing/2014/main" id="{C328C763-BA3B-4F30-49D0-FC4DCC0DE0C8}"/>
              </a:ext>
            </a:extLst>
          </p:cNvPr>
          <p:cNvSpPr/>
          <p:nvPr/>
        </p:nvSpPr>
        <p:spPr>
          <a:xfrm>
            <a:off x="2820782" y="4635796"/>
            <a:ext cx="1049469" cy="446567"/>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59410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79DDB1C0-4DF3-4216-BFDA-CE2676EC2190}"/>
              </a:ext>
            </a:extLst>
          </p:cNvPr>
          <p:cNvSpPr txBox="1">
            <a:spLocks/>
          </p:cNvSpPr>
          <p:nvPr/>
        </p:nvSpPr>
        <p:spPr>
          <a:xfrm>
            <a:off x="0" y="420046"/>
            <a:ext cx="8763000" cy="875354"/>
          </a:xfrm>
          <a:prstGeom prst="rect">
            <a:avLst/>
          </a:prstGeom>
          <a:solidFill>
            <a:schemeClr val="accent5">
              <a:lumMod val="50000"/>
            </a:schemeClr>
          </a:solidFill>
          <a:ln>
            <a:solidFill>
              <a:srgbClr val="0070C0"/>
            </a:solidFill>
          </a:ln>
        </p:spPr>
        <p:txBody>
          <a:bodyPr/>
          <a:lstStyle>
            <a:lvl1pPr algn="l" defTabSz="914400" rtl="0" eaLnBrk="1" latinLnBrk="0" hangingPunct="1">
              <a:spcBef>
                <a:spcPct val="0"/>
              </a:spcBef>
              <a:buNone/>
              <a:defRPr sz="3000" kern="1200" cap="all"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endParaRPr lang="en-US" sz="3200" dirty="0"/>
          </a:p>
        </p:txBody>
      </p:sp>
      <p:sp>
        <p:nvSpPr>
          <p:cNvPr id="4" name="Title 2">
            <a:extLst>
              <a:ext uri="{FF2B5EF4-FFF2-40B4-BE49-F238E27FC236}">
                <a16:creationId xmlns:a16="http://schemas.microsoft.com/office/drawing/2014/main" id="{8A2DFF39-C24D-4A3C-934C-C73EC7DE70D2}"/>
              </a:ext>
            </a:extLst>
          </p:cNvPr>
          <p:cNvSpPr txBox="1">
            <a:spLocks/>
          </p:cNvSpPr>
          <p:nvPr/>
        </p:nvSpPr>
        <p:spPr>
          <a:xfrm>
            <a:off x="2476500" y="353371"/>
            <a:ext cx="9715500" cy="875354"/>
          </a:xfrm>
          <a:prstGeom prst="rect">
            <a:avLst/>
          </a:prstGeom>
          <a:solidFill>
            <a:schemeClr val="bg1">
              <a:lumMod val="85000"/>
            </a:schemeClr>
          </a:solidFill>
          <a:ln>
            <a:solidFill>
              <a:srgbClr val="0070C0"/>
            </a:solidFill>
          </a:ln>
        </p:spPr>
        <p:txBody>
          <a:bodyPr anchor="ctr" anchorCtr="0"/>
          <a:lstStyle>
            <a:lvl1pPr algn="l" defTabSz="914400" rtl="0" eaLnBrk="1" latinLnBrk="0" hangingPunct="1">
              <a:spcBef>
                <a:spcPct val="0"/>
              </a:spcBef>
              <a:buNone/>
              <a:defRPr sz="3000" kern="1200" cap="all"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3200" dirty="0">
                <a:effectLst>
                  <a:outerShdw blurRad="38100" dist="38100" dir="2700000" algn="tl">
                    <a:srgbClr val="000000">
                      <a:alpha val="43137"/>
                    </a:srgbClr>
                  </a:outerShdw>
                </a:effectLst>
                <a:latin typeface="Garamond" panose="02020404030301010803" pitchFamily="18" charset="0"/>
              </a:rPr>
              <a:t>1998 SALEM NH ANNUAL REPORT</a:t>
            </a:r>
          </a:p>
        </p:txBody>
      </p:sp>
      <p:sp>
        <p:nvSpPr>
          <p:cNvPr id="9" name="TextBox 8">
            <a:extLst>
              <a:ext uri="{FF2B5EF4-FFF2-40B4-BE49-F238E27FC236}">
                <a16:creationId xmlns:a16="http://schemas.microsoft.com/office/drawing/2014/main" id="{45B6F5DF-8FC4-B146-1035-074EDDF9EDCF}"/>
              </a:ext>
            </a:extLst>
          </p:cNvPr>
          <p:cNvSpPr txBox="1"/>
          <p:nvPr/>
        </p:nvSpPr>
        <p:spPr>
          <a:xfrm>
            <a:off x="8314661" y="5107018"/>
            <a:ext cx="2488019" cy="523220"/>
          </a:xfrm>
          <a:prstGeom prst="rect">
            <a:avLst/>
          </a:prstGeom>
          <a:noFill/>
        </p:spPr>
        <p:txBody>
          <a:bodyPr wrap="square">
            <a:spAutoFit/>
          </a:bodyPr>
          <a:lstStyle/>
          <a:p>
            <a:r>
              <a:rPr lang="en-US" sz="1400" dirty="0"/>
              <a:t>STEPHEN </a:t>
            </a:r>
            <a:r>
              <a:rPr lang="en-US" sz="1400" dirty="0" err="1"/>
              <a:t>MacKINNON</a:t>
            </a:r>
            <a:endParaRPr lang="en-US" sz="1400" dirty="0"/>
          </a:p>
          <a:p>
            <a:r>
              <a:rPr lang="en-US" sz="1400" dirty="0"/>
              <a:t>Chief of Police</a:t>
            </a:r>
          </a:p>
        </p:txBody>
      </p:sp>
      <p:sp>
        <p:nvSpPr>
          <p:cNvPr id="10" name="TextBox 9">
            <a:extLst>
              <a:ext uri="{FF2B5EF4-FFF2-40B4-BE49-F238E27FC236}">
                <a16:creationId xmlns:a16="http://schemas.microsoft.com/office/drawing/2014/main" id="{2B03B2DD-1DC2-F112-742D-0EF44E8E2F63}"/>
              </a:ext>
            </a:extLst>
          </p:cNvPr>
          <p:cNvSpPr txBox="1"/>
          <p:nvPr/>
        </p:nvSpPr>
        <p:spPr>
          <a:xfrm>
            <a:off x="2371060" y="2459504"/>
            <a:ext cx="7719237" cy="2308324"/>
          </a:xfrm>
          <a:prstGeom prst="rect">
            <a:avLst/>
          </a:prstGeom>
          <a:noFill/>
        </p:spPr>
        <p:txBody>
          <a:bodyPr wrap="square">
            <a:spAutoFit/>
          </a:bodyPr>
          <a:lstStyle/>
          <a:p>
            <a:r>
              <a:rPr lang="en-US" sz="2400" dirty="0"/>
              <a:t>“The police facility continues to be very cramped. We operate out of a facility of 9,000+ square feet that houses 75 full time employees. We have run out of office and storage space and have sacrificed floor space to other needs. This has a direct impact on our ability to do the job the best way possible.”</a:t>
            </a:r>
          </a:p>
        </p:txBody>
      </p:sp>
    </p:spTree>
    <p:extLst>
      <p:ext uri="{BB962C8B-B14F-4D97-AF65-F5344CB8AC3E}">
        <p14:creationId xmlns:p14="http://schemas.microsoft.com/office/powerpoint/2010/main" val="29776556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79DDB1C0-4DF3-4216-BFDA-CE2676EC2190}"/>
              </a:ext>
            </a:extLst>
          </p:cNvPr>
          <p:cNvSpPr txBox="1">
            <a:spLocks/>
          </p:cNvSpPr>
          <p:nvPr/>
        </p:nvSpPr>
        <p:spPr>
          <a:xfrm>
            <a:off x="0" y="420046"/>
            <a:ext cx="8763000" cy="875354"/>
          </a:xfrm>
          <a:prstGeom prst="rect">
            <a:avLst/>
          </a:prstGeom>
          <a:solidFill>
            <a:schemeClr val="accent5">
              <a:lumMod val="50000"/>
            </a:schemeClr>
          </a:solidFill>
          <a:ln>
            <a:solidFill>
              <a:srgbClr val="0070C0"/>
            </a:solidFill>
          </a:ln>
        </p:spPr>
        <p:txBody>
          <a:bodyPr/>
          <a:lstStyle>
            <a:lvl1pPr algn="l" defTabSz="914400" rtl="0" eaLnBrk="1" latinLnBrk="0" hangingPunct="1">
              <a:spcBef>
                <a:spcPct val="0"/>
              </a:spcBef>
              <a:buNone/>
              <a:defRPr sz="3000" kern="1200" cap="all"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endParaRPr lang="en-US" sz="3200" dirty="0"/>
          </a:p>
        </p:txBody>
      </p:sp>
      <p:sp>
        <p:nvSpPr>
          <p:cNvPr id="4" name="Title 2">
            <a:extLst>
              <a:ext uri="{FF2B5EF4-FFF2-40B4-BE49-F238E27FC236}">
                <a16:creationId xmlns:a16="http://schemas.microsoft.com/office/drawing/2014/main" id="{8A2DFF39-C24D-4A3C-934C-C73EC7DE70D2}"/>
              </a:ext>
            </a:extLst>
          </p:cNvPr>
          <p:cNvSpPr txBox="1">
            <a:spLocks/>
          </p:cNvSpPr>
          <p:nvPr/>
        </p:nvSpPr>
        <p:spPr>
          <a:xfrm>
            <a:off x="2476500" y="353371"/>
            <a:ext cx="9715500" cy="875354"/>
          </a:xfrm>
          <a:prstGeom prst="rect">
            <a:avLst/>
          </a:prstGeom>
          <a:solidFill>
            <a:schemeClr val="bg1">
              <a:lumMod val="85000"/>
            </a:schemeClr>
          </a:solidFill>
          <a:ln>
            <a:solidFill>
              <a:srgbClr val="0070C0"/>
            </a:solidFill>
          </a:ln>
        </p:spPr>
        <p:txBody>
          <a:bodyPr anchor="ctr" anchorCtr="0"/>
          <a:lstStyle>
            <a:lvl1pPr algn="l" defTabSz="914400" rtl="0" eaLnBrk="1" latinLnBrk="0" hangingPunct="1">
              <a:spcBef>
                <a:spcPct val="0"/>
              </a:spcBef>
              <a:buNone/>
              <a:defRPr sz="3000" kern="1200" cap="all"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3200" dirty="0">
                <a:effectLst>
                  <a:outerShdw blurRad="38100" dist="38100" dir="2700000" algn="tl">
                    <a:srgbClr val="000000">
                      <a:alpha val="43137"/>
                    </a:srgbClr>
                  </a:outerShdw>
                </a:effectLst>
                <a:latin typeface="Garamond" panose="02020404030301010803" pitchFamily="18" charset="0"/>
              </a:rPr>
              <a:t>TOWN OF SALEM NH POLICE DEPARTMENT</a:t>
            </a:r>
          </a:p>
        </p:txBody>
      </p:sp>
      <p:sp>
        <p:nvSpPr>
          <p:cNvPr id="12" name="TextBox 11">
            <a:extLst>
              <a:ext uri="{FF2B5EF4-FFF2-40B4-BE49-F238E27FC236}">
                <a16:creationId xmlns:a16="http://schemas.microsoft.com/office/drawing/2014/main" id="{EF613F0E-F8E1-AD92-1474-E2898776EB9F}"/>
              </a:ext>
            </a:extLst>
          </p:cNvPr>
          <p:cNvSpPr txBox="1"/>
          <p:nvPr/>
        </p:nvSpPr>
        <p:spPr>
          <a:xfrm>
            <a:off x="6151443" y="3858886"/>
            <a:ext cx="4565252" cy="2862322"/>
          </a:xfrm>
          <a:prstGeom prst="rect">
            <a:avLst/>
          </a:prstGeom>
          <a:noFill/>
        </p:spPr>
        <p:txBody>
          <a:bodyPr wrap="square">
            <a:spAutoFit/>
          </a:bodyPr>
          <a:lstStyle/>
          <a:p>
            <a:r>
              <a:rPr lang="en-US" sz="2400" dirty="0"/>
              <a:t>Police Department Headquarters:</a:t>
            </a:r>
          </a:p>
          <a:p>
            <a:pPr marL="285750" indent="-285750">
              <a:buFont typeface="Arial" panose="020B0604020202020204" pitchFamily="34" charset="0"/>
              <a:buChar char="•"/>
            </a:pPr>
            <a:r>
              <a:rPr lang="en-US" sz="2400" dirty="0"/>
              <a:t>2 Manufactured Trailer Units</a:t>
            </a:r>
          </a:p>
          <a:p>
            <a:pPr marL="285750" indent="-285750">
              <a:buFont typeface="Arial" panose="020B0604020202020204" pitchFamily="34" charset="0"/>
              <a:buChar char="•"/>
            </a:pPr>
            <a:r>
              <a:rPr lang="en-US" sz="2400" dirty="0"/>
              <a:t>Added in 1999</a:t>
            </a:r>
          </a:p>
          <a:p>
            <a:pPr marL="285750" indent="-285750">
              <a:buFont typeface="Arial" panose="020B0604020202020204" pitchFamily="34" charset="0"/>
              <a:buChar char="•"/>
            </a:pPr>
            <a:r>
              <a:rPr lang="en-US" sz="2400" dirty="0"/>
              <a:t>1320 SF</a:t>
            </a:r>
          </a:p>
          <a:p>
            <a:pPr marL="285750" indent="-285750">
              <a:buFont typeface="Arial" panose="020B0604020202020204" pitchFamily="34" charset="0"/>
              <a:buChar char="•"/>
            </a:pPr>
            <a:r>
              <a:rPr lang="en-US" sz="2400" dirty="0"/>
              <a:t>75 Full Time Staff</a:t>
            </a:r>
          </a:p>
          <a:p>
            <a:pPr marL="285750" indent="-285750">
              <a:buFont typeface="Arial" panose="020B0604020202020204" pitchFamily="34" charset="0"/>
              <a:buChar char="•"/>
            </a:pPr>
            <a:r>
              <a:rPr lang="en-US" sz="2400" dirty="0"/>
              <a:t>Cumulative: ~ 10,741 SF</a:t>
            </a:r>
          </a:p>
          <a:p>
            <a:endParaRPr lang="en-US" dirty="0"/>
          </a:p>
          <a:p>
            <a:endParaRPr lang="en-US" dirty="0"/>
          </a:p>
        </p:txBody>
      </p:sp>
      <p:grpSp>
        <p:nvGrpSpPr>
          <p:cNvPr id="7" name="Group 6">
            <a:extLst>
              <a:ext uri="{FF2B5EF4-FFF2-40B4-BE49-F238E27FC236}">
                <a16:creationId xmlns:a16="http://schemas.microsoft.com/office/drawing/2014/main" id="{02F2EFBA-09FA-3029-C062-32C88A041C52}"/>
              </a:ext>
            </a:extLst>
          </p:cNvPr>
          <p:cNvGrpSpPr/>
          <p:nvPr/>
        </p:nvGrpSpPr>
        <p:grpSpPr>
          <a:xfrm>
            <a:off x="645042" y="1475603"/>
            <a:ext cx="4059359" cy="4877290"/>
            <a:chOff x="1627542" y="1560664"/>
            <a:chExt cx="4059359" cy="4877290"/>
          </a:xfrm>
        </p:grpSpPr>
        <p:pic>
          <p:nvPicPr>
            <p:cNvPr id="8" name="Picture 7" descr="A picture containing tree, outdoor&#10;&#10;Description automatically generated">
              <a:extLst>
                <a:ext uri="{FF2B5EF4-FFF2-40B4-BE49-F238E27FC236}">
                  <a16:creationId xmlns:a16="http://schemas.microsoft.com/office/drawing/2014/main" id="{9DCE1219-0723-ACD0-67F9-B145FFD9C2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27542" y="1560664"/>
              <a:ext cx="4059359" cy="4877290"/>
            </a:xfrm>
            <a:prstGeom prst="rect">
              <a:avLst/>
            </a:prstGeom>
          </p:spPr>
        </p:pic>
        <p:grpSp>
          <p:nvGrpSpPr>
            <p:cNvPr id="10" name="Group 9">
              <a:extLst>
                <a:ext uri="{FF2B5EF4-FFF2-40B4-BE49-F238E27FC236}">
                  <a16:creationId xmlns:a16="http://schemas.microsoft.com/office/drawing/2014/main" id="{A5A117FF-94DB-9AD6-835C-D85233937ED7}"/>
                </a:ext>
              </a:extLst>
            </p:cNvPr>
            <p:cNvGrpSpPr/>
            <p:nvPr/>
          </p:nvGrpSpPr>
          <p:grpSpPr>
            <a:xfrm>
              <a:off x="3179135" y="3572540"/>
              <a:ext cx="909084" cy="1180213"/>
              <a:chOff x="3179135" y="3572540"/>
              <a:chExt cx="909084" cy="1180213"/>
            </a:xfrm>
            <a:solidFill>
              <a:srgbClr val="3E68F0"/>
            </a:solidFill>
          </p:grpSpPr>
          <p:sp>
            <p:nvSpPr>
              <p:cNvPr id="2" name="Freeform: Shape 1">
                <a:extLst>
                  <a:ext uri="{FF2B5EF4-FFF2-40B4-BE49-F238E27FC236}">
                    <a16:creationId xmlns:a16="http://schemas.microsoft.com/office/drawing/2014/main" id="{CA30302D-9813-2E33-51B5-57A9D3980FB5}"/>
                  </a:ext>
                </a:extLst>
              </p:cNvPr>
              <p:cNvSpPr/>
              <p:nvPr/>
            </p:nvSpPr>
            <p:spPr>
              <a:xfrm>
                <a:off x="3179135" y="3572540"/>
                <a:ext cx="606056" cy="1180213"/>
              </a:xfrm>
              <a:custGeom>
                <a:avLst/>
                <a:gdLst>
                  <a:gd name="connsiteX0" fmla="*/ 0 w 606056"/>
                  <a:gd name="connsiteY0" fmla="*/ 0 h 1180213"/>
                  <a:gd name="connsiteX1" fmla="*/ 584791 w 606056"/>
                  <a:gd name="connsiteY1" fmla="*/ 0 h 1180213"/>
                  <a:gd name="connsiteX2" fmla="*/ 606056 w 606056"/>
                  <a:gd name="connsiteY2" fmla="*/ 935665 h 1180213"/>
                  <a:gd name="connsiteX3" fmla="*/ 531628 w 606056"/>
                  <a:gd name="connsiteY3" fmla="*/ 956930 h 1180213"/>
                  <a:gd name="connsiteX4" fmla="*/ 542260 w 606056"/>
                  <a:gd name="connsiteY4" fmla="*/ 1180213 h 1180213"/>
                  <a:gd name="connsiteX5" fmla="*/ 116958 w 606056"/>
                  <a:gd name="connsiteY5" fmla="*/ 1158948 h 1180213"/>
                  <a:gd name="connsiteX6" fmla="*/ 106325 w 606056"/>
                  <a:gd name="connsiteY6" fmla="*/ 935665 h 1180213"/>
                  <a:gd name="connsiteX7" fmla="*/ 0 w 606056"/>
                  <a:gd name="connsiteY7" fmla="*/ 935665 h 1180213"/>
                  <a:gd name="connsiteX8" fmla="*/ 0 w 606056"/>
                  <a:gd name="connsiteY8" fmla="*/ 0 h 1180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6056" h="1180213">
                    <a:moveTo>
                      <a:pt x="0" y="0"/>
                    </a:moveTo>
                    <a:lnTo>
                      <a:pt x="584791" y="0"/>
                    </a:lnTo>
                    <a:lnTo>
                      <a:pt x="606056" y="935665"/>
                    </a:lnTo>
                    <a:lnTo>
                      <a:pt x="531628" y="956930"/>
                    </a:lnTo>
                    <a:lnTo>
                      <a:pt x="542260" y="1180213"/>
                    </a:lnTo>
                    <a:lnTo>
                      <a:pt x="116958" y="1158948"/>
                    </a:lnTo>
                    <a:lnTo>
                      <a:pt x="106325" y="935665"/>
                    </a:lnTo>
                    <a:lnTo>
                      <a:pt x="0" y="935665"/>
                    </a:lnTo>
                    <a:lnTo>
                      <a:pt x="0" y="0"/>
                    </a:lnTo>
                    <a:close/>
                  </a:path>
                </a:pathLst>
              </a:custGeom>
              <a:grpFill/>
              <a:ln>
                <a:solidFill>
                  <a:srgbClr val="3E68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B6DC2C72-A645-903F-CAD8-56DE9E9FBA31}"/>
                  </a:ext>
                </a:extLst>
              </p:cNvPr>
              <p:cNvSpPr/>
              <p:nvPr/>
            </p:nvSpPr>
            <p:spPr>
              <a:xfrm>
                <a:off x="3482163" y="3843669"/>
                <a:ext cx="606056" cy="334926"/>
              </a:xfrm>
              <a:prstGeom prst="rect">
                <a:avLst/>
              </a:prstGeom>
              <a:grpFill/>
              <a:ln>
                <a:solidFill>
                  <a:srgbClr val="3E68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Rectangle 4">
              <a:extLst>
                <a:ext uri="{FF2B5EF4-FFF2-40B4-BE49-F238E27FC236}">
                  <a16:creationId xmlns:a16="http://schemas.microsoft.com/office/drawing/2014/main" id="{C328C763-BA3B-4F30-49D0-FC4DCC0DE0C8}"/>
                </a:ext>
              </a:extLst>
            </p:cNvPr>
            <p:cNvSpPr/>
            <p:nvPr/>
          </p:nvSpPr>
          <p:spPr>
            <a:xfrm>
              <a:off x="2820782" y="4635796"/>
              <a:ext cx="1049469" cy="446567"/>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Box 10">
            <a:extLst>
              <a:ext uri="{FF2B5EF4-FFF2-40B4-BE49-F238E27FC236}">
                <a16:creationId xmlns:a16="http://schemas.microsoft.com/office/drawing/2014/main" id="{07FED02C-78F7-96D0-59F5-7DE06C8F6FEA}"/>
              </a:ext>
            </a:extLst>
          </p:cNvPr>
          <p:cNvSpPr txBox="1"/>
          <p:nvPr/>
        </p:nvSpPr>
        <p:spPr>
          <a:xfrm>
            <a:off x="5166869" y="1589867"/>
            <a:ext cx="6278524" cy="1477328"/>
          </a:xfrm>
          <a:prstGeom prst="rect">
            <a:avLst/>
          </a:prstGeom>
          <a:noFill/>
        </p:spPr>
        <p:txBody>
          <a:bodyPr wrap="square">
            <a:spAutoFit/>
          </a:bodyPr>
          <a:lstStyle/>
          <a:p>
            <a:pPr algn="just"/>
            <a:r>
              <a:rPr lang="en-US" dirty="0"/>
              <a:t>“In 1999 we attached a house trailer to the building to expand our cramped floor space. This area will be used for long term storage and to replace office and interview areas that were given up for other purposes. The biggest problem that continues to affect police operations is the lack of space.”</a:t>
            </a:r>
          </a:p>
        </p:txBody>
      </p:sp>
      <p:sp>
        <p:nvSpPr>
          <p:cNvPr id="13" name="TextBox 12">
            <a:extLst>
              <a:ext uri="{FF2B5EF4-FFF2-40B4-BE49-F238E27FC236}">
                <a16:creationId xmlns:a16="http://schemas.microsoft.com/office/drawing/2014/main" id="{3A7B4571-91FC-76A1-7AEF-A83DC94A2721}"/>
              </a:ext>
            </a:extLst>
          </p:cNvPr>
          <p:cNvSpPr txBox="1"/>
          <p:nvPr/>
        </p:nvSpPr>
        <p:spPr>
          <a:xfrm>
            <a:off x="9703981" y="3067195"/>
            <a:ext cx="2488019" cy="523220"/>
          </a:xfrm>
          <a:prstGeom prst="rect">
            <a:avLst/>
          </a:prstGeom>
          <a:noFill/>
        </p:spPr>
        <p:txBody>
          <a:bodyPr wrap="square">
            <a:spAutoFit/>
          </a:bodyPr>
          <a:lstStyle/>
          <a:p>
            <a:r>
              <a:rPr lang="en-US" sz="1400" dirty="0"/>
              <a:t>STEPHEN </a:t>
            </a:r>
            <a:r>
              <a:rPr lang="en-US" sz="1400" dirty="0" err="1"/>
              <a:t>MacKINNON</a:t>
            </a:r>
            <a:endParaRPr lang="en-US" sz="1400" dirty="0"/>
          </a:p>
          <a:p>
            <a:r>
              <a:rPr lang="en-US" sz="1400" dirty="0"/>
              <a:t>Chief of Police</a:t>
            </a:r>
          </a:p>
        </p:txBody>
      </p:sp>
      <p:sp>
        <p:nvSpPr>
          <p:cNvPr id="9" name="Rectangle 8">
            <a:extLst>
              <a:ext uri="{FF2B5EF4-FFF2-40B4-BE49-F238E27FC236}">
                <a16:creationId xmlns:a16="http://schemas.microsoft.com/office/drawing/2014/main" id="{DF0A7324-9673-6925-D78F-1B94A3607EF7}"/>
              </a:ext>
            </a:extLst>
          </p:cNvPr>
          <p:cNvSpPr/>
          <p:nvPr/>
        </p:nvSpPr>
        <p:spPr>
          <a:xfrm>
            <a:off x="1753222" y="3590415"/>
            <a:ext cx="358353" cy="651976"/>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036330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79DDB1C0-4DF3-4216-BFDA-CE2676EC2190}"/>
              </a:ext>
            </a:extLst>
          </p:cNvPr>
          <p:cNvSpPr txBox="1">
            <a:spLocks/>
          </p:cNvSpPr>
          <p:nvPr/>
        </p:nvSpPr>
        <p:spPr>
          <a:xfrm>
            <a:off x="0" y="420046"/>
            <a:ext cx="8763000" cy="875354"/>
          </a:xfrm>
          <a:prstGeom prst="rect">
            <a:avLst/>
          </a:prstGeom>
          <a:solidFill>
            <a:schemeClr val="accent5">
              <a:lumMod val="50000"/>
            </a:schemeClr>
          </a:solidFill>
          <a:ln>
            <a:solidFill>
              <a:srgbClr val="0070C0"/>
            </a:solidFill>
          </a:ln>
        </p:spPr>
        <p:txBody>
          <a:bodyPr/>
          <a:lstStyle>
            <a:lvl1pPr algn="l" defTabSz="914400" rtl="0" eaLnBrk="1" latinLnBrk="0" hangingPunct="1">
              <a:spcBef>
                <a:spcPct val="0"/>
              </a:spcBef>
              <a:buNone/>
              <a:defRPr sz="3000" kern="1200" cap="all"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endParaRPr lang="en-US" sz="3200" dirty="0"/>
          </a:p>
        </p:txBody>
      </p:sp>
      <p:sp>
        <p:nvSpPr>
          <p:cNvPr id="4" name="Title 2">
            <a:extLst>
              <a:ext uri="{FF2B5EF4-FFF2-40B4-BE49-F238E27FC236}">
                <a16:creationId xmlns:a16="http://schemas.microsoft.com/office/drawing/2014/main" id="{8A2DFF39-C24D-4A3C-934C-C73EC7DE70D2}"/>
              </a:ext>
            </a:extLst>
          </p:cNvPr>
          <p:cNvSpPr txBox="1">
            <a:spLocks/>
          </p:cNvSpPr>
          <p:nvPr/>
        </p:nvSpPr>
        <p:spPr>
          <a:xfrm>
            <a:off x="2476500" y="353371"/>
            <a:ext cx="9715500" cy="875354"/>
          </a:xfrm>
          <a:prstGeom prst="rect">
            <a:avLst/>
          </a:prstGeom>
          <a:solidFill>
            <a:schemeClr val="bg1">
              <a:lumMod val="85000"/>
            </a:schemeClr>
          </a:solidFill>
          <a:ln>
            <a:solidFill>
              <a:srgbClr val="0070C0"/>
            </a:solidFill>
          </a:ln>
        </p:spPr>
        <p:txBody>
          <a:bodyPr anchor="ctr" anchorCtr="0"/>
          <a:lstStyle>
            <a:lvl1pPr algn="l" defTabSz="914400" rtl="0" eaLnBrk="1" latinLnBrk="0" hangingPunct="1">
              <a:spcBef>
                <a:spcPct val="0"/>
              </a:spcBef>
              <a:buNone/>
              <a:defRPr sz="3000" kern="1200" cap="all"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3200" dirty="0">
                <a:effectLst>
                  <a:outerShdw blurRad="38100" dist="38100" dir="2700000" algn="tl">
                    <a:srgbClr val="000000">
                      <a:alpha val="43137"/>
                    </a:srgbClr>
                  </a:outerShdw>
                </a:effectLst>
                <a:latin typeface="Garamond" panose="02020404030301010803" pitchFamily="18" charset="0"/>
              </a:rPr>
              <a:t>2002 SALEM NH ANNUAL REPORT</a:t>
            </a:r>
          </a:p>
        </p:txBody>
      </p:sp>
      <p:sp>
        <p:nvSpPr>
          <p:cNvPr id="9" name="TextBox 8">
            <a:extLst>
              <a:ext uri="{FF2B5EF4-FFF2-40B4-BE49-F238E27FC236}">
                <a16:creationId xmlns:a16="http://schemas.microsoft.com/office/drawing/2014/main" id="{45B6F5DF-8FC4-B146-1035-074EDDF9EDCF}"/>
              </a:ext>
            </a:extLst>
          </p:cNvPr>
          <p:cNvSpPr txBox="1"/>
          <p:nvPr/>
        </p:nvSpPr>
        <p:spPr>
          <a:xfrm>
            <a:off x="8888819" y="5192078"/>
            <a:ext cx="2488019" cy="523220"/>
          </a:xfrm>
          <a:prstGeom prst="rect">
            <a:avLst/>
          </a:prstGeom>
          <a:noFill/>
        </p:spPr>
        <p:txBody>
          <a:bodyPr wrap="square">
            <a:spAutoFit/>
          </a:bodyPr>
          <a:lstStyle/>
          <a:p>
            <a:r>
              <a:rPr lang="en-US" sz="1400" dirty="0"/>
              <a:t>PAUL DONOVAN</a:t>
            </a:r>
          </a:p>
          <a:p>
            <a:r>
              <a:rPr lang="en-US" sz="1400" dirty="0"/>
              <a:t>Chief of Police</a:t>
            </a:r>
          </a:p>
        </p:txBody>
      </p:sp>
      <p:sp>
        <p:nvSpPr>
          <p:cNvPr id="7" name="TextBox 6">
            <a:extLst>
              <a:ext uri="{FF2B5EF4-FFF2-40B4-BE49-F238E27FC236}">
                <a16:creationId xmlns:a16="http://schemas.microsoft.com/office/drawing/2014/main" id="{57723162-B2E2-58A2-043F-50A973F523ED}"/>
              </a:ext>
            </a:extLst>
          </p:cNvPr>
          <p:cNvSpPr txBox="1"/>
          <p:nvPr/>
        </p:nvSpPr>
        <p:spPr>
          <a:xfrm>
            <a:off x="2721934" y="2136338"/>
            <a:ext cx="7644809" cy="2585323"/>
          </a:xfrm>
          <a:prstGeom prst="rect">
            <a:avLst/>
          </a:prstGeom>
          <a:noFill/>
        </p:spPr>
        <p:txBody>
          <a:bodyPr wrap="square">
            <a:spAutoFit/>
          </a:bodyPr>
          <a:lstStyle/>
          <a:p>
            <a:r>
              <a:rPr lang="en-US" b="1" dirty="0"/>
              <a:t>The Future </a:t>
            </a:r>
          </a:p>
          <a:p>
            <a:pPr algn="just"/>
            <a:r>
              <a:rPr lang="en-US" dirty="0"/>
              <a:t>“The Department need for space is critical. The present building does not meet ADA requirements, has an antiquated electrical system, suffers from plumbing problems, HV AC problems, and does not meet our storage, evidence handling, and working space requirements. Our communications system is presently undergoing an upgrade, thanks in part to a State grant. A Building Committee has been designated by the Board of Selectmen to study the requirements for a new facility. We would appreciate the community's support in the construction of a new Police Station in 2004.”</a:t>
            </a:r>
          </a:p>
        </p:txBody>
      </p:sp>
    </p:spTree>
    <p:extLst>
      <p:ext uri="{BB962C8B-B14F-4D97-AF65-F5344CB8AC3E}">
        <p14:creationId xmlns:p14="http://schemas.microsoft.com/office/powerpoint/2010/main" val="34283475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79DDB1C0-4DF3-4216-BFDA-CE2676EC2190}"/>
              </a:ext>
            </a:extLst>
          </p:cNvPr>
          <p:cNvSpPr txBox="1">
            <a:spLocks/>
          </p:cNvSpPr>
          <p:nvPr/>
        </p:nvSpPr>
        <p:spPr>
          <a:xfrm>
            <a:off x="0" y="420046"/>
            <a:ext cx="8763000" cy="875354"/>
          </a:xfrm>
          <a:prstGeom prst="rect">
            <a:avLst/>
          </a:prstGeom>
          <a:solidFill>
            <a:schemeClr val="accent5">
              <a:lumMod val="50000"/>
            </a:schemeClr>
          </a:solidFill>
          <a:ln>
            <a:solidFill>
              <a:srgbClr val="0070C0"/>
            </a:solidFill>
          </a:ln>
        </p:spPr>
        <p:txBody>
          <a:bodyPr/>
          <a:lstStyle>
            <a:lvl1pPr algn="l" defTabSz="914400" rtl="0" eaLnBrk="1" latinLnBrk="0" hangingPunct="1">
              <a:spcBef>
                <a:spcPct val="0"/>
              </a:spcBef>
              <a:buNone/>
              <a:defRPr sz="3000" kern="1200" cap="all"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endParaRPr lang="en-US" sz="3200" dirty="0"/>
          </a:p>
        </p:txBody>
      </p:sp>
      <p:sp>
        <p:nvSpPr>
          <p:cNvPr id="4" name="Title 2">
            <a:extLst>
              <a:ext uri="{FF2B5EF4-FFF2-40B4-BE49-F238E27FC236}">
                <a16:creationId xmlns:a16="http://schemas.microsoft.com/office/drawing/2014/main" id="{8A2DFF39-C24D-4A3C-934C-C73EC7DE70D2}"/>
              </a:ext>
            </a:extLst>
          </p:cNvPr>
          <p:cNvSpPr txBox="1">
            <a:spLocks/>
          </p:cNvSpPr>
          <p:nvPr/>
        </p:nvSpPr>
        <p:spPr>
          <a:xfrm>
            <a:off x="2476500" y="353371"/>
            <a:ext cx="9715500" cy="875354"/>
          </a:xfrm>
          <a:prstGeom prst="rect">
            <a:avLst/>
          </a:prstGeom>
          <a:solidFill>
            <a:schemeClr val="bg1">
              <a:lumMod val="85000"/>
            </a:schemeClr>
          </a:solidFill>
          <a:ln>
            <a:solidFill>
              <a:srgbClr val="0070C0"/>
            </a:solidFill>
          </a:ln>
        </p:spPr>
        <p:txBody>
          <a:bodyPr anchor="ctr" anchorCtr="0"/>
          <a:lstStyle>
            <a:lvl1pPr algn="l" defTabSz="914400" rtl="0" eaLnBrk="1" latinLnBrk="0" hangingPunct="1">
              <a:spcBef>
                <a:spcPct val="0"/>
              </a:spcBef>
              <a:buNone/>
              <a:defRPr sz="3000" kern="1200" cap="all"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3200" dirty="0">
                <a:effectLst>
                  <a:outerShdw blurRad="38100" dist="38100" dir="2700000" algn="tl">
                    <a:srgbClr val="000000">
                      <a:alpha val="43137"/>
                    </a:srgbClr>
                  </a:outerShdw>
                </a:effectLst>
                <a:latin typeface="Garamond" panose="02020404030301010803" pitchFamily="18" charset="0"/>
              </a:rPr>
              <a:t>POLICE BUILDING REVIEW COMMITTEE (PBRC)</a:t>
            </a:r>
          </a:p>
        </p:txBody>
      </p:sp>
      <p:sp>
        <p:nvSpPr>
          <p:cNvPr id="7" name="TextBox 6">
            <a:extLst>
              <a:ext uri="{FF2B5EF4-FFF2-40B4-BE49-F238E27FC236}">
                <a16:creationId xmlns:a16="http://schemas.microsoft.com/office/drawing/2014/main" id="{57723162-B2E2-58A2-043F-50A973F523ED}"/>
              </a:ext>
            </a:extLst>
          </p:cNvPr>
          <p:cNvSpPr txBox="1"/>
          <p:nvPr/>
        </p:nvSpPr>
        <p:spPr>
          <a:xfrm>
            <a:off x="3496339" y="2579818"/>
            <a:ext cx="5667154" cy="2677656"/>
          </a:xfrm>
          <a:prstGeom prst="rect">
            <a:avLst/>
          </a:prstGeom>
          <a:noFill/>
        </p:spPr>
        <p:txBody>
          <a:bodyPr wrap="square">
            <a:spAutoFit/>
          </a:bodyPr>
          <a:lstStyle/>
          <a:p>
            <a:pPr marL="285750" indent="-285750">
              <a:buFont typeface="Arial" panose="020B0604020202020204" pitchFamily="34" charset="0"/>
              <a:buChar char="•"/>
            </a:pPr>
            <a:r>
              <a:rPr lang="en-US" sz="2400" dirty="0"/>
              <a:t>Choose the location for the new Police Station</a:t>
            </a:r>
          </a:p>
          <a:p>
            <a:pPr marL="285750" indent="-285750">
              <a:buFont typeface="Arial" panose="020B0604020202020204" pitchFamily="34" charset="0"/>
              <a:buChar char="•"/>
            </a:pPr>
            <a:r>
              <a:rPr lang="en-US" sz="2400" dirty="0"/>
              <a:t>Determine building space needs today and for the next 30 years</a:t>
            </a:r>
          </a:p>
          <a:p>
            <a:pPr marL="285750" indent="-285750">
              <a:buFont typeface="Arial" panose="020B0604020202020204" pitchFamily="34" charset="0"/>
              <a:buChar char="•"/>
            </a:pPr>
            <a:r>
              <a:rPr lang="en-US" sz="2400" dirty="0"/>
              <a:t>Determine what taxpayers in Salem can afford to pay in taxes for a new Police Station</a:t>
            </a:r>
          </a:p>
        </p:txBody>
      </p:sp>
      <p:sp>
        <p:nvSpPr>
          <p:cNvPr id="10" name="TextBox 9">
            <a:extLst>
              <a:ext uri="{FF2B5EF4-FFF2-40B4-BE49-F238E27FC236}">
                <a16:creationId xmlns:a16="http://schemas.microsoft.com/office/drawing/2014/main" id="{A2D14578-4880-73F9-02F8-4560F40C9010}"/>
              </a:ext>
            </a:extLst>
          </p:cNvPr>
          <p:cNvSpPr txBox="1"/>
          <p:nvPr/>
        </p:nvSpPr>
        <p:spPr>
          <a:xfrm>
            <a:off x="2732566" y="1631064"/>
            <a:ext cx="7644809" cy="523220"/>
          </a:xfrm>
          <a:prstGeom prst="rect">
            <a:avLst/>
          </a:prstGeom>
          <a:noFill/>
        </p:spPr>
        <p:txBody>
          <a:bodyPr wrap="square">
            <a:spAutoFit/>
          </a:bodyPr>
          <a:lstStyle/>
          <a:p>
            <a:r>
              <a:rPr lang="en-US" sz="2800" dirty="0"/>
              <a:t>CHARGE:</a:t>
            </a:r>
          </a:p>
        </p:txBody>
      </p:sp>
    </p:spTree>
    <p:extLst>
      <p:ext uri="{BB962C8B-B14F-4D97-AF65-F5344CB8AC3E}">
        <p14:creationId xmlns:p14="http://schemas.microsoft.com/office/powerpoint/2010/main" val="32389125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21F1D113-6647-49A9-924D-1D2914B1B786}"/>
              </a:ext>
            </a:extLst>
          </p:cNvPr>
          <p:cNvSpPr txBox="1">
            <a:spLocks/>
          </p:cNvSpPr>
          <p:nvPr/>
        </p:nvSpPr>
        <p:spPr>
          <a:xfrm>
            <a:off x="0" y="605157"/>
            <a:ext cx="8763000" cy="1066048"/>
          </a:xfrm>
          <a:prstGeom prst="rect">
            <a:avLst/>
          </a:prstGeom>
          <a:solidFill>
            <a:schemeClr val="accent5">
              <a:lumMod val="50000"/>
            </a:schemeClr>
          </a:solidFill>
          <a:ln>
            <a:solidFill>
              <a:schemeClr val="accent5">
                <a:lumMod val="60000"/>
                <a:lumOff val="40000"/>
              </a:schemeClr>
            </a:solidFill>
          </a:ln>
        </p:spPr>
        <p:txBody>
          <a:bodyPr/>
          <a:lstStyle>
            <a:lvl1pPr algn="l" defTabSz="914400" rtl="0" eaLnBrk="1" latinLnBrk="0" hangingPunct="1">
              <a:spcBef>
                <a:spcPct val="0"/>
              </a:spcBef>
              <a:buNone/>
              <a:defRPr sz="3000" kern="1200" cap="all"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endParaRPr lang="en-US" sz="3200" dirty="0"/>
          </a:p>
        </p:txBody>
      </p:sp>
      <p:sp>
        <p:nvSpPr>
          <p:cNvPr id="5" name="Title 2">
            <a:extLst>
              <a:ext uri="{FF2B5EF4-FFF2-40B4-BE49-F238E27FC236}">
                <a16:creationId xmlns:a16="http://schemas.microsoft.com/office/drawing/2014/main" id="{73C40B91-C868-4468-8A36-92E15ADDEF30}"/>
              </a:ext>
            </a:extLst>
          </p:cNvPr>
          <p:cNvSpPr txBox="1">
            <a:spLocks/>
          </p:cNvSpPr>
          <p:nvPr/>
        </p:nvSpPr>
        <p:spPr>
          <a:xfrm>
            <a:off x="3152775" y="519720"/>
            <a:ext cx="9039225" cy="1066048"/>
          </a:xfrm>
          <a:prstGeom prst="rect">
            <a:avLst/>
          </a:prstGeom>
          <a:solidFill>
            <a:schemeClr val="bg1">
              <a:lumMod val="85000"/>
            </a:schemeClr>
          </a:solidFill>
          <a:ln>
            <a:solidFill>
              <a:srgbClr val="0070C0"/>
            </a:solidFill>
          </a:ln>
        </p:spPr>
        <p:txBody>
          <a:bodyPr anchor="ctr"/>
          <a:lstStyle>
            <a:lvl1pPr algn="l" defTabSz="914400" rtl="0" eaLnBrk="1" latinLnBrk="0" hangingPunct="1">
              <a:spcBef>
                <a:spcPct val="0"/>
              </a:spcBef>
              <a:buNone/>
              <a:defRPr sz="3000" kern="1200" cap="all"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76200" marR="73660" lvl="0" indent="0" algn="ctr" defTabSz="914400" rtl="0" eaLnBrk="1" fontAlgn="auto" latinLnBrk="0" hangingPunct="1">
              <a:lnSpc>
                <a:spcPct val="105000"/>
              </a:lnSpc>
              <a:spcBef>
                <a:spcPts val="795"/>
              </a:spcBef>
              <a:spcAft>
                <a:spcPts val="0"/>
              </a:spcAft>
              <a:buClrTx/>
              <a:buSzTx/>
              <a:buFontTx/>
              <a:buNone/>
              <a:tabLst/>
              <a:defRPr/>
            </a:pPr>
            <a:r>
              <a:rPr kumimoji="0" lang="en-US" sz="4400" i="0" u="none" strike="noStrike" kern="120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Garamond" panose="02020404030301010803" pitchFamily="18" charset="0"/>
                <a:ea typeface="Times New Roman" panose="02020603050405020304" pitchFamily="18" charset="0"/>
                <a:cs typeface="+mn-cs"/>
              </a:rPr>
              <a:t>PBRC: DEFINE LOCATION</a:t>
            </a:r>
            <a:endParaRPr kumimoji="0" lang="en-US" sz="4400" i="0" u="none" strike="noStrike" kern="120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Garamond" panose="02020404030301010803" pitchFamily="18" charset="0"/>
              <a:ea typeface="Symbol" panose="05050102010706020507" pitchFamily="18" charset="2"/>
              <a:cs typeface="Symbol" panose="05050102010706020507" pitchFamily="18" charset="2"/>
            </a:endParaRPr>
          </a:p>
        </p:txBody>
      </p:sp>
      <p:pic>
        <p:nvPicPr>
          <p:cNvPr id="9" name="Picture 13">
            <a:extLst>
              <a:ext uri="{FF2B5EF4-FFF2-40B4-BE49-F238E27FC236}">
                <a16:creationId xmlns:a16="http://schemas.microsoft.com/office/drawing/2014/main" id="{25CD7AE8-DF51-33E9-4A53-A515DE03AE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7057" y="1756642"/>
            <a:ext cx="3751326" cy="46771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12">
            <a:extLst>
              <a:ext uri="{FF2B5EF4-FFF2-40B4-BE49-F238E27FC236}">
                <a16:creationId xmlns:a16="http://schemas.microsoft.com/office/drawing/2014/main" id="{A92DCC9F-2051-821B-B94B-6CCB2DF1B4D4}"/>
              </a:ext>
            </a:extLst>
          </p:cNvPr>
          <p:cNvSpPr txBox="1"/>
          <p:nvPr/>
        </p:nvSpPr>
        <p:spPr>
          <a:xfrm>
            <a:off x="5244057" y="2571726"/>
            <a:ext cx="6103088" cy="3046988"/>
          </a:xfrm>
          <a:prstGeom prst="rect">
            <a:avLst/>
          </a:prstGeom>
          <a:noFill/>
        </p:spPr>
        <p:txBody>
          <a:bodyPr wrap="square">
            <a:spAutoFit/>
          </a:bodyPr>
          <a:lstStyle/>
          <a:p>
            <a:pPr algn="just"/>
            <a:r>
              <a:rPr lang="en-US" sz="2400" dirty="0"/>
              <a:t>The PBRC voted to recommend that the site shall be within a reasonable distance of Town Hall and other services, within the Town Center District. </a:t>
            </a:r>
          </a:p>
          <a:p>
            <a:pPr algn="just"/>
            <a:endParaRPr lang="en-US" sz="2400" dirty="0"/>
          </a:p>
          <a:p>
            <a:pPr algn="just"/>
            <a:r>
              <a:rPr lang="en-US" sz="2400" b="1" dirty="0"/>
              <a:t>Site 1 - Was recommended</a:t>
            </a:r>
          </a:p>
          <a:p>
            <a:pPr algn="just"/>
            <a:r>
              <a:rPr lang="en-US" sz="2400" dirty="0"/>
              <a:t>Site 4 – Existing parcel</a:t>
            </a:r>
          </a:p>
          <a:p>
            <a:pPr algn="just"/>
            <a:r>
              <a:rPr lang="en-US" sz="2400" dirty="0"/>
              <a:t>Site 5 - Abenaki</a:t>
            </a:r>
          </a:p>
        </p:txBody>
      </p:sp>
    </p:spTree>
    <p:extLst>
      <p:ext uri="{BB962C8B-B14F-4D97-AF65-F5344CB8AC3E}">
        <p14:creationId xmlns:p14="http://schemas.microsoft.com/office/powerpoint/2010/main" val="5855401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21F1D113-6647-49A9-924D-1D2914B1B786}"/>
              </a:ext>
            </a:extLst>
          </p:cNvPr>
          <p:cNvSpPr txBox="1">
            <a:spLocks/>
          </p:cNvSpPr>
          <p:nvPr/>
        </p:nvSpPr>
        <p:spPr>
          <a:xfrm>
            <a:off x="0" y="605157"/>
            <a:ext cx="8763000" cy="1066048"/>
          </a:xfrm>
          <a:prstGeom prst="rect">
            <a:avLst/>
          </a:prstGeom>
          <a:solidFill>
            <a:schemeClr val="accent5">
              <a:lumMod val="50000"/>
            </a:schemeClr>
          </a:solidFill>
          <a:ln>
            <a:solidFill>
              <a:schemeClr val="accent5">
                <a:lumMod val="60000"/>
                <a:lumOff val="40000"/>
              </a:schemeClr>
            </a:solidFill>
          </a:ln>
        </p:spPr>
        <p:txBody>
          <a:bodyPr/>
          <a:lstStyle>
            <a:lvl1pPr algn="l" defTabSz="914400" rtl="0" eaLnBrk="1" latinLnBrk="0" hangingPunct="1">
              <a:spcBef>
                <a:spcPct val="0"/>
              </a:spcBef>
              <a:buNone/>
              <a:defRPr sz="3000" kern="1200" cap="all"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endParaRPr lang="en-US" sz="3200" dirty="0"/>
          </a:p>
        </p:txBody>
      </p:sp>
      <p:sp>
        <p:nvSpPr>
          <p:cNvPr id="5" name="Title 2">
            <a:extLst>
              <a:ext uri="{FF2B5EF4-FFF2-40B4-BE49-F238E27FC236}">
                <a16:creationId xmlns:a16="http://schemas.microsoft.com/office/drawing/2014/main" id="{73C40B91-C868-4468-8A36-92E15ADDEF30}"/>
              </a:ext>
            </a:extLst>
          </p:cNvPr>
          <p:cNvSpPr txBox="1">
            <a:spLocks/>
          </p:cNvSpPr>
          <p:nvPr/>
        </p:nvSpPr>
        <p:spPr>
          <a:xfrm>
            <a:off x="3152775" y="519720"/>
            <a:ext cx="9039225" cy="1066048"/>
          </a:xfrm>
          <a:prstGeom prst="rect">
            <a:avLst/>
          </a:prstGeom>
          <a:solidFill>
            <a:schemeClr val="bg1">
              <a:lumMod val="85000"/>
            </a:schemeClr>
          </a:solidFill>
          <a:ln>
            <a:solidFill>
              <a:srgbClr val="0070C0"/>
            </a:solidFill>
          </a:ln>
        </p:spPr>
        <p:txBody>
          <a:bodyPr anchor="ctr"/>
          <a:lstStyle>
            <a:lvl1pPr algn="l" defTabSz="914400" rtl="0" eaLnBrk="1" latinLnBrk="0" hangingPunct="1">
              <a:spcBef>
                <a:spcPct val="0"/>
              </a:spcBef>
              <a:buNone/>
              <a:defRPr sz="3000" kern="1200" cap="all"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76200" marR="73660" lvl="0" indent="0" algn="ctr" defTabSz="914400" rtl="0" eaLnBrk="1" fontAlgn="auto" latinLnBrk="0" hangingPunct="1">
              <a:lnSpc>
                <a:spcPct val="105000"/>
              </a:lnSpc>
              <a:spcBef>
                <a:spcPts val="795"/>
              </a:spcBef>
              <a:spcAft>
                <a:spcPts val="0"/>
              </a:spcAft>
              <a:buClrTx/>
              <a:buSzTx/>
              <a:buFontTx/>
              <a:buNone/>
              <a:tabLst/>
              <a:defRPr/>
            </a:pPr>
            <a:r>
              <a:rPr lang="en-US" sz="4400" cap="none" spc="0" dirty="0">
                <a:solidFill>
                  <a:prstClr val="black"/>
                </a:solidFill>
                <a:effectLst>
                  <a:outerShdw blurRad="50800" dist="38100" dir="2700000" algn="tl" rotWithShape="0">
                    <a:prstClr val="black">
                      <a:alpha val="40000"/>
                    </a:prstClr>
                  </a:outerShdw>
                </a:effectLst>
                <a:latin typeface="Garamond" panose="02020404030301010803" pitchFamily="18" charset="0"/>
                <a:ea typeface="Times New Roman" panose="02020603050405020304" pitchFamily="18" charset="0"/>
                <a:cs typeface="+mn-cs"/>
              </a:rPr>
              <a:t>PBRC SIZE RECOMMENDATION</a:t>
            </a:r>
            <a:r>
              <a:rPr kumimoji="0" lang="en-US" sz="4400" i="0" u="none" strike="noStrike" kern="120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Garamond" panose="02020404030301010803" pitchFamily="18" charset="0"/>
                <a:ea typeface="Times New Roman" panose="02020603050405020304" pitchFamily="18" charset="0"/>
                <a:cs typeface="+mn-cs"/>
              </a:rPr>
              <a:t> </a:t>
            </a:r>
            <a:endParaRPr kumimoji="0" lang="en-US" sz="4400" i="0" u="none" strike="noStrike" kern="120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Garamond" panose="02020404030301010803" pitchFamily="18" charset="0"/>
              <a:ea typeface="Symbol" panose="05050102010706020507" pitchFamily="18" charset="2"/>
              <a:cs typeface="Symbol" panose="05050102010706020507" pitchFamily="18" charset="2"/>
            </a:endParaRPr>
          </a:p>
        </p:txBody>
      </p:sp>
      <p:sp>
        <p:nvSpPr>
          <p:cNvPr id="7" name="TextBox 6">
            <a:extLst>
              <a:ext uri="{FF2B5EF4-FFF2-40B4-BE49-F238E27FC236}">
                <a16:creationId xmlns:a16="http://schemas.microsoft.com/office/drawing/2014/main" id="{7F90DCF9-9D1F-7F6C-B214-39AF71B8C858}"/>
              </a:ext>
            </a:extLst>
          </p:cNvPr>
          <p:cNvSpPr txBox="1"/>
          <p:nvPr/>
        </p:nvSpPr>
        <p:spPr>
          <a:xfrm>
            <a:off x="1861473" y="2722233"/>
            <a:ext cx="8469054" cy="2246769"/>
          </a:xfrm>
          <a:prstGeom prst="rect">
            <a:avLst/>
          </a:prstGeom>
          <a:noFill/>
        </p:spPr>
        <p:txBody>
          <a:bodyPr wrap="square">
            <a:spAutoFit/>
          </a:bodyPr>
          <a:lstStyle/>
          <a:p>
            <a:r>
              <a:rPr lang="en-US" sz="2800" dirty="0"/>
              <a:t>Square Feet and Future</a:t>
            </a:r>
          </a:p>
          <a:p>
            <a:pPr marL="285750" indent="-285750">
              <a:buFont typeface="Arial" panose="020B0604020202020204" pitchFamily="34" charset="0"/>
              <a:buChar char="•"/>
            </a:pPr>
            <a:r>
              <a:rPr lang="en-US" sz="2800" dirty="0"/>
              <a:t>The PBRC voted that the building design shall be for a </a:t>
            </a:r>
            <a:r>
              <a:rPr lang="en-US" sz="2800" b="1" dirty="0"/>
              <a:t>28,800</a:t>
            </a:r>
            <a:r>
              <a:rPr lang="en-US" sz="2800" dirty="0"/>
              <a:t> square foot building.</a:t>
            </a:r>
          </a:p>
          <a:p>
            <a:pPr marL="285750" indent="-285750">
              <a:buFont typeface="Arial" panose="020B0604020202020204" pitchFamily="34" charset="0"/>
              <a:buChar char="•"/>
            </a:pPr>
            <a:r>
              <a:rPr lang="en-US" sz="2800" dirty="0"/>
              <a:t>The PBRC voted that the building design shall include a schematic expansion plan for </a:t>
            </a:r>
            <a:r>
              <a:rPr lang="en-US" sz="2800" b="1" dirty="0"/>
              <a:t>6,500</a:t>
            </a:r>
            <a:r>
              <a:rPr lang="en-US" sz="2800" dirty="0"/>
              <a:t> square feet. </a:t>
            </a:r>
          </a:p>
        </p:txBody>
      </p:sp>
    </p:spTree>
    <p:extLst>
      <p:ext uri="{BB962C8B-B14F-4D97-AF65-F5344CB8AC3E}">
        <p14:creationId xmlns:p14="http://schemas.microsoft.com/office/powerpoint/2010/main" val="32453372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21F1D113-6647-49A9-924D-1D2914B1B786}"/>
              </a:ext>
            </a:extLst>
          </p:cNvPr>
          <p:cNvSpPr txBox="1">
            <a:spLocks/>
          </p:cNvSpPr>
          <p:nvPr/>
        </p:nvSpPr>
        <p:spPr>
          <a:xfrm>
            <a:off x="0" y="605157"/>
            <a:ext cx="8763000" cy="1066048"/>
          </a:xfrm>
          <a:prstGeom prst="rect">
            <a:avLst/>
          </a:prstGeom>
          <a:solidFill>
            <a:schemeClr val="accent5">
              <a:lumMod val="50000"/>
            </a:schemeClr>
          </a:solidFill>
          <a:ln>
            <a:solidFill>
              <a:schemeClr val="accent5">
                <a:lumMod val="60000"/>
                <a:lumOff val="40000"/>
              </a:schemeClr>
            </a:solidFill>
          </a:ln>
        </p:spPr>
        <p:txBody>
          <a:bodyPr/>
          <a:lstStyle>
            <a:lvl1pPr algn="l" defTabSz="914400" rtl="0" eaLnBrk="1" latinLnBrk="0" hangingPunct="1">
              <a:spcBef>
                <a:spcPct val="0"/>
              </a:spcBef>
              <a:buNone/>
              <a:defRPr sz="3000" kern="1200" cap="all"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endParaRPr lang="en-US" sz="3200" dirty="0"/>
          </a:p>
        </p:txBody>
      </p:sp>
      <p:sp>
        <p:nvSpPr>
          <p:cNvPr id="5" name="Title 2">
            <a:extLst>
              <a:ext uri="{FF2B5EF4-FFF2-40B4-BE49-F238E27FC236}">
                <a16:creationId xmlns:a16="http://schemas.microsoft.com/office/drawing/2014/main" id="{73C40B91-C868-4468-8A36-92E15ADDEF30}"/>
              </a:ext>
            </a:extLst>
          </p:cNvPr>
          <p:cNvSpPr txBox="1">
            <a:spLocks/>
          </p:cNvSpPr>
          <p:nvPr/>
        </p:nvSpPr>
        <p:spPr>
          <a:xfrm>
            <a:off x="3152775" y="519720"/>
            <a:ext cx="9039225" cy="1066048"/>
          </a:xfrm>
          <a:prstGeom prst="rect">
            <a:avLst/>
          </a:prstGeom>
          <a:solidFill>
            <a:schemeClr val="bg1">
              <a:lumMod val="85000"/>
            </a:schemeClr>
          </a:solidFill>
          <a:ln>
            <a:solidFill>
              <a:srgbClr val="0070C0"/>
            </a:solidFill>
          </a:ln>
        </p:spPr>
        <p:txBody>
          <a:bodyPr anchor="ctr"/>
          <a:lstStyle>
            <a:lvl1pPr algn="l" defTabSz="914400" rtl="0" eaLnBrk="1" latinLnBrk="0" hangingPunct="1">
              <a:spcBef>
                <a:spcPct val="0"/>
              </a:spcBef>
              <a:buNone/>
              <a:defRPr sz="3000" kern="1200" cap="all"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76200" marR="73660" lvl="0" indent="0" algn="ctr" defTabSz="914400" rtl="0" eaLnBrk="1" fontAlgn="auto" latinLnBrk="0" hangingPunct="1">
              <a:lnSpc>
                <a:spcPct val="105000"/>
              </a:lnSpc>
              <a:spcBef>
                <a:spcPts val="795"/>
              </a:spcBef>
              <a:spcAft>
                <a:spcPts val="0"/>
              </a:spcAft>
              <a:buClrTx/>
              <a:buSzTx/>
              <a:buFontTx/>
              <a:buNone/>
              <a:tabLst/>
              <a:defRPr/>
            </a:pPr>
            <a:r>
              <a:rPr lang="en-US" sz="4400" cap="none" spc="0" dirty="0">
                <a:solidFill>
                  <a:prstClr val="black"/>
                </a:solidFill>
                <a:effectLst>
                  <a:outerShdw blurRad="50800" dist="38100" dir="2700000" algn="tl" rotWithShape="0">
                    <a:prstClr val="black">
                      <a:alpha val="40000"/>
                    </a:prstClr>
                  </a:outerShdw>
                </a:effectLst>
                <a:latin typeface="Garamond" panose="02020404030301010803" pitchFamily="18" charset="0"/>
                <a:ea typeface="Times New Roman" panose="02020603050405020304" pitchFamily="18" charset="0"/>
                <a:cs typeface="+mn-cs"/>
              </a:rPr>
              <a:t>2004 TOWN WARRANT</a:t>
            </a:r>
            <a:endParaRPr kumimoji="0" lang="en-US" sz="4400" i="0" u="none" strike="noStrike" kern="120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Garamond" panose="02020404030301010803" pitchFamily="18" charset="0"/>
              <a:ea typeface="Symbol" panose="05050102010706020507" pitchFamily="18" charset="2"/>
              <a:cs typeface="Symbol" panose="05050102010706020507" pitchFamily="18" charset="2"/>
            </a:endParaRPr>
          </a:p>
        </p:txBody>
      </p:sp>
      <p:pic>
        <p:nvPicPr>
          <p:cNvPr id="9" name="Picture 4">
            <a:extLst>
              <a:ext uri="{FF2B5EF4-FFF2-40B4-BE49-F238E27FC236}">
                <a16:creationId xmlns:a16="http://schemas.microsoft.com/office/drawing/2014/main" id="{D79E6F31-9C53-2E2E-0599-17DA5CD9AE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27573" y="4330782"/>
            <a:ext cx="5539179" cy="242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descr="Text&#10;&#10;Description automatically generated">
            <a:extLst>
              <a:ext uri="{FF2B5EF4-FFF2-40B4-BE49-F238E27FC236}">
                <a16:creationId xmlns:a16="http://schemas.microsoft.com/office/drawing/2014/main" id="{A02C9B57-A040-1B76-37AC-6684A9C9EB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5248" y="1866014"/>
            <a:ext cx="7623544" cy="2892055"/>
          </a:xfrm>
          <a:prstGeom prst="rect">
            <a:avLst/>
          </a:prstGeom>
        </p:spPr>
      </p:pic>
    </p:spTree>
    <p:extLst>
      <p:ext uri="{BB962C8B-B14F-4D97-AF65-F5344CB8AC3E}">
        <p14:creationId xmlns:p14="http://schemas.microsoft.com/office/powerpoint/2010/main" val="19737868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79DDB1C0-4DF3-4216-BFDA-CE2676EC2190}"/>
              </a:ext>
            </a:extLst>
          </p:cNvPr>
          <p:cNvSpPr txBox="1">
            <a:spLocks/>
          </p:cNvSpPr>
          <p:nvPr/>
        </p:nvSpPr>
        <p:spPr>
          <a:xfrm>
            <a:off x="0" y="420046"/>
            <a:ext cx="8763000" cy="875354"/>
          </a:xfrm>
          <a:prstGeom prst="rect">
            <a:avLst/>
          </a:prstGeom>
          <a:solidFill>
            <a:schemeClr val="accent5">
              <a:lumMod val="50000"/>
            </a:schemeClr>
          </a:solidFill>
          <a:ln>
            <a:solidFill>
              <a:srgbClr val="0070C0"/>
            </a:solidFill>
          </a:ln>
        </p:spPr>
        <p:txBody>
          <a:bodyPr/>
          <a:lstStyle>
            <a:lvl1pPr algn="l" defTabSz="914400" rtl="0" eaLnBrk="1" latinLnBrk="0" hangingPunct="1">
              <a:spcBef>
                <a:spcPct val="0"/>
              </a:spcBef>
              <a:buNone/>
              <a:defRPr sz="3000" kern="1200" cap="all"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endParaRPr lang="en-US" sz="3200" dirty="0"/>
          </a:p>
        </p:txBody>
      </p:sp>
      <p:sp>
        <p:nvSpPr>
          <p:cNvPr id="4" name="Title 2">
            <a:extLst>
              <a:ext uri="{FF2B5EF4-FFF2-40B4-BE49-F238E27FC236}">
                <a16:creationId xmlns:a16="http://schemas.microsoft.com/office/drawing/2014/main" id="{8A2DFF39-C24D-4A3C-934C-C73EC7DE70D2}"/>
              </a:ext>
            </a:extLst>
          </p:cNvPr>
          <p:cNvSpPr txBox="1">
            <a:spLocks/>
          </p:cNvSpPr>
          <p:nvPr/>
        </p:nvSpPr>
        <p:spPr>
          <a:xfrm>
            <a:off x="2476500" y="353371"/>
            <a:ext cx="9715500" cy="875354"/>
          </a:xfrm>
          <a:prstGeom prst="rect">
            <a:avLst/>
          </a:prstGeom>
          <a:solidFill>
            <a:schemeClr val="bg1">
              <a:lumMod val="85000"/>
            </a:schemeClr>
          </a:solidFill>
          <a:ln>
            <a:solidFill>
              <a:srgbClr val="0070C0"/>
            </a:solidFill>
          </a:ln>
        </p:spPr>
        <p:txBody>
          <a:bodyPr anchor="ctr" anchorCtr="0"/>
          <a:lstStyle>
            <a:lvl1pPr algn="l" defTabSz="914400" rtl="0" eaLnBrk="1" latinLnBrk="0" hangingPunct="1">
              <a:spcBef>
                <a:spcPct val="0"/>
              </a:spcBef>
              <a:buNone/>
              <a:defRPr sz="3000" kern="1200" cap="all"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3200" dirty="0">
                <a:effectLst>
                  <a:outerShdw blurRad="38100" dist="38100" dir="2700000" algn="tl">
                    <a:srgbClr val="000000">
                      <a:alpha val="43137"/>
                    </a:srgbClr>
                  </a:outerShdw>
                </a:effectLst>
                <a:latin typeface="Garamond" panose="02020404030301010803" pitchFamily="18" charset="0"/>
              </a:rPr>
              <a:t>TOWN OF SALEM NH POLICE DEPARTMENT</a:t>
            </a:r>
          </a:p>
        </p:txBody>
      </p:sp>
      <p:pic>
        <p:nvPicPr>
          <p:cNvPr id="9" name="Picture 8" descr="Graphical user interface, text, application&#10;&#10;Description automatically generated">
            <a:extLst>
              <a:ext uri="{FF2B5EF4-FFF2-40B4-BE49-F238E27FC236}">
                <a16:creationId xmlns:a16="http://schemas.microsoft.com/office/drawing/2014/main" id="{DC62FE8C-A923-A8F1-7F79-243E31017A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87977" y="1753435"/>
            <a:ext cx="5681503" cy="4257126"/>
          </a:xfrm>
          <a:prstGeom prst="rect">
            <a:avLst/>
          </a:prstGeom>
        </p:spPr>
      </p:pic>
      <p:pic>
        <p:nvPicPr>
          <p:cNvPr id="8" name="Picture 7" descr="Graphical user interface, text, application&#10;&#10;Description automatically generated">
            <a:extLst>
              <a:ext uri="{FF2B5EF4-FFF2-40B4-BE49-F238E27FC236}">
                <a16:creationId xmlns:a16="http://schemas.microsoft.com/office/drawing/2014/main" id="{6F73A6C8-2B6A-CC1E-006B-1DF3A8373E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4497" y="1753435"/>
            <a:ext cx="5681503" cy="4257126"/>
          </a:xfrm>
          <a:prstGeom prst="rect">
            <a:avLst/>
          </a:prstGeom>
        </p:spPr>
      </p:pic>
    </p:spTree>
    <p:extLst>
      <p:ext uri="{BB962C8B-B14F-4D97-AF65-F5344CB8AC3E}">
        <p14:creationId xmlns:p14="http://schemas.microsoft.com/office/powerpoint/2010/main" val="14601819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21F1D113-6647-49A9-924D-1D2914B1B786}"/>
              </a:ext>
            </a:extLst>
          </p:cNvPr>
          <p:cNvSpPr txBox="1">
            <a:spLocks/>
          </p:cNvSpPr>
          <p:nvPr/>
        </p:nvSpPr>
        <p:spPr>
          <a:xfrm>
            <a:off x="0" y="605157"/>
            <a:ext cx="8763000" cy="1066048"/>
          </a:xfrm>
          <a:prstGeom prst="rect">
            <a:avLst/>
          </a:prstGeom>
          <a:solidFill>
            <a:schemeClr val="accent5">
              <a:lumMod val="50000"/>
            </a:schemeClr>
          </a:solidFill>
          <a:ln>
            <a:solidFill>
              <a:schemeClr val="accent5">
                <a:lumMod val="60000"/>
                <a:lumOff val="40000"/>
              </a:schemeClr>
            </a:solidFill>
          </a:ln>
        </p:spPr>
        <p:txBody>
          <a:bodyPr/>
          <a:lstStyle>
            <a:lvl1pPr algn="l" defTabSz="914400" rtl="0" eaLnBrk="1" latinLnBrk="0" hangingPunct="1">
              <a:spcBef>
                <a:spcPct val="0"/>
              </a:spcBef>
              <a:buNone/>
              <a:defRPr sz="3000" kern="1200" cap="all"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endParaRPr lang="en-US" sz="3200" dirty="0"/>
          </a:p>
        </p:txBody>
      </p:sp>
      <p:sp>
        <p:nvSpPr>
          <p:cNvPr id="5" name="Title 2">
            <a:extLst>
              <a:ext uri="{FF2B5EF4-FFF2-40B4-BE49-F238E27FC236}">
                <a16:creationId xmlns:a16="http://schemas.microsoft.com/office/drawing/2014/main" id="{73C40B91-C868-4468-8A36-92E15ADDEF30}"/>
              </a:ext>
            </a:extLst>
          </p:cNvPr>
          <p:cNvSpPr txBox="1">
            <a:spLocks/>
          </p:cNvSpPr>
          <p:nvPr/>
        </p:nvSpPr>
        <p:spPr>
          <a:xfrm>
            <a:off x="3152775" y="519720"/>
            <a:ext cx="9039225" cy="1066048"/>
          </a:xfrm>
          <a:prstGeom prst="rect">
            <a:avLst/>
          </a:prstGeom>
          <a:solidFill>
            <a:schemeClr val="bg1">
              <a:lumMod val="85000"/>
            </a:schemeClr>
          </a:solidFill>
          <a:ln>
            <a:solidFill>
              <a:srgbClr val="0070C0"/>
            </a:solidFill>
          </a:ln>
        </p:spPr>
        <p:txBody>
          <a:bodyPr anchor="ctr"/>
          <a:lstStyle>
            <a:lvl1pPr algn="l" defTabSz="914400" rtl="0" eaLnBrk="1" latinLnBrk="0" hangingPunct="1">
              <a:spcBef>
                <a:spcPct val="0"/>
              </a:spcBef>
              <a:buNone/>
              <a:defRPr sz="3000" kern="1200" cap="all"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76200" marR="73660" lvl="0" indent="0" algn="ctr" defTabSz="914400" rtl="0" eaLnBrk="1" fontAlgn="auto" latinLnBrk="0" hangingPunct="1">
              <a:lnSpc>
                <a:spcPct val="105000"/>
              </a:lnSpc>
              <a:spcBef>
                <a:spcPts val="795"/>
              </a:spcBef>
              <a:spcAft>
                <a:spcPts val="0"/>
              </a:spcAft>
              <a:buClrTx/>
              <a:buSzTx/>
              <a:buFontTx/>
              <a:buNone/>
              <a:tabLst/>
              <a:defRPr/>
            </a:pPr>
            <a:r>
              <a:rPr lang="en-US" sz="4400" cap="none" spc="0" dirty="0">
                <a:solidFill>
                  <a:prstClr val="black"/>
                </a:solidFill>
                <a:effectLst>
                  <a:outerShdw blurRad="50800" dist="38100" dir="2700000" algn="tl" rotWithShape="0">
                    <a:prstClr val="black">
                      <a:alpha val="40000"/>
                    </a:prstClr>
                  </a:outerShdw>
                </a:effectLst>
                <a:latin typeface="Garamond" panose="02020404030301010803" pitchFamily="18" charset="0"/>
                <a:ea typeface="Times New Roman" panose="02020603050405020304" pitchFamily="18" charset="0"/>
                <a:cs typeface="+mn-cs"/>
              </a:rPr>
              <a:t>2008 TOWN WARRANT</a:t>
            </a:r>
            <a:endParaRPr kumimoji="0" lang="en-US" sz="4400" i="0" u="none" strike="noStrike" kern="120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Garamond" panose="02020404030301010803" pitchFamily="18" charset="0"/>
              <a:ea typeface="Symbol" panose="05050102010706020507" pitchFamily="18" charset="2"/>
              <a:cs typeface="Symbol" panose="05050102010706020507" pitchFamily="18" charset="2"/>
            </a:endParaRPr>
          </a:p>
        </p:txBody>
      </p:sp>
      <p:pic>
        <p:nvPicPr>
          <p:cNvPr id="7" name="Picture 6" descr="Text&#10;&#10;Description automatically generated">
            <a:extLst>
              <a:ext uri="{FF2B5EF4-FFF2-40B4-BE49-F238E27FC236}">
                <a16:creationId xmlns:a16="http://schemas.microsoft.com/office/drawing/2014/main" id="{CB6F887D-1BAE-F9FA-51C7-7FDEA02050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81500" y="2030818"/>
            <a:ext cx="7465439" cy="4555991"/>
          </a:xfrm>
          <a:prstGeom prst="rect">
            <a:avLst/>
          </a:prstGeom>
        </p:spPr>
      </p:pic>
      <p:pic>
        <p:nvPicPr>
          <p:cNvPr id="3" name="Picture 2" descr="A picture containing text, road, sky, outdoor&#10;&#10;Description automatically generated">
            <a:extLst>
              <a:ext uri="{FF2B5EF4-FFF2-40B4-BE49-F238E27FC236}">
                <a16:creationId xmlns:a16="http://schemas.microsoft.com/office/drawing/2014/main" id="{762D0EE8-A07A-9A0F-9862-4F477992811A}"/>
              </a:ext>
            </a:extLst>
          </p:cNvPr>
          <p:cNvPicPr>
            <a:picLocks noChangeAspect="1"/>
          </p:cNvPicPr>
          <p:nvPr/>
        </p:nvPicPr>
        <p:blipFill rotWithShape="1">
          <a:blip r:embed="rId3">
            <a:extLst>
              <a:ext uri="{28A0092B-C50C-407E-A947-70E740481C1C}">
                <a14:useLocalDpi xmlns:a14="http://schemas.microsoft.com/office/drawing/2010/main" val="0"/>
              </a:ext>
            </a:extLst>
          </a:blip>
          <a:srcRect t="9107"/>
          <a:stretch/>
        </p:blipFill>
        <p:spPr>
          <a:xfrm>
            <a:off x="240089" y="3009922"/>
            <a:ext cx="4249124" cy="2109276"/>
          </a:xfrm>
          <a:prstGeom prst="rect">
            <a:avLst/>
          </a:prstGeom>
        </p:spPr>
      </p:pic>
    </p:spTree>
    <p:extLst>
      <p:ext uri="{BB962C8B-B14F-4D97-AF65-F5344CB8AC3E}">
        <p14:creationId xmlns:p14="http://schemas.microsoft.com/office/powerpoint/2010/main" val="18646999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79DDB1C0-4DF3-4216-BFDA-CE2676EC2190}"/>
              </a:ext>
            </a:extLst>
          </p:cNvPr>
          <p:cNvSpPr txBox="1">
            <a:spLocks/>
          </p:cNvSpPr>
          <p:nvPr/>
        </p:nvSpPr>
        <p:spPr>
          <a:xfrm>
            <a:off x="1524000" y="731643"/>
            <a:ext cx="6572250" cy="656516"/>
          </a:xfrm>
          <a:prstGeom prst="rect">
            <a:avLst/>
          </a:prstGeom>
          <a:solidFill>
            <a:schemeClr val="accent5">
              <a:lumMod val="50000"/>
            </a:schemeClr>
          </a:solidFill>
          <a:ln>
            <a:solidFill>
              <a:srgbClr val="0070C0"/>
            </a:solidFill>
          </a:ln>
        </p:spPr>
        <p:txBody>
          <a:bodyPr/>
          <a:lstStyle>
            <a:lvl1pPr algn="l" defTabSz="914400" rtl="0" eaLnBrk="1" latinLnBrk="0" hangingPunct="1">
              <a:spcBef>
                <a:spcPct val="0"/>
              </a:spcBef>
              <a:buNone/>
              <a:defRPr sz="3000" kern="1200" cap="all"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defTabSz="685800"/>
            <a:endParaRPr lang="en-US" sz="2400" spc="38" dirty="0">
              <a:solidFill>
                <a:prstClr val="black"/>
              </a:solidFill>
              <a:latin typeface="Calibri Light" panose="020F0302020204030204"/>
            </a:endParaRPr>
          </a:p>
        </p:txBody>
      </p:sp>
      <p:sp>
        <p:nvSpPr>
          <p:cNvPr id="4" name="Title 2">
            <a:extLst>
              <a:ext uri="{FF2B5EF4-FFF2-40B4-BE49-F238E27FC236}">
                <a16:creationId xmlns:a16="http://schemas.microsoft.com/office/drawing/2014/main" id="{8A2DFF39-C24D-4A3C-934C-C73EC7DE70D2}"/>
              </a:ext>
            </a:extLst>
          </p:cNvPr>
          <p:cNvSpPr txBox="1">
            <a:spLocks/>
          </p:cNvSpPr>
          <p:nvPr/>
        </p:nvSpPr>
        <p:spPr>
          <a:xfrm>
            <a:off x="3581401" y="621351"/>
            <a:ext cx="7286625" cy="656516"/>
          </a:xfrm>
          <a:prstGeom prst="rect">
            <a:avLst/>
          </a:prstGeom>
          <a:solidFill>
            <a:schemeClr val="bg1">
              <a:lumMod val="85000"/>
            </a:schemeClr>
          </a:solidFill>
          <a:ln>
            <a:solidFill>
              <a:srgbClr val="0070C0"/>
            </a:solidFill>
          </a:ln>
        </p:spPr>
        <p:txBody>
          <a:bodyPr anchor="ctr" anchorCtr="0"/>
          <a:lstStyle>
            <a:lvl1pPr algn="l" defTabSz="914400" rtl="0" eaLnBrk="1" latinLnBrk="0" hangingPunct="1">
              <a:spcBef>
                <a:spcPct val="0"/>
              </a:spcBef>
              <a:buNone/>
              <a:defRPr sz="3000" kern="1200" cap="all"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defTabSz="685800"/>
            <a:r>
              <a:rPr lang="en-US" spc="38" dirty="0">
                <a:solidFill>
                  <a:prstClr val="black"/>
                </a:solidFill>
                <a:effectLst>
                  <a:outerShdw blurRad="38100" dist="38100" dir="2700000" algn="tl">
                    <a:srgbClr val="000000">
                      <a:alpha val="43137"/>
                    </a:srgbClr>
                  </a:outerShdw>
                </a:effectLst>
                <a:latin typeface="Garamond" panose="02020404030301010803" pitchFamily="18" charset="0"/>
              </a:rPr>
              <a:t>PROJECT UPDATE</a:t>
            </a:r>
          </a:p>
        </p:txBody>
      </p:sp>
      <p:sp>
        <p:nvSpPr>
          <p:cNvPr id="2" name="TextBox 1">
            <a:extLst>
              <a:ext uri="{FF2B5EF4-FFF2-40B4-BE49-F238E27FC236}">
                <a16:creationId xmlns:a16="http://schemas.microsoft.com/office/drawing/2014/main" id="{2AF097D5-4BA9-5A4C-56FD-48BC631F3B00}"/>
              </a:ext>
            </a:extLst>
          </p:cNvPr>
          <p:cNvSpPr txBox="1"/>
          <p:nvPr/>
        </p:nvSpPr>
        <p:spPr>
          <a:xfrm>
            <a:off x="4358980" y="1637000"/>
            <a:ext cx="7474527" cy="715581"/>
          </a:xfrm>
          <a:prstGeom prst="rect">
            <a:avLst/>
          </a:prstGeom>
          <a:noFill/>
        </p:spPr>
        <p:txBody>
          <a:bodyPr wrap="square" rtlCol="0">
            <a:spAutoFit/>
          </a:bodyPr>
          <a:lstStyle/>
          <a:p>
            <a:pPr marL="214313" indent="-214313" defTabSz="685800">
              <a:buFont typeface="Arial" panose="020B0604020202020204" pitchFamily="34" charset="0"/>
              <a:buChar char="•"/>
            </a:pPr>
            <a:r>
              <a:rPr lang="en-US" sz="1350" dirty="0">
                <a:solidFill>
                  <a:prstClr val="black"/>
                </a:solidFill>
                <a:latin typeface="Calibri" panose="020F0502020204030204"/>
              </a:rPr>
              <a:t>Window Restoration On-Going,  LCHIP Grant</a:t>
            </a:r>
          </a:p>
          <a:p>
            <a:pPr marL="214313" indent="-214313" defTabSz="685800">
              <a:buFont typeface="Arial" panose="020B0604020202020204" pitchFamily="34" charset="0"/>
              <a:buChar char="•"/>
            </a:pPr>
            <a:r>
              <a:rPr lang="en-US" sz="1350" dirty="0">
                <a:solidFill>
                  <a:prstClr val="black"/>
                </a:solidFill>
                <a:latin typeface="Calibri" panose="020F0502020204030204"/>
              </a:rPr>
              <a:t>Siding Replacement Complete</a:t>
            </a:r>
          </a:p>
          <a:p>
            <a:pPr marL="214313" indent="-214313" defTabSz="685800">
              <a:buFont typeface="Arial" panose="020B0604020202020204" pitchFamily="34" charset="0"/>
              <a:buChar char="•"/>
            </a:pPr>
            <a:r>
              <a:rPr lang="en-US" sz="1350" dirty="0">
                <a:solidFill>
                  <a:prstClr val="black"/>
                </a:solidFill>
                <a:latin typeface="Calibri" panose="020F0502020204030204"/>
              </a:rPr>
              <a:t>Fundraising Underway</a:t>
            </a:r>
          </a:p>
        </p:txBody>
      </p:sp>
      <p:sp>
        <p:nvSpPr>
          <p:cNvPr id="14" name="Rectangle 13">
            <a:extLst>
              <a:ext uri="{FF2B5EF4-FFF2-40B4-BE49-F238E27FC236}">
                <a16:creationId xmlns:a16="http://schemas.microsoft.com/office/drawing/2014/main" id="{68AC5EF3-6510-A96A-A4F4-B3B73DE025D8}"/>
              </a:ext>
            </a:extLst>
          </p:cNvPr>
          <p:cNvSpPr/>
          <p:nvPr/>
        </p:nvSpPr>
        <p:spPr>
          <a:xfrm rot="5400000">
            <a:off x="12317" y="3508580"/>
            <a:ext cx="3657203" cy="460464"/>
          </a:xfrm>
          <a:prstGeom prst="rect">
            <a:avLst/>
          </a:prstGeom>
          <a:noFill/>
        </p:spPr>
        <p:txBody>
          <a:bodyPr vert="wordArtVert" wrap="none" lIns="342900" tIns="34290" rIns="342900" bIns="34290" numCol="1">
            <a:prstTxWarp prst="textPlain">
              <a:avLst/>
            </a:prstTxWarp>
            <a:spAutoFit/>
          </a:bodyPr>
          <a:lstStyle/>
          <a:p>
            <a:pPr algn="ctr" defTabSz="685800"/>
            <a:r>
              <a:rPr lang="en-US" sz="5400" dirty="0">
                <a:ln w="0"/>
                <a:solidFill>
                  <a:prstClr val="white"/>
                </a:solidFill>
                <a:effectLst>
                  <a:outerShdw blurRad="38100" dist="19050" dir="2700000" algn="tl" rotWithShape="0">
                    <a:prstClr val="black">
                      <a:alpha val="40000"/>
                    </a:prstClr>
                  </a:outerShdw>
                </a:effectLst>
                <a:latin typeface="Garamond" panose="02020404030301010803" pitchFamily="18" charset="0"/>
              </a:rPr>
              <a:t>MBAC</a:t>
            </a:r>
          </a:p>
        </p:txBody>
      </p:sp>
      <p:pic>
        <p:nvPicPr>
          <p:cNvPr id="20" name="Picture 19" descr="A picture containing text, grass, outdoor, house&#10;&#10;Description automatically generated">
            <a:extLst>
              <a:ext uri="{FF2B5EF4-FFF2-40B4-BE49-F238E27FC236}">
                <a16:creationId xmlns:a16="http://schemas.microsoft.com/office/drawing/2014/main" id="{88D36B9C-C799-C8BC-F4E6-B0C04ECE801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58588" y="3162168"/>
            <a:ext cx="831446" cy="594360"/>
          </a:xfrm>
          <a:prstGeom prst="rect">
            <a:avLst/>
          </a:prstGeom>
          <a:ln>
            <a:solidFill>
              <a:schemeClr val="tx1"/>
            </a:solidFill>
          </a:ln>
        </p:spPr>
      </p:pic>
      <p:sp>
        <p:nvSpPr>
          <p:cNvPr id="21" name="TextBox 20">
            <a:extLst>
              <a:ext uri="{FF2B5EF4-FFF2-40B4-BE49-F238E27FC236}">
                <a16:creationId xmlns:a16="http://schemas.microsoft.com/office/drawing/2014/main" id="{D533B8DD-547C-2D6C-9C39-5BF5CDE7BEC5}"/>
              </a:ext>
            </a:extLst>
          </p:cNvPr>
          <p:cNvSpPr txBox="1"/>
          <p:nvPr/>
        </p:nvSpPr>
        <p:spPr>
          <a:xfrm>
            <a:off x="4358984" y="2473883"/>
            <a:ext cx="7474527" cy="507831"/>
          </a:xfrm>
          <a:prstGeom prst="rect">
            <a:avLst/>
          </a:prstGeom>
          <a:noFill/>
        </p:spPr>
        <p:txBody>
          <a:bodyPr wrap="square" rtlCol="0">
            <a:spAutoFit/>
          </a:bodyPr>
          <a:lstStyle/>
          <a:p>
            <a:pPr marL="214313" indent="-214313" defTabSz="685800">
              <a:buFont typeface="Arial" panose="020B0604020202020204" pitchFamily="34" charset="0"/>
              <a:buChar char="•"/>
            </a:pPr>
            <a:r>
              <a:rPr lang="en-US" sz="1350" dirty="0">
                <a:solidFill>
                  <a:prstClr val="black"/>
                </a:solidFill>
                <a:latin typeface="Calibri" panose="020F0502020204030204"/>
              </a:rPr>
              <a:t>ICON – Finalizing Building Program and </a:t>
            </a:r>
          </a:p>
          <a:p>
            <a:pPr marL="214313" indent="-214313" defTabSz="685800">
              <a:buFont typeface="Arial" panose="020B0604020202020204" pitchFamily="34" charset="0"/>
              <a:buChar char="•"/>
            </a:pPr>
            <a:r>
              <a:rPr lang="en-US" sz="1350" dirty="0">
                <a:solidFill>
                  <a:prstClr val="black"/>
                </a:solidFill>
                <a:latin typeface="Calibri" panose="020F0502020204030204"/>
              </a:rPr>
              <a:t>Setting date for Conceptual Deliverables to BOS</a:t>
            </a:r>
          </a:p>
        </p:txBody>
      </p:sp>
      <p:sp>
        <p:nvSpPr>
          <p:cNvPr id="22" name="TextBox 21">
            <a:extLst>
              <a:ext uri="{FF2B5EF4-FFF2-40B4-BE49-F238E27FC236}">
                <a16:creationId xmlns:a16="http://schemas.microsoft.com/office/drawing/2014/main" id="{D10560D8-EE89-45F0-F17D-F0D1CB3DD883}"/>
              </a:ext>
            </a:extLst>
          </p:cNvPr>
          <p:cNvSpPr txBox="1"/>
          <p:nvPr/>
        </p:nvSpPr>
        <p:spPr>
          <a:xfrm>
            <a:off x="4358980" y="3320047"/>
            <a:ext cx="7474527" cy="300082"/>
          </a:xfrm>
          <a:prstGeom prst="rect">
            <a:avLst/>
          </a:prstGeom>
          <a:noFill/>
        </p:spPr>
        <p:txBody>
          <a:bodyPr wrap="square" rtlCol="0">
            <a:spAutoFit/>
          </a:bodyPr>
          <a:lstStyle/>
          <a:p>
            <a:pPr marL="214313" indent="-214313" defTabSz="685800">
              <a:buFont typeface="Arial" panose="020B0604020202020204" pitchFamily="34" charset="0"/>
              <a:buChar char="•"/>
            </a:pPr>
            <a:r>
              <a:rPr lang="en-US" sz="1350" dirty="0">
                <a:solidFill>
                  <a:prstClr val="black"/>
                </a:solidFill>
                <a:latin typeface="Calibri" panose="020F0502020204030204"/>
              </a:rPr>
              <a:t>RFQ 2022-037 – Facility Assessment, will be reposted in November</a:t>
            </a:r>
          </a:p>
        </p:txBody>
      </p:sp>
      <p:pic>
        <p:nvPicPr>
          <p:cNvPr id="24" name="Picture 23" descr="A house with trees in the front&#10;&#10;Description automatically generated with low confidence">
            <a:extLst>
              <a:ext uri="{FF2B5EF4-FFF2-40B4-BE49-F238E27FC236}">
                <a16:creationId xmlns:a16="http://schemas.microsoft.com/office/drawing/2014/main" id="{23FAF7B9-DDA5-D494-7453-C6B3346F134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1253" y="4610549"/>
            <a:ext cx="838673" cy="594360"/>
          </a:xfrm>
          <a:prstGeom prst="rect">
            <a:avLst/>
          </a:prstGeom>
          <a:ln>
            <a:solidFill>
              <a:schemeClr val="tx1"/>
            </a:solidFill>
          </a:ln>
        </p:spPr>
      </p:pic>
      <p:sp>
        <p:nvSpPr>
          <p:cNvPr id="25" name="TextBox 24">
            <a:extLst>
              <a:ext uri="{FF2B5EF4-FFF2-40B4-BE49-F238E27FC236}">
                <a16:creationId xmlns:a16="http://schemas.microsoft.com/office/drawing/2014/main" id="{17BC6C0A-5305-DB71-9F0B-89D8D1A7C1A2}"/>
              </a:ext>
            </a:extLst>
          </p:cNvPr>
          <p:cNvSpPr txBox="1"/>
          <p:nvPr/>
        </p:nvSpPr>
        <p:spPr>
          <a:xfrm>
            <a:off x="4358982" y="4625421"/>
            <a:ext cx="7474527" cy="507831"/>
          </a:xfrm>
          <a:prstGeom prst="rect">
            <a:avLst/>
          </a:prstGeom>
          <a:noFill/>
        </p:spPr>
        <p:txBody>
          <a:bodyPr wrap="square" rtlCol="0">
            <a:spAutoFit/>
          </a:bodyPr>
          <a:lstStyle/>
          <a:p>
            <a:pPr marL="214313" indent="-214313" defTabSz="685800">
              <a:buFont typeface="Arial" panose="020B0604020202020204" pitchFamily="34" charset="0"/>
              <a:buChar char="•"/>
            </a:pPr>
            <a:r>
              <a:rPr lang="en-US" sz="1350" dirty="0">
                <a:solidFill>
                  <a:prstClr val="black"/>
                </a:solidFill>
                <a:latin typeface="Calibri" panose="020F0502020204030204"/>
              </a:rPr>
              <a:t>MBAC reviewed and discussed August 2019 Harriman Report</a:t>
            </a:r>
          </a:p>
          <a:p>
            <a:pPr marL="214313" indent="-214313" defTabSz="685800">
              <a:buFont typeface="Arial" panose="020B0604020202020204" pitchFamily="34" charset="0"/>
              <a:buChar char="•"/>
            </a:pPr>
            <a:r>
              <a:rPr lang="en-US" sz="1350" dirty="0">
                <a:solidFill>
                  <a:prstClr val="black"/>
                </a:solidFill>
                <a:latin typeface="Calibri" panose="020F0502020204030204"/>
              </a:rPr>
              <a:t>Police Internal Working Group reviewed locations and building size</a:t>
            </a:r>
          </a:p>
        </p:txBody>
      </p:sp>
      <p:pic>
        <p:nvPicPr>
          <p:cNvPr id="27" name="Picture 26" descr="A picture containing text, sky, outdoor, town&#10;&#10;Description automatically generated">
            <a:extLst>
              <a:ext uri="{FF2B5EF4-FFF2-40B4-BE49-F238E27FC236}">
                <a16:creationId xmlns:a16="http://schemas.microsoft.com/office/drawing/2014/main" id="{3732D41A-D3E4-2345-D768-8C8B716D5BB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30314" y="5334739"/>
            <a:ext cx="849612" cy="606715"/>
          </a:xfrm>
          <a:prstGeom prst="rect">
            <a:avLst/>
          </a:prstGeom>
          <a:ln>
            <a:solidFill>
              <a:schemeClr val="tx1"/>
            </a:solidFill>
          </a:ln>
        </p:spPr>
      </p:pic>
      <p:sp>
        <p:nvSpPr>
          <p:cNvPr id="28" name="TextBox 27">
            <a:extLst>
              <a:ext uri="{FF2B5EF4-FFF2-40B4-BE49-F238E27FC236}">
                <a16:creationId xmlns:a16="http://schemas.microsoft.com/office/drawing/2014/main" id="{299E07B1-6346-C4C6-963A-70F38D000F21}"/>
              </a:ext>
            </a:extLst>
          </p:cNvPr>
          <p:cNvSpPr txBox="1"/>
          <p:nvPr/>
        </p:nvSpPr>
        <p:spPr>
          <a:xfrm>
            <a:off x="4358981" y="5433623"/>
            <a:ext cx="7474527" cy="507831"/>
          </a:xfrm>
          <a:prstGeom prst="rect">
            <a:avLst/>
          </a:prstGeom>
          <a:noFill/>
        </p:spPr>
        <p:txBody>
          <a:bodyPr wrap="square" rtlCol="0">
            <a:spAutoFit/>
          </a:bodyPr>
          <a:lstStyle/>
          <a:p>
            <a:pPr marL="214313" indent="-214313" defTabSz="685800">
              <a:buFont typeface="Arial" panose="020B0604020202020204" pitchFamily="34" charset="0"/>
              <a:buChar char="•"/>
            </a:pPr>
            <a:r>
              <a:rPr lang="en-US" sz="1350" dirty="0">
                <a:solidFill>
                  <a:prstClr val="black"/>
                </a:solidFill>
                <a:latin typeface="Calibri" panose="020F0502020204030204"/>
              </a:rPr>
              <a:t>MBAC reviewed and discussed Harriman and HL Turner Reports</a:t>
            </a:r>
          </a:p>
          <a:p>
            <a:pPr marL="214313" indent="-214313" defTabSz="685800">
              <a:buFont typeface="Arial" panose="020B0604020202020204" pitchFamily="34" charset="0"/>
              <a:buChar char="•"/>
            </a:pPr>
            <a:r>
              <a:rPr lang="en-US" sz="1350" dirty="0">
                <a:solidFill>
                  <a:prstClr val="black"/>
                </a:solidFill>
                <a:latin typeface="Calibri" panose="020F0502020204030204"/>
              </a:rPr>
              <a:t>Fire Internal Working Group developed Facilities Plan</a:t>
            </a:r>
          </a:p>
        </p:txBody>
      </p:sp>
      <p:cxnSp>
        <p:nvCxnSpPr>
          <p:cNvPr id="5" name="Straight Connector 4">
            <a:extLst>
              <a:ext uri="{FF2B5EF4-FFF2-40B4-BE49-F238E27FC236}">
                <a16:creationId xmlns:a16="http://schemas.microsoft.com/office/drawing/2014/main" id="{8F351BFF-2F66-3A31-35C9-FF1261F3B8B6}"/>
              </a:ext>
            </a:extLst>
          </p:cNvPr>
          <p:cNvCxnSpPr/>
          <p:nvPr/>
        </p:nvCxnSpPr>
        <p:spPr>
          <a:xfrm>
            <a:off x="4000500" y="6400800"/>
            <a:ext cx="4191000" cy="0"/>
          </a:xfrm>
          <a:prstGeom prst="line">
            <a:avLst/>
          </a:prstGeom>
          <a:ln w="349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pic>
        <p:nvPicPr>
          <p:cNvPr id="3" name="Picture 2" descr="A person standing in front of a building&#10;&#10;Description automatically generated with medium confidence">
            <a:extLst>
              <a:ext uri="{FF2B5EF4-FFF2-40B4-BE49-F238E27FC236}">
                <a16:creationId xmlns:a16="http://schemas.microsoft.com/office/drawing/2014/main" id="{CA443526-D193-8AF3-DB10-AAF07FABB920}"/>
              </a:ext>
            </a:extLst>
          </p:cNvPr>
          <p:cNvPicPr>
            <a:picLocks noChangeAspect="1"/>
          </p:cNvPicPr>
          <p:nvPr/>
        </p:nvPicPr>
        <p:blipFill rotWithShape="1">
          <a:blip r:embed="rId5">
            <a:extLst>
              <a:ext uri="{BEBA8EAE-BF5A-486C-A8C5-ECC9F3942E4B}">
                <a14:imgProps xmlns:a14="http://schemas.microsoft.com/office/drawing/2010/main">
                  <a14:imgLayer r:embed="rId6">
                    <a14:imgEffect>
                      <a14:artisticPlasticWrap/>
                    </a14:imgEffect>
                  </a14:imgLayer>
                </a14:imgProps>
              </a:ext>
              <a:ext uri="{28A0092B-C50C-407E-A947-70E740481C1C}">
                <a14:useLocalDpi xmlns:a14="http://schemas.microsoft.com/office/drawing/2010/main" val="0"/>
              </a:ext>
            </a:extLst>
          </a:blip>
          <a:srcRect l="2543" r="3185"/>
          <a:stretch/>
        </p:blipFill>
        <p:spPr>
          <a:xfrm>
            <a:off x="3071576" y="2437979"/>
            <a:ext cx="818458" cy="594359"/>
          </a:xfrm>
          <a:prstGeom prst="rect">
            <a:avLst/>
          </a:prstGeom>
          <a:ln>
            <a:solidFill>
              <a:schemeClr val="tx1"/>
            </a:solidFill>
          </a:ln>
        </p:spPr>
      </p:pic>
      <p:pic>
        <p:nvPicPr>
          <p:cNvPr id="9" name="Picture 8" descr="A white house with a black roof&#10;&#10;Description automatically generated with low confidence">
            <a:extLst>
              <a:ext uri="{FF2B5EF4-FFF2-40B4-BE49-F238E27FC236}">
                <a16:creationId xmlns:a16="http://schemas.microsoft.com/office/drawing/2014/main" id="{6E2004C2-016F-0F0D-6655-A5C17D7FEF87}"/>
              </a:ext>
            </a:extLst>
          </p:cNvPr>
          <p:cNvPicPr>
            <a:picLocks noChangeAspect="1"/>
          </p:cNvPicPr>
          <p:nvPr/>
        </p:nvPicPr>
        <p:blipFill rotWithShape="1">
          <a:blip r:embed="rId7">
            <a:extLst>
              <a:ext uri="{28A0092B-C50C-407E-A947-70E740481C1C}">
                <a14:useLocalDpi xmlns:a14="http://schemas.microsoft.com/office/drawing/2010/main" val="0"/>
              </a:ext>
            </a:extLst>
          </a:blip>
          <a:srcRect l="3376" r="3240"/>
          <a:stretch/>
        </p:blipFill>
        <p:spPr>
          <a:xfrm>
            <a:off x="3068696" y="1684980"/>
            <a:ext cx="831446" cy="619623"/>
          </a:xfrm>
          <a:prstGeom prst="rect">
            <a:avLst/>
          </a:prstGeom>
          <a:ln>
            <a:solidFill>
              <a:schemeClr val="tx1"/>
            </a:solidFill>
          </a:ln>
        </p:spPr>
      </p:pic>
      <p:pic>
        <p:nvPicPr>
          <p:cNvPr id="11" name="Picture 10" descr="A picture containing text, sky, grass, outdoor&#10;&#10;Description automatically generated">
            <a:extLst>
              <a:ext uri="{FF2B5EF4-FFF2-40B4-BE49-F238E27FC236}">
                <a16:creationId xmlns:a16="http://schemas.microsoft.com/office/drawing/2014/main" id="{5E39D3B2-07FB-79FF-BC6A-227CB4A7005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41253" y="3886358"/>
            <a:ext cx="848781" cy="594361"/>
          </a:xfrm>
          <a:prstGeom prst="rect">
            <a:avLst/>
          </a:prstGeom>
          <a:ln>
            <a:solidFill>
              <a:schemeClr val="tx1"/>
            </a:solidFill>
          </a:ln>
        </p:spPr>
      </p:pic>
      <p:sp>
        <p:nvSpPr>
          <p:cNvPr id="12" name="TextBox 11">
            <a:extLst>
              <a:ext uri="{FF2B5EF4-FFF2-40B4-BE49-F238E27FC236}">
                <a16:creationId xmlns:a16="http://schemas.microsoft.com/office/drawing/2014/main" id="{70FA9718-81BB-50EF-59FD-08FDA3DC0A35}"/>
              </a:ext>
            </a:extLst>
          </p:cNvPr>
          <p:cNvSpPr txBox="1"/>
          <p:nvPr/>
        </p:nvSpPr>
        <p:spPr>
          <a:xfrm>
            <a:off x="4358981" y="3926568"/>
            <a:ext cx="7474527" cy="507831"/>
          </a:xfrm>
          <a:prstGeom prst="rect">
            <a:avLst/>
          </a:prstGeom>
          <a:noFill/>
        </p:spPr>
        <p:txBody>
          <a:bodyPr wrap="square" rtlCol="0">
            <a:spAutoFit/>
          </a:bodyPr>
          <a:lstStyle/>
          <a:p>
            <a:pPr marL="214313" indent="-214313" defTabSz="685800">
              <a:buFont typeface="Arial" panose="020B0604020202020204" pitchFamily="34" charset="0"/>
              <a:buChar char="•"/>
            </a:pPr>
            <a:r>
              <a:rPr lang="en-US" sz="1350" dirty="0">
                <a:solidFill>
                  <a:prstClr val="black"/>
                </a:solidFill>
                <a:latin typeface="Calibri" panose="020F0502020204030204"/>
              </a:rPr>
              <a:t>Weston and Sampson – Finalizing Feasibility Study</a:t>
            </a:r>
          </a:p>
          <a:p>
            <a:pPr marL="214313" indent="-214313" defTabSz="685800">
              <a:buFont typeface="Arial" panose="020B0604020202020204" pitchFamily="34" charset="0"/>
              <a:buChar char="•"/>
            </a:pPr>
            <a:r>
              <a:rPr lang="en-US" sz="1350" dirty="0">
                <a:solidFill>
                  <a:prstClr val="black"/>
                </a:solidFill>
                <a:latin typeface="Calibri" panose="020F0502020204030204"/>
              </a:rPr>
              <a:t>Next Steps - Due Diligence Structural Building Evaluation, Site Geotechnical</a:t>
            </a:r>
          </a:p>
        </p:txBody>
      </p:sp>
      <p:sp>
        <p:nvSpPr>
          <p:cNvPr id="13" name="Oval 12">
            <a:extLst>
              <a:ext uri="{FF2B5EF4-FFF2-40B4-BE49-F238E27FC236}">
                <a16:creationId xmlns:a16="http://schemas.microsoft.com/office/drawing/2014/main" id="{8250F108-E91F-2A6E-822A-BC91A47EA91D}"/>
              </a:ext>
            </a:extLst>
          </p:cNvPr>
          <p:cNvSpPr/>
          <p:nvPr/>
        </p:nvSpPr>
        <p:spPr>
          <a:xfrm>
            <a:off x="1427584" y="4318982"/>
            <a:ext cx="9367933" cy="1935745"/>
          </a:xfrm>
          <a:prstGeom prst="ellipse">
            <a:avLst/>
          </a:prstGeom>
          <a:noFill/>
          <a:ln w="317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00498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heel(1)">
                                      <p:cBhvr>
                                        <p:cTn id="7"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79DDB1C0-4DF3-4216-BFDA-CE2676EC2190}"/>
              </a:ext>
            </a:extLst>
          </p:cNvPr>
          <p:cNvSpPr txBox="1">
            <a:spLocks/>
          </p:cNvSpPr>
          <p:nvPr/>
        </p:nvSpPr>
        <p:spPr>
          <a:xfrm>
            <a:off x="0" y="420046"/>
            <a:ext cx="8763000" cy="875354"/>
          </a:xfrm>
          <a:prstGeom prst="rect">
            <a:avLst/>
          </a:prstGeom>
          <a:solidFill>
            <a:schemeClr val="accent5">
              <a:lumMod val="50000"/>
            </a:schemeClr>
          </a:solidFill>
          <a:ln>
            <a:solidFill>
              <a:srgbClr val="0070C0"/>
            </a:solidFill>
          </a:ln>
        </p:spPr>
        <p:txBody>
          <a:bodyPr/>
          <a:lstStyle>
            <a:lvl1pPr algn="l" defTabSz="914400" rtl="0" eaLnBrk="1" latinLnBrk="0" hangingPunct="1">
              <a:spcBef>
                <a:spcPct val="0"/>
              </a:spcBef>
              <a:buNone/>
              <a:defRPr sz="3000" kern="1200" cap="all"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endParaRPr lang="en-US" sz="3200" dirty="0"/>
          </a:p>
        </p:txBody>
      </p:sp>
      <p:sp>
        <p:nvSpPr>
          <p:cNvPr id="4" name="Title 2">
            <a:extLst>
              <a:ext uri="{FF2B5EF4-FFF2-40B4-BE49-F238E27FC236}">
                <a16:creationId xmlns:a16="http://schemas.microsoft.com/office/drawing/2014/main" id="{8A2DFF39-C24D-4A3C-934C-C73EC7DE70D2}"/>
              </a:ext>
            </a:extLst>
          </p:cNvPr>
          <p:cNvSpPr txBox="1">
            <a:spLocks/>
          </p:cNvSpPr>
          <p:nvPr/>
        </p:nvSpPr>
        <p:spPr>
          <a:xfrm>
            <a:off x="2476500" y="353371"/>
            <a:ext cx="9715500" cy="875354"/>
          </a:xfrm>
          <a:prstGeom prst="rect">
            <a:avLst/>
          </a:prstGeom>
          <a:solidFill>
            <a:schemeClr val="bg1">
              <a:lumMod val="85000"/>
            </a:schemeClr>
          </a:solidFill>
          <a:ln>
            <a:solidFill>
              <a:srgbClr val="0070C0"/>
            </a:solidFill>
          </a:ln>
        </p:spPr>
        <p:txBody>
          <a:bodyPr anchor="ctr" anchorCtr="0"/>
          <a:lstStyle>
            <a:lvl1pPr algn="l" defTabSz="914400" rtl="0" eaLnBrk="1" latinLnBrk="0" hangingPunct="1">
              <a:spcBef>
                <a:spcPct val="0"/>
              </a:spcBef>
              <a:buNone/>
              <a:defRPr sz="3000" kern="1200" cap="all"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3200" dirty="0">
                <a:effectLst>
                  <a:outerShdw blurRad="38100" dist="38100" dir="2700000" algn="tl">
                    <a:srgbClr val="000000">
                      <a:alpha val="43137"/>
                    </a:srgbClr>
                  </a:outerShdw>
                </a:effectLst>
                <a:latin typeface="Garamond" panose="02020404030301010803" pitchFamily="18" charset="0"/>
              </a:rPr>
              <a:t>TOWN OF SALEM NH POLICE DEPARTMENT</a:t>
            </a:r>
          </a:p>
        </p:txBody>
      </p:sp>
      <p:sp>
        <p:nvSpPr>
          <p:cNvPr id="12" name="TextBox 11">
            <a:extLst>
              <a:ext uri="{FF2B5EF4-FFF2-40B4-BE49-F238E27FC236}">
                <a16:creationId xmlns:a16="http://schemas.microsoft.com/office/drawing/2014/main" id="{EF613F0E-F8E1-AD92-1474-E2898776EB9F}"/>
              </a:ext>
            </a:extLst>
          </p:cNvPr>
          <p:cNvSpPr txBox="1"/>
          <p:nvPr/>
        </p:nvSpPr>
        <p:spPr>
          <a:xfrm>
            <a:off x="5167618" y="2310244"/>
            <a:ext cx="5633082" cy="3231654"/>
          </a:xfrm>
          <a:prstGeom prst="rect">
            <a:avLst/>
          </a:prstGeom>
          <a:noFill/>
        </p:spPr>
        <p:txBody>
          <a:bodyPr wrap="square">
            <a:spAutoFit/>
          </a:bodyPr>
          <a:lstStyle/>
          <a:p>
            <a:pPr algn="ctr"/>
            <a:r>
              <a:rPr lang="en-US" sz="2400" dirty="0"/>
              <a:t>2008 Addition</a:t>
            </a:r>
          </a:p>
          <a:p>
            <a:r>
              <a:rPr lang="en-US" sz="2400" dirty="0"/>
              <a:t>Police Department Headquarters:</a:t>
            </a:r>
          </a:p>
          <a:p>
            <a:pPr marL="285750" indent="-285750">
              <a:buFont typeface="Arial" panose="020B0604020202020204" pitchFamily="34" charset="0"/>
              <a:buChar char="•"/>
            </a:pPr>
            <a:r>
              <a:rPr lang="en-US" sz="2400" dirty="0"/>
              <a:t>1999 Manufactured Units Removed</a:t>
            </a:r>
          </a:p>
          <a:p>
            <a:pPr marL="285750" indent="-285750">
              <a:buFont typeface="Arial" panose="020B0604020202020204" pitchFamily="34" charset="0"/>
              <a:buChar char="•"/>
            </a:pPr>
            <a:r>
              <a:rPr lang="en-US" sz="2400" dirty="0"/>
              <a:t>Replaced with 3 New Manufactured Units</a:t>
            </a:r>
          </a:p>
          <a:p>
            <a:pPr marL="285750" indent="-285750">
              <a:buFont typeface="Arial" panose="020B0604020202020204" pitchFamily="34" charset="0"/>
              <a:buChar char="•"/>
            </a:pPr>
            <a:r>
              <a:rPr lang="en-US" sz="2400" dirty="0"/>
              <a:t>2115 SF </a:t>
            </a:r>
          </a:p>
          <a:p>
            <a:pPr marL="285750" indent="-285750">
              <a:buFont typeface="Arial" panose="020B0604020202020204" pitchFamily="34" charset="0"/>
              <a:buChar char="•"/>
            </a:pPr>
            <a:r>
              <a:rPr lang="en-US" sz="2400" dirty="0"/>
              <a:t>75 Full Time Staff</a:t>
            </a:r>
          </a:p>
          <a:p>
            <a:pPr marL="285750" indent="-285750">
              <a:buFont typeface="Arial" panose="020B0604020202020204" pitchFamily="34" charset="0"/>
              <a:buChar char="•"/>
            </a:pPr>
            <a:r>
              <a:rPr lang="en-US" sz="2400" dirty="0"/>
              <a:t>Cumulative: ~ 13,880 SF</a:t>
            </a:r>
          </a:p>
          <a:p>
            <a:endParaRPr lang="en-US" dirty="0"/>
          </a:p>
          <a:p>
            <a:endParaRPr lang="en-US" dirty="0"/>
          </a:p>
        </p:txBody>
      </p:sp>
      <p:grpSp>
        <p:nvGrpSpPr>
          <p:cNvPr id="7" name="Group 6">
            <a:extLst>
              <a:ext uri="{FF2B5EF4-FFF2-40B4-BE49-F238E27FC236}">
                <a16:creationId xmlns:a16="http://schemas.microsoft.com/office/drawing/2014/main" id="{02F2EFBA-09FA-3029-C062-32C88A041C52}"/>
              </a:ext>
            </a:extLst>
          </p:cNvPr>
          <p:cNvGrpSpPr/>
          <p:nvPr/>
        </p:nvGrpSpPr>
        <p:grpSpPr>
          <a:xfrm>
            <a:off x="645042" y="1475603"/>
            <a:ext cx="4059359" cy="4877290"/>
            <a:chOff x="1627542" y="1560664"/>
            <a:chExt cx="4059359" cy="4877290"/>
          </a:xfrm>
        </p:grpSpPr>
        <p:pic>
          <p:nvPicPr>
            <p:cNvPr id="8" name="Picture 7" descr="A picture containing tree, outdoor&#10;&#10;Description automatically generated">
              <a:extLst>
                <a:ext uri="{FF2B5EF4-FFF2-40B4-BE49-F238E27FC236}">
                  <a16:creationId xmlns:a16="http://schemas.microsoft.com/office/drawing/2014/main" id="{9DCE1219-0723-ACD0-67F9-B145FFD9C2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27542" y="1560664"/>
              <a:ext cx="4059359" cy="4877290"/>
            </a:xfrm>
            <a:prstGeom prst="rect">
              <a:avLst/>
            </a:prstGeom>
          </p:spPr>
        </p:pic>
        <p:grpSp>
          <p:nvGrpSpPr>
            <p:cNvPr id="10" name="Group 9">
              <a:extLst>
                <a:ext uri="{FF2B5EF4-FFF2-40B4-BE49-F238E27FC236}">
                  <a16:creationId xmlns:a16="http://schemas.microsoft.com/office/drawing/2014/main" id="{A5A117FF-94DB-9AD6-835C-D85233937ED7}"/>
                </a:ext>
              </a:extLst>
            </p:cNvPr>
            <p:cNvGrpSpPr/>
            <p:nvPr/>
          </p:nvGrpSpPr>
          <p:grpSpPr>
            <a:xfrm>
              <a:off x="3179135" y="3572540"/>
              <a:ext cx="909084" cy="1180213"/>
              <a:chOff x="3179135" y="3572540"/>
              <a:chExt cx="909084" cy="1180213"/>
            </a:xfrm>
            <a:solidFill>
              <a:srgbClr val="3E68F0"/>
            </a:solidFill>
          </p:grpSpPr>
          <p:sp>
            <p:nvSpPr>
              <p:cNvPr id="2" name="Freeform: Shape 1">
                <a:extLst>
                  <a:ext uri="{FF2B5EF4-FFF2-40B4-BE49-F238E27FC236}">
                    <a16:creationId xmlns:a16="http://schemas.microsoft.com/office/drawing/2014/main" id="{CA30302D-9813-2E33-51B5-57A9D3980FB5}"/>
                  </a:ext>
                </a:extLst>
              </p:cNvPr>
              <p:cNvSpPr/>
              <p:nvPr/>
            </p:nvSpPr>
            <p:spPr>
              <a:xfrm>
                <a:off x="3179135" y="3572540"/>
                <a:ext cx="606056" cy="1180213"/>
              </a:xfrm>
              <a:custGeom>
                <a:avLst/>
                <a:gdLst>
                  <a:gd name="connsiteX0" fmla="*/ 0 w 606056"/>
                  <a:gd name="connsiteY0" fmla="*/ 0 h 1180213"/>
                  <a:gd name="connsiteX1" fmla="*/ 584791 w 606056"/>
                  <a:gd name="connsiteY1" fmla="*/ 0 h 1180213"/>
                  <a:gd name="connsiteX2" fmla="*/ 606056 w 606056"/>
                  <a:gd name="connsiteY2" fmla="*/ 935665 h 1180213"/>
                  <a:gd name="connsiteX3" fmla="*/ 531628 w 606056"/>
                  <a:gd name="connsiteY3" fmla="*/ 956930 h 1180213"/>
                  <a:gd name="connsiteX4" fmla="*/ 542260 w 606056"/>
                  <a:gd name="connsiteY4" fmla="*/ 1180213 h 1180213"/>
                  <a:gd name="connsiteX5" fmla="*/ 116958 w 606056"/>
                  <a:gd name="connsiteY5" fmla="*/ 1158948 h 1180213"/>
                  <a:gd name="connsiteX6" fmla="*/ 106325 w 606056"/>
                  <a:gd name="connsiteY6" fmla="*/ 935665 h 1180213"/>
                  <a:gd name="connsiteX7" fmla="*/ 0 w 606056"/>
                  <a:gd name="connsiteY7" fmla="*/ 935665 h 1180213"/>
                  <a:gd name="connsiteX8" fmla="*/ 0 w 606056"/>
                  <a:gd name="connsiteY8" fmla="*/ 0 h 1180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6056" h="1180213">
                    <a:moveTo>
                      <a:pt x="0" y="0"/>
                    </a:moveTo>
                    <a:lnTo>
                      <a:pt x="584791" y="0"/>
                    </a:lnTo>
                    <a:lnTo>
                      <a:pt x="606056" y="935665"/>
                    </a:lnTo>
                    <a:lnTo>
                      <a:pt x="531628" y="956930"/>
                    </a:lnTo>
                    <a:lnTo>
                      <a:pt x="542260" y="1180213"/>
                    </a:lnTo>
                    <a:lnTo>
                      <a:pt x="116958" y="1158948"/>
                    </a:lnTo>
                    <a:lnTo>
                      <a:pt x="106325" y="935665"/>
                    </a:lnTo>
                    <a:lnTo>
                      <a:pt x="0" y="935665"/>
                    </a:lnTo>
                    <a:lnTo>
                      <a:pt x="0" y="0"/>
                    </a:lnTo>
                    <a:close/>
                  </a:path>
                </a:pathLst>
              </a:custGeom>
              <a:grpFill/>
              <a:ln>
                <a:solidFill>
                  <a:srgbClr val="3E68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B6DC2C72-A645-903F-CAD8-56DE9E9FBA31}"/>
                  </a:ext>
                </a:extLst>
              </p:cNvPr>
              <p:cNvSpPr/>
              <p:nvPr/>
            </p:nvSpPr>
            <p:spPr>
              <a:xfrm>
                <a:off x="3482163" y="3843669"/>
                <a:ext cx="606056" cy="334926"/>
              </a:xfrm>
              <a:prstGeom prst="rect">
                <a:avLst/>
              </a:prstGeom>
              <a:grpFill/>
              <a:ln>
                <a:solidFill>
                  <a:srgbClr val="3E68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Rectangle 4">
              <a:extLst>
                <a:ext uri="{FF2B5EF4-FFF2-40B4-BE49-F238E27FC236}">
                  <a16:creationId xmlns:a16="http://schemas.microsoft.com/office/drawing/2014/main" id="{C328C763-BA3B-4F30-49D0-FC4DCC0DE0C8}"/>
                </a:ext>
              </a:extLst>
            </p:cNvPr>
            <p:cNvSpPr/>
            <p:nvPr/>
          </p:nvSpPr>
          <p:spPr>
            <a:xfrm>
              <a:off x="2820782" y="4635796"/>
              <a:ext cx="1049469" cy="446567"/>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Rectangle 8">
            <a:extLst>
              <a:ext uri="{FF2B5EF4-FFF2-40B4-BE49-F238E27FC236}">
                <a16:creationId xmlns:a16="http://schemas.microsoft.com/office/drawing/2014/main" id="{DF0A7324-9673-6925-D78F-1B94A3607EF7}"/>
              </a:ext>
            </a:extLst>
          </p:cNvPr>
          <p:cNvSpPr/>
          <p:nvPr/>
        </p:nvSpPr>
        <p:spPr>
          <a:xfrm>
            <a:off x="1753222" y="3590415"/>
            <a:ext cx="358353" cy="651976"/>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14180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21F1D113-6647-49A9-924D-1D2914B1B786}"/>
              </a:ext>
            </a:extLst>
          </p:cNvPr>
          <p:cNvSpPr txBox="1">
            <a:spLocks/>
          </p:cNvSpPr>
          <p:nvPr/>
        </p:nvSpPr>
        <p:spPr>
          <a:xfrm>
            <a:off x="0" y="605157"/>
            <a:ext cx="8763000" cy="1066048"/>
          </a:xfrm>
          <a:prstGeom prst="rect">
            <a:avLst/>
          </a:prstGeom>
          <a:solidFill>
            <a:schemeClr val="accent5">
              <a:lumMod val="50000"/>
            </a:schemeClr>
          </a:solidFill>
          <a:ln>
            <a:solidFill>
              <a:schemeClr val="accent5">
                <a:lumMod val="60000"/>
                <a:lumOff val="40000"/>
              </a:schemeClr>
            </a:solidFill>
          </a:ln>
        </p:spPr>
        <p:txBody>
          <a:bodyPr/>
          <a:lstStyle>
            <a:lvl1pPr algn="l" defTabSz="914400" rtl="0" eaLnBrk="1" latinLnBrk="0" hangingPunct="1">
              <a:spcBef>
                <a:spcPct val="0"/>
              </a:spcBef>
              <a:buNone/>
              <a:defRPr sz="3000" kern="1200" cap="all"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endParaRPr lang="en-US" sz="3200" dirty="0"/>
          </a:p>
        </p:txBody>
      </p:sp>
      <p:sp>
        <p:nvSpPr>
          <p:cNvPr id="5" name="Title 2">
            <a:extLst>
              <a:ext uri="{FF2B5EF4-FFF2-40B4-BE49-F238E27FC236}">
                <a16:creationId xmlns:a16="http://schemas.microsoft.com/office/drawing/2014/main" id="{73C40B91-C868-4468-8A36-92E15ADDEF30}"/>
              </a:ext>
            </a:extLst>
          </p:cNvPr>
          <p:cNvSpPr txBox="1">
            <a:spLocks/>
          </p:cNvSpPr>
          <p:nvPr/>
        </p:nvSpPr>
        <p:spPr>
          <a:xfrm>
            <a:off x="3152775" y="519720"/>
            <a:ext cx="9039225" cy="1066048"/>
          </a:xfrm>
          <a:prstGeom prst="rect">
            <a:avLst/>
          </a:prstGeom>
          <a:solidFill>
            <a:schemeClr val="bg1">
              <a:lumMod val="85000"/>
            </a:schemeClr>
          </a:solidFill>
          <a:ln>
            <a:solidFill>
              <a:srgbClr val="0070C0"/>
            </a:solidFill>
          </a:ln>
        </p:spPr>
        <p:txBody>
          <a:bodyPr anchor="ctr"/>
          <a:lstStyle>
            <a:lvl1pPr algn="l" defTabSz="914400" rtl="0" eaLnBrk="1" latinLnBrk="0" hangingPunct="1">
              <a:spcBef>
                <a:spcPct val="0"/>
              </a:spcBef>
              <a:buNone/>
              <a:defRPr sz="3000" kern="1200" cap="all"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76200" marR="73660" lvl="0" indent="0" algn="ctr" defTabSz="914400" rtl="0" eaLnBrk="1" fontAlgn="auto" latinLnBrk="0" hangingPunct="1">
              <a:lnSpc>
                <a:spcPct val="105000"/>
              </a:lnSpc>
              <a:spcBef>
                <a:spcPts val="795"/>
              </a:spcBef>
              <a:spcAft>
                <a:spcPts val="0"/>
              </a:spcAft>
              <a:buClrTx/>
              <a:buSzTx/>
              <a:buFontTx/>
              <a:buNone/>
              <a:tabLst/>
              <a:defRPr/>
            </a:pPr>
            <a:r>
              <a:rPr lang="en-US" sz="4400" cap="none" spc="0" dirty="0">
                <a:solidFill>
                  <a:prstClr val="black"/>
                </a:solidFill>
                <a:effectLst>
                  <a:outerShdw blurRad="50800" dist="38100" dir="2700000" algn="tl" rotWithShape="0">
                    <a:prstClr val="black">
                      <a:alpha val="40000"/>
                    </a:prstClr>
                  </a:outerShdw>
                </a:effectLst>
                <a:latin typeface="Garamond" panose="02020404030301010803" pitchFamily="18" charset="0"/>
                <a:ea typeface="Times New Roman" panose="02020603050405020304" pitchFamily="18" charset="0"/>
                <a:cs typeface="+mn-cs"/>
              </a:rPr>
              <a:t>2015 TOWN WARRANT</a:t>
            </a:r>
            <a:endParaRPr kumimoji="0" lang="en-US" sz="4400" i="0" u="none" strike="noStrike" kern="120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Garamond" panose="02020404030301010803" pitchFamily="18" charset="0"/>
              <a:ea typeface="Symbol" panose="05050102010706020507" pitchFamily="18" charset="2"/>
              <a:cs typeface="Symbol" panose="05050102010706020507" pitchFamily="18" charset="2"/>
            </a:endParaRPr>
          </a:p>
        </p:txBody>
      </p:sp>
      <p:pic>
        <p:nvPicPr>
          <p:cNvPr id="3074" name="Picture 2">
            <a:extLst>
              <a:ext uri="{FF2B5EF4-FFF2-40B4-BE49-F238E27FC236}">
                <a16:creationId xmlns:a16="http://schemas.microsoft.com/office/drawing/2014/main" id="{CED71862-ABE1-F602-9FA9-92E8677F3C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0435" y="2349697"/>
            <a:ext cx="466725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Text&#10;&#10;Description automatically generated">
            <a:extLst>
              <a:ext uri="{FF2B5EF4-FFF2-40B4-BE49-F238E27FC236}">
                <a16:creationId xmlns:a16="http://schemas.microsoft.com/office/drawing/2014/main" id="{2757F219-7040-BE16-E5D3-7D4B3CB501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69444" y="2753832"/>
            <a:ext cx="6335009" cy="3162741"/>
          </a:xfrm>
          <a:prstGeom prst="rect">
            <a:avLst/>
          </a:prstGeom>
          <a:ln>
            <a:solidFill>
              <a:srgbClr val="0070C0"/>
            </a:solidFill>
          </a:ln>
        </p:spPr>
      </p:pic>
      <p:sp>
        <p:nvSpPr>
          <p:cNvPr id="2" name="TextBox 1">
            <a:extLst>
              <a:ext uri="{FF2B5EF4-FFF2-40B4-BE49-F238E27FC236}">
                <a16:creationId xmlns:a16="http://schemas.microsoft.com/office/drawing/2014/main" id="{7FA5AC99-2A5F-104B-3B76-D00CE04D603A}"/>
              </a:ext>
            </a:extLst>
          </p:cNvPr>
          <p:cNvSpPr txBox="1"/>
          <p:nvPr/>
        </p:nvSpPr>
        <p:spPr>
          <a:xfrm>
            <a:off x="906011" y="4953285"/>
            <a:ext cx="5633082" cy="1384995"/>
          </a:xfrm>
          <a:prstGeom prst="rect">
            <a:avLst/>
          </a:prstGeom>
          <a:noFill/>
        </p:spPr>
        <p:txBody>
          <a:bodyPr wrap="square">
            <a:spAutoFit/>
          </a:bodyPr>
          <a:lstStyle/>
          <a:p>
            <a:pPr marL="285750" indent="-285750">
              <a:buFont typeface="Arial" panose="020B0604020202020204" pitchFamily="34" charset="0"/>
              <a:buChar char="•"/>
            </a:pPr>
            <a:r>
              <a:rPr lang="en-US" sz="2400" dirty="0"/>
              <a:t>Police: 26,535 SF</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dirty="0">
                <a:solidFill>
                  <a:prstClr val="black"/>
                </a:solidFill>
                <a:latin typeface="Calibri" panose="020F0502020204030204"/>
              </a:rPr>
              <a:t>Fire</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27,830 SF</a:t>
            </a:r>
          </a:p>
          <a:p>
            <a:endParaRPr lang="en-US" dirty="0"/>
          </a:p>
          <a:p>
            <a:endParaRPr lang="en-US" dirty="0"/>
          </a:p>
        </p:txBody>
      </p:sp>
    </p:spTree>
    <p:extLst>
      <p:ext uri="{BB962C8B-B14F-4D97-AF65-F5344CB8AC3E}">
        <p14:creationId xmlns:p14="http://schemas.microsoft.com/office/powerpoint/2010/main" val="9833061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21F1D113-6647-49A9-924D-1D2914B1B786}"/>
              </a:ext>
            </a:extLst>
          </p:cNvPr>
          <p:cNvSpPr txBox="1">
            <a:spLocks/>
          </p:cNvSpPr>
          <p:nvPr/>
        </p:nvSpPr>
        <p:spPr>
          <a:xfrm>
            <a:off x="0" y="605157"/>
            <a:ext cx="8763000" cy="1066048"/>
          </a:xfrm>
          <a:prstGeom prst="rect">
            <a:avLst/>
          </a:prstGeom>
          <a:solidFill>
            <a:schemeClr val="accent5">
              <a:lumMod val="50000"/>
            </a:schemeClr>
          </a:solidFill>
          <a:ln>
            <a:solidFill>
              <a:schemeClr val="accent5">
                <a:lumMod val="60000"/>
                <a:lumOff val="40000"/>
              </a:schemeClr>
            </a:solidFill>
          </a:ln>
        </p:spPr>
        <p:txBody>
          <a:bodyPr/>
          <a:lstStyle>
            <a:lvl1pPr algn="l" defTabSz="914400" rtl="0" eaLnBrk="1" latinLnBrk="0" hangingPunct="1">
              <a:spcBef>
                <a:spcPct val="0"/>
              </a:spcBef>
              <a:buNone/>
              <a:defRPr sz="3000" kern="1200" cap="all"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endParaRPr lang="en-US" sz="3200" dirty="0"/>
          </a:p>
        </p:txBody>
      </p:sp>
      <p:sp>
        <p:nvSpPr>
          <p:cNvPr id="5" name="Title 2">
            <a:extLst>
              <a:ext uri="{FF2B5EF4-FFF2-40B4-BE49-F238E27FC236}">
                <a16:creationId xmlns:a16="http://schemas.microsoft.com/office/drawing/2014/main" id="{73C40B91-C868-4468-8A36-92E15ADDEF30}"/>
              </a:ext>
            </a:extLst>
          </p:cNvPr>
          <p:cNvSpPr txBox="1">
            <a:spLocks/>
          </p:cNvSpPr>
          <p:nvPr/>
        </p:nvSpPr>
        <p:spPr>
          <a:xfrm>
            <a:off x="3152775" y="519720"/>
            <a:ext cx="9039225" cy="1066048"/>
          </a:xfrm>
          <a:prstGeom prst="rect">
            <a:avLst/>
          </a:prstGeom>
          <a:solidFill>
            <a:schemeClr val="bg1">
              <a:lumMod val="85000"/>
            </a:schemeClr>
          </a:solidFill>
          <a:ln>
            <a:solidFill>
              <a:srgbClr val="0070C0"/>
            </a:solidFill>
          </a:ln>
        </p:spPr>
        <p:txBody>
          <a:bodyPr anchor="ctr"/>
          <a:lstStyle>
            <a:lvl1pPr algn="l" defTabSz="914400" rtl="0" eaLnBrk="1" latinLnBrk="0" hangingPunct="1">
              <a:spcBef>
                <a:spcPct val="0"/>
              </a:spcBef>
              <a:buNone/>
              <a:defRPr sz="3000" kern="1200" cap="all"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76200" marR="73660" lvl="0" indent="0" algn="ctr" defTabSz="914400" rtl="0" eaLnBrk="1" fontAlgn="auto" latinLnBrk="0" hangingPunct="1">
              <a:lnSpc>
                <a:spcPct val="105000"/>
              </a:lnSpc>
              <a:spcBef>
                <a:spcPts val="795"/>
              </a:spcBef>
              <a:spcAft>
                <a:spcPts val="0"/>
              </a:spcAft>
              <a:buClrTx/>
              <a:buSzTx/>
              <a:buFontTx/>
              <a:buNone/>
              <a:tabLst/>
              <a:defRPr/>
            </a:pPr>
            <a:r>
              <a:rPr lang="en-US" sz="4400" cap="none" spc="0" dirty="0">
                <a:solidFill>
                  <a:prstClr val="black"/>
                </a:solidFill>
                <a:effectLst>
                  <a:outerShdw blurRad="50800" dist="38100" dir="2700000" algn="tl" rotWithShape="0">
                    <a:prstClr val="black">
                      <a:alpha val="40000"/>
                    </a:prstClr>
                  </a:outerShdw>
                </a:effectLst>
                <a:latin typeface="Garamond" panose="02020404030301010803" pitchFamily="18" charset="0"/>
                <a:ea typeface="Times New Roman" panose="02020603050405020304" pitchFamily="18" charset="0"/>
                <a:cs typeface="+mn-cs"/>
              </a:rPr>
              <a:t>MBAC CONSIDERATIONS</a:t>
            </a:r>
            <a:endParaRPr kumimoji="0" lang="en-US" sz="4400" i="0" u="none" strike="noStrike" kern="120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Garamond" panose="02020404030301010803" pitchFamily="18" charset="0"/>
              <a:ea typeface="Symbol" panose="05050102010706020507" pitchFamily="18" charset="2"/>
              <a:cs typeface="Symbol" panose="05050102010706020507" pitchFamily="18" charset="2"/>
            </a:endParaRPr>
          </a:p>
        </p:txBody>
      </p:sp>
      <p:pic>
        <p:nvPicPr>
          <p:cNvPr id="3" name="Picture 2" descr="Graphical user interface, text, application&#10;&#10;Description automatically generated">
            <a:extLst>
              <a:ext uri="{FF2B5EF4-FFF2-40B4-BE49-F238E27FC236}">
                <a16:creationId xmlns:a16="http://schemas.microsoft.com/office/drawing/2014/main" id="{7BCDF305-C53C-69BA-5694-B5FF1202D5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57332" y="2314053"/>
            <a:ext cx="5411336" cy="3009558"/>
          </a:xfrm>
          <a:prstGeom prst="rect">
            <a:avLst/>
          </a:prstGeom>
          <a:ln>
            <a:solidFill>
              <a:srgbClr val="0070C0"/>
            </a:solidFill>
          </a:ln>
        </p:spPr>
      </p:pic>
      <p:sp>
        <p:nvSpPr>
          <p:cNvPr id="8" name="TextBox 7">
            <a:extLst>
              <a:ext uri="{FF2B5EF4-FFF2-40B4-BE49-F238E27FC236}">
                <a16:creationId xmlns:a16="http://schemas.microsoft.com/office/drawing/2014/main" id="{687D4E7A-8D44-1985-31A2-42B3A3B33DDC}"/>
              </a:ext>
            </a:extLst>
          </p:cNvPr>
          <p:cNvSpPr txBox="1"/>
          <p:nvPr/>
        </p:nvSpPr>
        <p:spPr>
          <a:xfrm>
            <a:off x="1600580" y="3218667"/>
            <a:ext cx="3104389" cy="1200329"/>
          </a:xfrm>
          <a:prstGeom prst="rect">
            <a:avLst/>
          </a:prstGeom>
          <a:noFill/>
        </p:spPr>
        <p:txBody>
          <a:bodyPr wrap="square">
            <a:spAutoFit/>
          </a:bodyPr>
          <a:lstStyle/>
          <a:p>
            <a:pPr marL="285750" indent="-285750">
              <a:buFont typeface="Arial" panose="020B0604020202020204" pitchFamily="34" charset="0"/>
              <a:buChar char="•"/>
            </a:pPr>
            <a:r>
              <a:rPr lang="en-US" sz="2400" dirty="0"/>
              <a:t>LOCATION</a:t>
            </a:r>
          </a:p>
          <a:p>
            <a:pPr marL="285750" indent="-285750">
              <a:buFont typeface="Arial" panose="020B0604020202020204" pitchFamily="34" charset="0"/>
              <a:buChar char="•"/>
            </a:pPr>
            <a:r>
              <a:rPr lang="en-US" sz="2400" dirty="0"/>
              <a:t>SIZE</a:t>
            </a:r>
          </a:p>
          <a:p>
            <a:pPr marL="285750" indent="-285750">
              <a:buFont typeface="Arial" panose="020B0604020202020204" pitchFamily="34" charset="0"/>
              <a:buChar char="•"/>
            </a:pPr>
            <a:r>
              <a:rPr lang="en-US" sz="2400" dirty="0"/>
              <a:t>COST</a:t>
            </a:r>
          </a:p>
        </p:txBody>
      </p:sp>
      <p:sp>
        <p:nvSpPr>
          <p:cNvPr id="2" name="Oval 1">
            <a:extLst>
              <a:ext uri="{FF2B5EF4-FFF2-40B4-BE49-F238E27FC236}">
                <a16:creationId xmlns:a16="http://schemas.microsoft.com/office/drawing/2014/main" id="{C228084D-9DA0-BDA3-90F9-A892E70D1F53}"/>
              </a:ext>
            </a:extLst>
          </p:cNvPr>
          <p:cNvSpPr/>
          <p:nvPr/>
        </p:nvSpPr>
        <p:spPr>
          <a:xfrm>
            <a:off x="1535185" y="3218667"/>
            <a:ext cx="1929468" cy="438933"/>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791433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21F1D113-6647-49A9-924D-1D2914B1B786}"/>
              </a:ext>
            </a:extLst>
          </p:cNvPr>
          <p:cNvSpPr txBox="1">
            <a:spLocks/>
          </p:cNvSpPr>
          <p:nvPr/>
        </p:nvSpPr>
        <p:spPr>
          <a:xfrm>
            <a:off x="0" y="605157"/>
            <a:ext cx="8763000" cy="1066048"/>
          </a:xfrm>
          <a:prstGeom prst="rect">
            <a:avLst/>
          </a:prstGeom>
          <a:solidFill>
            <a:schemeClr val="accent5">
              <a:lumMod val="50000"/>
            </a:schemeClr>
          </a:solidFill>
          <a:ln>
            <a:solidFill>
              <a:schemeClr val="accent5">
                <a:lumMod val="60000"/>
                <a:lumOff val="40000"/>
              </a:schemeClr>
            </a:solidFill>
          </a:ln>
        </p:spPr>
        <p:txBody>
          <a:bodyPr/>
          <a:lstStyle>
            <a:lvl1pPr algn="l" defTabSz="914400" rtl="0" eaLnBrk="1" latinLnBrk="0" hangingPunct="1">
              <a:spcBef>
                <a:spcPct val="0"/>
              </a:spcBef>
              <a:buNone/>
              <a:defRPr sz="3000" kern="1200" cap="all"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endParaRPr lang="en-US" sz="3200" dirty="0"/>
          </a:p>
        </p:txBody>
      </p:sp>
      <p:sp>
        <p:nvSpPr>
          <p:cNvPr id="5" name="Title 2">
            <a:extLst>
              <a:ext uri="{FF2B5EF4-FFF2-40B4-BE49-F238E27FC236}">
                <a16:creationId xmlns:a16="http://schemas.microsoft.com/office/drawing/2014/main" id="{73C40B91-C868-4468-8A36-92E15ADDEF30}"/>
              </a:ext>
            </a:extLst>
          </p:cNvPr>
          <p:cNvSpPr txBox="1">
            <a:spLocks/>
          </p:cNvSpPr>
          <p:nvPr/>
        </p:nvSpPr>
        <p:spPr>
          <a:xfrm>
            <a:off x="3152775" y="519720"/>
            <a:ext cx="9039225" cy="1066048"/>
          </a:xfrm>
          <a:prstGeom prst="rect">
            <a:avLst/>
          </a:prstGeom>
          <a:solidFill>
            <a:schemeClr val="bg1">
              <a:lumMod val="85000"/>
            </a:schemeClr>
          </a:solidFill>
          <a:ln>
            <a:solidFill>
              <a:srgbClr val="0070C0"/>
            </a:solidFill>
          </a:ln>
        </p:spPr>
        <p:txBody>
          <a:bodyPr anchor="ctr"/>
          <a:lstStyle>
            <a:lvl1pPr algn="l" defTabSz="914400" rtl="0" eaLnBrk="1" latinLnBrk="0" hangingPunct="1">
              <a:spcBef>
                <a:spcPct val="0"/>
              </a:spcBef>
              <a:buNone/>
              <a:defRPr sz="3000" kern="1200" cap="all"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76200" marR="73660" lvl="0" indent="0" algn="ctr" defTabSz="914400" rtl="0" eaLnBrk="1" fontAlgn="auto" latinLnBrk="0" hangingPunct="1">
              <a:lnSpc>
                <a:spcPct val="105000"/>
              </a:lnSpc>
              <a:spcBef>
                <a:spcPts val="795"/>
              </a:spcBef>
              <a:spcAft>
                <a:spcPts val="0"/>
              </a:spcAft>
              <a:buClrTx/>
              <a:buSzTx/>
              <a:buFontTx/>
              <a:buNone/>
              <a:tabLst/>
              <a:defRPr/>
            </a:pPr>
            <a:r>
              <a:rPr kumimoji="0" lang="en-US" sz="4400" i="0" u="none" strike="noStrike" kern="120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Garamond" panose="02020404030301010803" pitchFamily="18" charset="0"/>
                <a:ea typeface="Times New Roman" panose="02020603050405020304" pitchFamily="18" charset="0"/>
                <a:cs typeface="+mn-cs"/>
              </a:rPr>
              <a:t>CURRENT LOCATION</a:t>
            </a:r>
            <a:endParaRPr kumimoji="0" lang="en-US" sz="4400" i="0" u="none" strike="noStrike" kern="120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Garamond" panose="02020404030301010803" pitchFamily="18" charset="0"/>
              <a:ea typeface="Symbol" panose="05050102010706020507" pitchFamily="18" charset="2"/>
              <a:cs typeface="Symbol" panose="05050102010706020507" pitchFamily="18" charset="2"/>
            </a:endParaRPr>
          </a:p>
        </p:txBody>
      </p:sp>
      <p:pic>
        <p:nvPicPr>
          <p:cNvPr id="3" name="Picture 2" descr="A picture containing text, map&#10;&#10;Description automatically generated">
            <a:extLst>
              <a:ext uri="{FF2B5EF4-FFF2-40B4-BE49-F238E27FC236}">
                <a16:creationId xmlns:a16="http://schemas.microsoft.com/office/drawing/2014/main" id="{AB081214-A4BD-59A9-73B6-4882591692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5024" y="1853284"/>
            <a:ext cx="5490976" cy="4484996"/>
          </a:xfrm>
          <a:prstGeom prst="rect">
            <a:avLst/>
          </a:prstGeom>
        </p:spPr>
      </p:pic>
      <p:pic>
        <p:nvPicPr>
          <p:cNvPr id="7" name="Picture 6" descr="A picture containing metal, wire&#10;&#10;Description automatically generated">
            <a:extLst>
              <a:ext uri="{FF2B5EF4-FFF2-40B4-BE49-F238E27FC236}">
                <a16:creationId xmlns:a16="http://schemas.microsoft.com/office/drawing/2014/main" id="{6CCC4C75-26C2-920A-814D-773846A92A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5024" y="1853284"/>
            <a:ext cx="5490976" cy="4484996"/>
          </a:xfrm>
          <a:prstGeom prst="rect">
            <a:avLst/>
          </a:prstGeom>
        </p:spPr>
      </p:pic>
      <p:sp>
        <p:nvSpPr>
          <p:cNvPr id="12" name="TextBox 11">
            <a:extLst>
              <a:ext uri="{FF2B5EF4-FFF2-40B4-BE49-F238E27FC236}">
                <a16:creationId xmlns:a16="http://schemas.microsoft.com/office/drawing/2014/main" id="{CE9AE077-B671-3B92-5382-77976402F5BF}"/>
              </a:ext>
            </a:extLst>
          </p:cNvPr>
          <p:cNvSpPr txBox="1"/>
          <p:nvPr/>
        </p:nvSpPr>
        <p:spPr>
          <a:xfrm>
            <a:off x="7443485" y="1853284"/>
            <a:ext cx="3272532" cy="369332"/>
          </a:xfrm>
          <a:prstGeom prst="rect">
            <a:avLst/>
          </a:prstGeom>
          <a:noFill/>
        </p:spPr>
        <p:txBody>
          <a:bodyPr wrap="square">
            <a:spAutoFit/>
          </a:bodyPr>
          <a:lstStyle/>
          <a:p>
            <a:r>
              <a:rPr lang="en-US" dirty="0"/>
              <a:t>5.44 ACRES</a:t>
            </a:r>
          </a:p>
        </p:txBody>
      </p:sp>
      <p:pic>
        <p:nvPicPr>
          <p:cNvPr id="13" name="Picture 12" descr="A picture containing tree, outdoor&#10;&#10;Description automatically generated">
            <a:extLst>
              <a:ext uri="{FF2B5EF4-FFF2-40B4-BE49-F238E27FC236}">
                <a16:creationId xmlns:a16="http://schemas.microsoft.com/office/drawing/2014/main" id="{039BFE4B-953B-2BBD-2B02-7E95651BBE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43485" y="2406360"/>
            <a:ext cx="3272532" cy="3931920"/>
          </a:xfrm>
          <a:prstGeom prst="rect">
            <a:avLst/>
          </a:prstGeom>
        </p:spPr>
      </p:pic>
    </p:spTree>
    <p:extLst>
      <p:ext uri="{BB962C8B-B14F-4D97-AF65-F5344CB8AC3E}">
        <p14:creationId xmlns:p14="http://schemas.microsoft.com/office/powerpoint/2010/main" val="3171677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2" fill="hold" nodeType="clickEffect">
                                  <p:stCondLst>
                                    <p:cond delay="0"/>
                                  </p:stCondLst>
                                  <p:childTnLst>
                                    <p:animEffect transition="out" filter="wipe(right)">
                                      <p:cBhvr>
                                        <p:cTn id="6" dur="1000"/>
                                        <p:tgtEl>
                                          <p:spTgt spid="7"/>
                                        </p:tgtEl>
                                      </p:cBhvr>
                                    </p:animEffect>
                                    <p:set>
                                      <p:cBhvr>
                                        <p:cTn id="7" dur="1" fill="hold">
                                          <p:stCondLst>
                                            <p:cond delay="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79DDB1C0-4DF3-4216-BFDA-CE2676EC2190}"/>
              </a:ext>
            </a:extLst>
          </p:cNvPr>
          <p:cNvSpPr txBox="1">
            <a:spLocks/>
          </p:cNvSpPr>
          <p:nvPr/>
        </p:nvSpPr>
        <p:spPr>
          <a:xfrm>
            <a:off x="0" y="420046"/>
            <a:ext cx="8763000" cy="875354"/>
          </a:xfrm>
          <a:prstGeom prst="rect">
            <a:avLst/>
          </a:prstGeom>
          <a:solidFill>
            <a:schemeClr val="accent5">
              <a:lumMod val="50000"/>
            </a:schemeClr>
          </a:solidFill>
          <a:ln>
            <a:solidFill>
              <a:srgbClr val="0070C0"/>
            </a:solidFill>
          </a:ln>
        </p:spPr>
        <p:txBody>
          <a:bodyPr/>
          <a:lstStyle>
            <a:lvl1pPr algn="l" defTabSz="914400" rtl="0" eaLnBrk="1" latinLnBrk="0" hangingPunct="1">
              <a:spcBef>
                <a:spcPct val="0"/>
              </a:spcBef>
              <a:buNone/>
              <a:defRPr sz="3000" kern="1200" cap="all"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endParaRPr lang="en-US" sz="3200" dirty="0"/>
          </a:p>
        </p:txBody>
      </p:sp>
      <p:sp>
        <p:nvSpPr>
          <p:cNvPr id="4" name="Title 2">
            <a:extLst>
              <a:ext uri="{FF2B5EF4-FFF2-40B4-BE49-F238E27FC236}">
                <a16:creationId xmlns:a16="http://schemas.microsoft.com/office/drawing/2014/main" id="{8A2DFF39-C24D-4A3C-934C-C73EC7DE70D2}"/>
              </a:ext>
            </a:extLst>
          </p:cNvPr>
          <p:cNvSpPr txBox="1">
            <a:spLocks/>
          </p:cNvSpPr>
          <p:nvPr/>
        </p:nvSpPr>
        <p:spPr>
          <a:xfrm>
            <a:off x="2476500" y="353371"/>
            <a:ext cx="9715500" cy="875354"/>
          </a:xfrm>
          <a:prstGeom prst="rect">
            <a:avLst/>
          </a:prstGeom>
          <a:solidFill>
            <a:schemeClr val="bg1">
              <a:lumMod val="85000"/>
            </a:schemeClr>
          </a:solidFill>
          <a:ln>
            <a:solidFill>
              <a:srgbClr val="0070C0"/>
            </a:solidFill>
          </a:ln>
        </p:spPr>
        <p:txBody>
          <a:bodyPr anchor="ctr" anchorCtr="0"/>
          <a:lstStyle>
            <a:lvl1pPr algn="l" defTabSz="914400" rtl="0" eaLnBrk="1" latinLnBrk="0" hangingPunct="1">
              <a:spcBef>
                <a:spcPct val="0"/>
              </a:spcBef>
              <a:buNone/>
              <a:defRPr sz="3000" kern="1200" cap="all"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3200" dirty="0" err="1">
                <a:effectLst>
                  <a:outerShdw blurRad="38100" dist="38100" dir="2700000" algn="tl">
                    <a:srgbClr val="000000">
                      <a:alpha val="43137"/>
                    </a:srgbClr>
                  </a:outerShdw>
                </a:effectLst>
                <a:latin typeface="Garamond" panose="02020404030301010803" pitchFamily="18" charset="0"/>
              </a:rPr>
              <a:t>ABeNAKI</a:t>
            </a:r>
            <a:endParaRPr lang="en-US" sz="3200" dirty="0">
              <a:effectLst>
                <a:outerShdw blurRad="38100" dist="38100" dir="2700000" algn="tl">
                  <a:srgbClr val="000000">
                    <a:alpha val="43137"/>
                  </a:srgbClr>
                </a:outerShdw>
              </a:effectLst>
              <a:latin typeface="Garamond" panose="02020404030301010803" pitchFamily="18" charset="0"/>
            </a:endParaRPr>
          </a:p>
        </p:txBody>
      </p:sp>
      <p:sp>
        <p:nvSpPr>
          <p:cNvPr id="7" name="TextBox 6">
            <a:extLst>
              <a:ext uri="{FF2B5EF4-FFF2-40B4-BE49-F238E27FC236}">
                <a16:creationId xmlns:a16="http://schemas.microsoft.com/office/drawing/2014/main" id="{292064F9-67A6-F18C-7006-4E9D0CF71802}"/>
              </a:ext>
            </a:extLst>
          </p:cNvPr>
          <p:cNvSpPr txBox="1"/>
          <p:nvPr/>
        </p:nvSpPr>
        <p:spPr>
          <a:xfrm>
            <a:off x="5740404" y="1796914"/>
            <a:ext cx="5838451" cy="2308324"/>
          </a:xfrm>
          <a:prstGeom prst="rect">
            <a:avLst/>
          </a:prstGeom>
          <a:noFill/>
        </p:spPr>
        <p:txBody>
          <a:bodyPr wrap="square">
            <a:spAutoFit/>
          </a:bodyPr>
          <a:lstStyle/>
          <a:p>
            <a:r>
              <a:rPr lang="en-US" dirty="0"/>
              <a:t>At the Edge of Megalopolis, 1974 Book, Page 7</a:t>
            </a:r>
          </a:p>
          <a:p>
            <a:r>
              <a:rPr lang="en-US" i="1" dirty="0"/>
              <a:t>“The quartz pegmatite at the intersection of Geremonty Drive and Veterans Memorial Parkway is an example of what was probably the most recent geological event in Salem.”</a:t>
            </a:r>
          </a:p>
          <a:p>
            <a:pPr marL="285750" indent="-285750">
              <a:buFont typeface="Arial" panose="020B0604020202020204" pitchFamily="34" charset="0"/>
              <a:buChar char="•"/>
            </a:pPr>
            <a:r>
              <a:rPr lang="en-US" dirty="0"/>
              <a:t>Survey is complete</a:t>
            </a:r>
          </a:p>
          <a:p>
            <a:pPr marL="285750" indent="-285750">
              <a:buFont typeface="Arial" panose="020B0604020202020204" pitchFamily="34" charset="0"/>
              <a:buChar char="•"/>
            </a:pPr>
            <a:r>
              <a:rPr lang="en-US" dirty="0"/>
              <a:t>Geotechnical Exploration: $16,800.00</a:t>
            </a:r>
          </a:p>
          <a:p>
            <a:pPr marL="285750" indent="-285750">
              <a:buFont typeface="Arial" panose="020B0604020202020204" pitchFamily="34" charset="0"/>
              <a:buChar char="•"/>
            </a:pPr>
            <a:r>
              <a:rPr lang="en-US" dirty="0"/>
              <a:t>Preliminary Site Engineering $66,282.36</a:t>
            </a:r>
          </a:p>
          <a:p>
            <a:endParaRPr lang="en-US" i="1" dirty="0"/>
          </a:p>
        </p:txBody>
      </p:sp>
      <p:pic>
        <p:nvPicPr>
          <p:cNvPr id="15" name="Picture 14">
            <a:extLst>
              <a:ext uri="{FF2B5EF4-FFF2-40B4-BE49-F238E27FC236}">
                <a16:creationId xmlns:a16="http://schemas.microsoft.com/office/drawing/2014/main" id="{8263B1E7-6E02-2188-C15D-95A0CD4A46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1842" y="1796914"/>
            <a:ext cx="4353914" cy="4210257"/>
          </a:xfrm>
          <a:prstGeom prst="rect">
            <a:avLst/>
          </a:prstGeom>
        </p:spPr>
      </p:pic>
      <p:pic>
        <p:nvPicPr>
          <p:cNvPr id="17" name="Picture 16" descr="A picture containing chart&#10;&#10;Description automatically generated">
            <a:extLst>
              <a:ext uri="{FF2B5EF4-FFF2-40B4-BE49-F238E27FC236}">
                <a16:creationId xmlns:a16="http://schemas.microsoft.com/office/drawing/2014/main" id="{25374D5F-37D8-672E-103C-BF260674B6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24701" y="3902042"/>
            <a:ext cx="4088701" cy="2657655"/>
          </a:xfrm>
          <a:prstGeom prst="rect">
            <a:avLst/>
          </a:prstGeom>
        </p:spPr>
      </p:pic>
    </p:spTree>
    <p:extLst>
      <p:ext uri="{BB962C8B-B14F-4D97-AF65-F5344CB8AC3E}">
        <p14:creationId xmlns:p14="http://schemas.microsoft.com/office/powerpoint/2010/main" val="31980147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79DDB1C0-4DF3-4216-BFDA-CE2676EC2190}"/>
              </a:ext>
            </a:extLst>
          </p:cNvPr>
          <p:cNvSpPr txBox="1">
            <a:spLocks/>
          </p:cNvSpPr>
          <p:nvPr/>
        </p:nvSpPr>
        <p:spPr>
          <a:xfrm>
            <a:off x="0" y="420046"/>
            <a:ext cx="8763000" cy="875354"/>
          </a:xfrm>
          <a:prstGeom prst="rect">
            <a:avLst/>
          </a:prstGeom>
          <a:solidFill>
            <a:schemeClr val="accent5">
              <a:lumMod val="50000"/>
            </a:schemeClr>
          </a:solidFill>
          <a:ln>
            <a:solidFill>
              <a:srgbClr val="0070C0"/>
            </a:solidFill>
          </a:ln>
        </p:spPr>
        <p:txBody>
          <a:bodyPr/>
          <a:lstStyle>
            <a:lvl1pPr algn="l" defTabSz="914400" rtl="0" eaLnBrk="1" latinLnBrk="0" hangingPunct="1">
              <a:spcBef>
                <a:spcPct val="0"/>
              </a:spcBef>
              <a:buNone/>
              <a:defRPr sz="3000" kern="1200" cap="all"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endParaRPr lang="en-US" sz="3200" dirty="0"/>
          </a:p>
        </p:txBody>
      </p:sp>
      <p:sp>
        <p:nvSpPr>
          <p:cNvPr id="4" name="Title 2">
            <a:extLst>
              <a:ext uri="{FF2B5EF4-FFF2-40B4-BE49-F238E27FC236}">
                <a16:creationId xmlns:a16="http://schemas.microsoft.com/office/drawing/2014/main" id="{8A2DFF39-C24D-4A3C-934C-C73EC7DE70D2}"/>
              </a:ext>
            </a:extLst>
          </p:cNvPr>
          <p:cNvSpPr txBox="1">
            <a:spLocks/>
          </p:cNvSpPr>
          <p:nvPr/>
        </p:nvSpPr>
        <p:spPr>
          <a:xfrm>
            <a:off x="2476500" y="353371"/>
            <a:ext cx="9715500" cy="875354"/>
          </a:xfrm>
          <a:prstGeom prst="rect">
            <a:avLst/>
          </a:prstGeom>
          <a:solidFill>
            <a:schemeClr val="bg1">
              <a:lumMod val="85000"/>
            </a:schemeClr>
          </a:solidFill>
          <a:ln>
            <a:solidFill>
              <a:srgbClr val="0070C0"/>
            </a:solidFill>
          </a:ln>
        </p:spPr>
        <p:txBody>
          <a:bodyPr anchor="ctr" anchorCtr="0"/>
          <a:lstStyle>
            <a:lvl1pPr algn="l" defTabSz="914400" rtl="0" eaLnBrk="1" latinLnBrk="0" hangingPunct="1">
              <a:spcBef>
                <a:spcPct val="0"/>
              </a:spcBef>
              <a:buNone/>
              <a:defRPr sz="3000" kern="1200" cap="all"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2000" dirty="0">
                <a:effectLst>
                  <a:outerShdw blurRad="38100" dist="38100" dir="2700000" algn="tl">
                    <a:srgbClr val="000000">
                      <a:alpha val="43137"/>
                    </a:srgbClr>
                  </a:outerShdw>
                </a:effectLst>
                <a:latin typeface="Garamond" panose="02020404030301010803" pitchFamily="18" charset="0"/>
              </a:rPr>
              <a:t>ARTICLE 9 - 2022 Town warrant          WEST SIDE LAND PURCHASE</a:t>
            </a:r>
          </a:p>
        </p:txBody>
      </p:sp>
      <p:sp>
        <p:nvSpPr>
          <p:cNvPr id="7" name="TextBox 6">
            <a:extLst>
              <a:ext uri="{FF2B5EF4-FFF2-40B4-BE49-F238E27FC236}">
                <a16:creationId xmlns:a16="http://schemas.microsoft.com/office/drawing/2014/main" id="{292064F9-67A6-F18C-7006-4E9D0CF71802}"/>
              </a:ext>
            </a:extLst>
          </p:cNvPr>
          <p:cNvSpPr txBox="1"/>
          <p:nvPr/>
        </p:nvSpPr>
        <p:spPr>
          <a:xfrm>
            <a:off x="1351383" y="3429000"/>
            <a:ext cx="2630754" cy="923330"/>
          </a:xfrm>
          <a:prstGeom prst="rect">
            <a:avLst/>
          </a:prstGeom>
          <a:noFill/>
        </p:spPr>
        <p:txBody>
          <a:bodyPr wrap="square">
            <a:spAutoFit/>
          </a:bodyPr>
          <a:lstStyle/>
          <a:p>
            <a:r>
              <a:rPr lang="en-US" dirty="0"/>
              <a:t>Large Lot – 47.15 acres</a:t>
            </a:r>
          </a:p>
          <a:p>
            <a:endParaRPr lang="en-US" dirty="0"/>
          </a:p>
          <a:p>
            <a:r>
              <a:rPr lang="en-US" dirty="0"/>
              <a:t>Small Lot – 4.15</a:t>
            </a:r>
          </a:p>
        </p:txBody>
      </p:sp>
      <p:pic>
        <p:nvPicPr>
          <p:cNvPr id="3" name="Picture 2" descr="Map&#10;&#10;Description automatically generated">
            <a:extLst>
              <a:ext uri="{FF2B5EF4-FFF2-40B4-BE49-F238E27FC236}">
                <a16:creationId xmlns:a16="http://schemas.microsoft.com/office/drawing/2014/main" id="{816ABA1D-9C5A-B010-8DF2-6EA1FFF88A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57404" y="1737725"/>
            <a:ext cx="4953691" cy="4572638"/>
          </a:xfrm>
          <a:prstGeom prst="rect">
            <a:avLst/>
          </a:prstGeom>
        </p:spPr>
      </p:pic>
    </p:spTree>
    <p:extLst>
      <p:ext uri="{BB962C8B-B14F-4D97-AF65-F5344CB8AC3E}">
        <p14:creationId xmlns:p14="http://schemas.microsoft.com/office/powerpoint/2010/main" val="2877171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21F1D113-6647-49A9-924D-1D2914B1B786}"/>
              </a:ext>
            </a:extLst>
          </p:cNvPr>
          <p:cNvSpPr txBox="1">
            <a:spLocks/>
          </p:cNvSpPr>
          <p:nvPr/>
        </p:nvSpPr>
        <p:spPr>
          <a:xfrm>
            <a:off x="0" y="605157"/>
            <a:ext cx="8763000" cy="1066048"/>
          </a:xfrm>
          <a:prstGeom prst="rect">
            <a:avLst/>
          </a:prstGeom>
          <a:solidFill>
            <a:schemeClr val="accent5">
              <a:lumMod val="50000"/>
            </a:schemeClr>
          </a:solidFill>
          <a:ln>
            <a:solidFill>
              <a:schemeClr val="accent5">
                <a:lumMod val="60000"/>
                <a:lumOff val="40000"/>
              </a:schemeClr>
            </a:solidFill>
          </a:ln>
        </p:spPr>
        <p:txBody>
          <a:bodyPr/>
          <a:lstStyle>
            <a:lvl1pPr algn="l" defTabSz="914400" rtl="0" eaLnBrk="1" latinLnBrk="0" hangingPunct="1">
              <a:spcBef>
                <a:spcPct val="0"/>
              </a:spcBef>
              <a:buNone/>
              <a:defRPr sz="3000" kern="1200" cap="all"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endParaRPr lang="en-US" sz="3200" dirty="0"/>
          </a:p>
        </p:txBody>
      </p:sp>
      <p:sp>
        <p:nvSpPr>
          <p:cNvPr id="5" name="Title 2">
            <a:extLst>
              <a:ext uri="{FF2B5EF4-FFF2-40B4-BE49-F238E27FC236}">
                <a16:creationId xmlns:a16="http://schemas.microsoft.com/office/drawing/2014/main" id="{73C40B91-C868-4468-8A36-92E15ADDEF30}"/>
              </a:ext>
            </a:extLst>
          </p:cNvPr>
          <p:cNvSpPr txBox="1">
            <a:spLocks/>
          </p:cNvSpPr>
          <p:nvPr/>
        </p:nvSpPr>
        <p:spPr>
          <a:xfrm>
            <a:off x="3152775" y="519720"/>
            <a:ext cx="9039225" cy="1066048"/>
          </a:xfrm>
          <a:prstGeom prst="rect">
            <a:avLst/>
          </a:prstGeom>
          <a:solidFill>
            <a:schemeClr val="bg1">
              <a:lumMod val="85000"/>
            </a:schemeClr>
          </a:solidFill>
          <a:ln>
            <a:solidFill>
              <a:srgbClr val="0070C0"/>
            </a:solidFill>
          </a:ln>
        </p:spPr>
        <p:txBody>
          <a:bodyPr anchor="ctr"/>
          <a:lstStyle>
            <a:lvl1pPr algn="l" defTabSz="914400" rtl="0" eaLnBrk="1" latinLnBrk="0" hangingPunct="1">
              <a:spcBef>
                <a:spcPct val="0"/>
              </a:spcBef>
              <a:buNone/>
              <a:defRPr sz="3000" kern="1200" cap="all"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76200" marR="73660" lvl="0" indent="0" algn="ctr" defTabSz="914400" rtl="0" eaLnBrk="1" fontAlgn="auto" latinLnBrk="0" hangingPunct="1">
              <a:lnSpc>
                <a:spcPct val="105000"/>
              </a:lnSpc>
              <a:spcBef>
                <a:spcPts val="795"/>
              </a:spcBef>
              <a:spcAft>
                <a:spcPts val="0"/>
              </a:spcAft>
              <a:buClrTx/>
              <a:buSzTx/>
              <a:buFontTx/>
              <a:buNone/>
              <a:tabLst/>
              <a:defRPr/>
            </a:pPr>
            <a:r>
              <a:rPr kumimoji="0" lang="en-US" sz="3200" i="0" u="none" strike="noStrike" kern="120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Garamond" panose="02020404030301010803" pitchFamily="18" charset="0"/>
                <a:ea typeface="Times New Roman" panose="02020603050405020304" pitchFamily="18" charset="0"/>
                <a:cs typeface="+mn-cs"/>
              </a:rPr>
              <a:t>MBAC RECOMMENDED LOCATION</a:t>
            </a:r>
            <a:endParaRPr kumimoji="0" lang="en-US" sz="3200" i="0" u="none" strike="noStrike" kern="120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Garamond" panose="02020404030301010803" pitchFamily="18" charset="0"/>
              <a:ea typeface="Symbol" panose="05050102010706020507" pitchFamily="18" charset="2"/>
              <a:cs typeface="Symbol" panose="05050102010706020507" pitchFamily="18" charset="2"/>
            </a:endParaRPr>
          </a:p>
        </p:txBody>
      </p:sp>
      <p:sp>
        <p:nvSpPr>
          <p:cNvPr id="2" name="TextBox 1">
            <a:extLst>
              <a:ext uri="{FF2B5EF4-FFF2-40B4-BE49-F238E27FC236}">
                <a16:creationId xmlns:a16="http://schemas.microsoft.com/office/drawing/2014/main" id="{99A25657-F670-5963-9027-05D0465B0264}"/>
              </a:ext>
            </a:extLst>
          </p:cNvPr>
          <p:cNvSpPr txBox="1"/>
          <p:nvPr/>
        </p:nvSpPr>
        <p:spPr>
          <a:xfrm>
            <a:off x="7972036" y="2983699"/>
            <a:ext cx="3686676" cy="2031325"/>
          </a:xfrm>
          <a:prstGeom prst="rect">
            <a:avLst/>
          </a:prstGeom>
          <a:noFill/>
        </p:spPr>
        <p:txBody>
          <a:bodyPr wrap="square">
            <a:spAutoFit/>
          </a:bodyPr>
          <a:lstStyle/>
          <a:p>
            <a:pPr marL="285750" indent="-285750">
              <a:buFont typeface="Arial" panose="020B0604020202020204" pitchFamily="34" charset="0"/>
              <a:buChar char="•"/>
            </a:pPr>
            <a:r>
              <a:rPr lang="en-US" dirty="0"/>
              <a:t>TOWN OWNED</a:t>
            </a:r>
          </a:p>
          <a:p>
            <a:pPr marL="285750" indent="-285750">
              <a:buFont typeface="Arial" panose="020B0604020202020204" pitchFamily="34" charset="0"/>
              <a:buChar char="•"/>
            </a:pPr>
            <a:r>
              <a:rPr lang="en-US" dirty="0"/>
              <a:t>2007 and 2014 GEOTECHNICAL REPORTS ON FILE</a:t>
            </a:r>
          </a:p>
          <a:p>
            <a:pPr marL="285750" indent="-285750">
              <a:buFont typeface="Arial" panose="020B0604020202020204" pitchFamily="34" charset="0"/>
              <a:buChar char="•"/>
            </a:pPr>
            <a:r>
              <a:rPr lang="en-US" dirty="0"/>
              <a:t>CENTRALLY LOCATED</a:t>
            </a:r>
          </a:p>
          <a:p>
            <a:pPr marL="285750" indent="-285750">
              <a:buFont typeface="Arial" panose="020B0604020202020204" pitchFamily="34" charset="0"/>
              <a:buChar char="•"/>
            </a:pPr>
            <a:r>
              <a:rPr lang="en-US" dirty="0"/>
              <a:t>MINIMAL SITE WORK</a:t>
            </a:r>
          </a:p>
          <a:p>
            <a:pPr marL="285750" indent="-285750">
              <a:buFont typeface="Arial" panose="020B0604020202020204" pitchFamily="34" charset="0"/>
              <a:buChar char="•"/>
            </a:pPr>
            <a:r>
              <a:rPr lang="en-US" dirty="0"/>
              <a:t>ABILITY TO GO VERTICAL</a:t>
            </a:r>
          </a:p>
          <a:p>
            <a:pPr marL="285750" indent="-285750">
              <a:buFont typeface="Arial" panose="020B0604020202020204" pitchFamily="34" charset="0"/>
              <a:buChar char="•"/>
            </a:pPr>
            <a:endParaRPr lang="en-US" dirty="0"/>
          </a:p>
        </p:txBody>
      </p:sp>
      <p:pic>
        <p:nvPicPr>
          <p:cNvPr id="4" name="Picture 3" descr="Diagram, engineering drawing&#10;&#10;Description automatically generated">
            <a:extLst>
              <a:ext uri="{FF2B5EF4-FFF2-40B4-BE49-F238E27FC236}">
                <a16:creationId xmlns:a16="http://schemas.microsoft.com/office/drawing/2014/main" id="{9346EB1E-2F15-7963-8C91-819C1B3DDB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7252" y="1822716"/>
            <a:ext cx="5238528" cy="4029637"/>
          </a:xfrm>
          <a:prstGeom prst="rect">
            <a:avLst/>
          </a:prstGeom>
        </p:spPr>
      </p:pic>
      <p:pic>
        <p:nvPicPr>
          <p:cNvPr id="8" name="Picture 7" descr="A picture containing tree, outdoor&#10;&#10;Description automatically generated">
            <a:extLst>
              <a:ext uri="{FF2B5EF4-FFF2-40B4-BE49-F238E27FC236}">
                <a16:creationId xmlns:a16="http://schemas.microsoft.com/office/drawing/2014/main" id="{47B8A1B9-6ED8-028A-18BB-29CC96DE81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3382" y="3186404"/>
            <a:ext cx="2719005" cy="3266864"/>
          </a:xfrm>
          <a:prstGeom prst="rect">
            <a:avLst/>
          </a:prstGeom>
        </p:spPr>
      </p:pic>
    </p:spTree>
    <p:extLst>
      <p:ext uri="{BB962C8B-B14F-4D97-AF65-F5344CB8AC3E}">
        <p14:creationId xmlns:p14="http://schemas.microsoft.com/office/powerpoint/2010/main" val="18641640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21F1D113-6647-49A9-924D-1D2914B1B786}"/>
              </a:ext>
            </a:extLst>
          </p:cNvPr>
          <p:cNvSpPr txBox="1">
            <a:spLocks/>
          </p:cNvSpPr>
          <p:nvPr/>
        </p:nvSpPr>
        <p:spPr>
          <a:xfrm>
            <a:off x="0" y="605157"/>
            <a:ext cx="8763000" cy="1066048"/>
          </a:xfrm>
          <a:prstGeom prst="rect">
            <a:avLst/>
          </a:prstGeom>
          <a:solidFill>
            <a:schemeClr val="accent5">
              <a:lumMod val="50000"/>
            </a:schemeClr>
          </a:solidFill>
          <a:ln>
            <a:solidFill>
              <a:schemeClr val="accent5">
                <a:lumMod val="60000"/>
                <a:lumOff val="40000"/>
              </a:schemeClr>
            </a:solidFill>
          </a:ln>
        </p:spPr>
        <p:txBody>
          <a:bodyPr/>
          <a:lstStyle>
            <a:lvl1pPr algn="l" defTabSz="914400" rtl="0" eaLnBrk="1" latinLnBrk="0" hangingPunct="1">
              <a:spcBef>
                <a:spcPct val="0"/>
              </a:spcBef>
              <a:buNone/>
              <a:defRPr sz="3000" kern="1200" cap="all"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endParaRPr lang="en-US" sz="3200" dirty="0"/>
          </a:p>
        </p:txBody>
      </p:sp>
      <p:sp>
        <p:nvSpPr>
          <p:cNvPr id="5" name="Title 2">
            <a:extLst>
              <a:ext uri="{FF2B5EF4-FFF2-40B4-BE49-F238E27FC236}">
                <a16:creationId xmlns:a16="http://schemas.microsoft.com/office/drawing/2014/main" id="{73C40B91-C868-4468-8A36-92E15ADDEF30}"/>
              </a:ext>
            </a:extLst>
          </p:cNvPr>
          <p:cNvSpPr txBox="1">
            <a:spLocks/>
          </p:cNvSpPr>
          <p:nvPr/>
        </p:nvSpPr>
        <p:spPr>
          <a:xfrm>
            <a:off x="3152775" y="519720"/>
            <a:ext cx="9039225" cy="1066048"/>
          </a:xfrm>
          <a:prstGeom prst="rect">
            <a:avLst/>
          </a:prstGeom>
          <a:solidFill>
            <a:schemeClr val="bg1">
              <a:lumMod val="85000"/>
            </a:schemeClr>
          </a:solidFill>
          <a:ln>
            <a:solidFill>
              <a:srgbClr val="0070C0"/>
            </a:solidFill>
          </a:ln>
        </p:spPr>
        <p:txBody>
          <a:bodyPr anchor="ctr"/>
          <a:lstStyle>
            <a:lvl1pPr algn="l" defTabSz="914400" rtl="0" eaLnBrk="1" latinLnBrk="0" hangingPunct="1">
              <a:spcBef>
                <a:spcPct val="0"/>
              </a:spcBef>
              <a:buNone/>
              <a:defRPr sz="3000" kern="1200" cap="all"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76200" marR="73660" lvl="0" indent="0" algn="ctr" defTabSz="914400" rtl="0" eaLnBrk="1" fontAlgn="auto" latinLnBrk="0" hangingPunct="1">
              <a:lnSpc>
                <a:spcPct val="105000"/>
              </a:lnSpc>
              <a:spcBef>
                <a:spcPts val="795"/>
              </a:spcBef>
              <a:spcAft>
                <a:spcPts val="0"/>
              </a:spcAft>
              <a:buClrTx/>
              <a:buSzTx/>
              <a:buFontTx/>
              <a:buNone/>
              <a:tabLst/>
              <a:defRPr/>
            </a:pPr>
            <a:r>
              <a:rPr lang="en-US" sz="4400" cap="none" spc="0" dirty="0">
                <a:solidFill>
                  <a:prstClr val="black"/>
                </a:solidFill>
                <a:effectLst>
                  <a:outerShdw blurRad="50800" dist="38100" dir="2700000" algn="tl" rotWithShape="0">
                    <a:prstClr val="black">
                      <a:alpha val="40000"/>
                    </a:prstClr>
                  </a:outerShdw>
                </a:effectLst>
                <a:latin typeface="Garamond" panose="02020404030301010803" pitchFamily="18" charset="0"/>
                <a:ea typeface="Times New Roman" panose="02020603050405020304" pitchFamily="18" charset="0"/>
                <a:cs typeface="+mn-cs"/>
              </a:rPr>
              <a:t>MBAC CONSIDERATIONS</a:t>
            </a:r>
            <a:endParaRPr kumimoji="0" lang="en-US" sz="4400" i="0" u="none" strike="noStrike" kern="120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Garamond" panose="02020404030301010803" pitchFamily="18" charset="0"/>
              <a:ea typeface="Symbol" panose="05050102010706020507" pitchFamily="18" charset="2"/>
              <a:cs typeface="Symbol" panose="05050102010706020507" pitchFamily="18" charset="2"/>
            </a:endParaRPr>
          </a:p>
        </p:txBody>
      </p:sp>
      <p:pic>
        <p:nvPicPr>
          <p:cNvPr id="3" name="Picture 2" descr="Graphical user interface, text, application&#10;&#10;Description automatically generated">
            <a:extLst>
              <a:ext uri="{FF2B5EF4-FFF2-40B4-BE49-F238E27FC236}">
                <a16:creationId xmlns:a16="http://schemas.microsoft.com/office/drawing/2014/main" id="{7BCDF305-C53C-69BA-5694-B5FF1202D5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57332" y="2314053"/>
            <a:ext cx="5411336" cy="3009558"/>
          </a:xfrm>
          <a:prstGeom prst="rect">
            <a:avLst/>
          </a:prstGeom>
          <a:ln>
            <a:solidFill>
              <a:srgbClr val="0070C0"/>
            </a:solidFill>
          </a:ln>
        </p:spPr>
      </p:pic>
      <p:sp>
        <p:nvSpPr>
          <p:cNvPr id="8" name="TextBox 7">
            <a:extLst>
              <a:ext uri="{FF2B5EF4-FFF2-40B4-BE49-F238E27FC236}">
                <a16:creationId xmlns:a16="http://schemas.microsoft.com/office/drawing/2014/main" id="{687D4E7A-8D44-1985-31A2-42B3A3B33DDC}"/>
              </a:ext>
            </a:extLst>
          </p:cNvPr>
          <p:cNvSpPr txBox="1"/>
          <p:nvPr/>
        </p:nvSpPr>
        <p:spPr>
          <a:xfrm>
            <a:off x="2188040" y="3218667"/>
            <a:ext cx="3104389" cy="1200329"/>
          </a:xfrm>
          <a:prstGeom prst="rect">
            <a:avLst/>
          </a:prstGeom>
          <a:noFill/>
        </p:spPr>
        <p:txBody>
          <a:bodyPr wrap="square">
            <a:spAutoFit/>
          </a:bodyPr>
          <a:lstStyle/>
          <a:p>
            <a:pPr marL="285750" indent="-285750">
              <a:buFont typeface="Arial" panose="020B0604020202020204" pitchFamily="34" charset="0"/>
              <a:buChar char="•"/>
            </a:pPr>
            <a:r>
              <a:rPr lang="en-US" sz="2400" dirty="0"/>
              <a:t>LOCATION</a:t>
            </a:r>
          </a:p>
          <a:p>
            <a:pPr marL="285750" indent="-285750">
              <a:buFont typeface="Arial" panose="020B0604020202020204" pitchFamily="34" charset="0"/>
              <a:buChar char="•"/>
            </a:pPr>
            <a:r>
              <a:rPr lang="en-US" sz="2400" dirty="0"/>
              <a:t>SIZE</a:t>
            </a:r>
          </a:p>
          <a:p>
            <a:pPr marL="285750" indent="-285750">
              <a:buFont typeface="Arial" panose="020B0604020202020204" pitchFamily="34" charset="0"/>
              <a:buChar char="•"/>
            </a:pPr>
            <a:r>
              <a:rPr lang="en-US" sz="2400" dirty="0"/>
              <a:t>COST</a:t>
            </a:r>
          </a:p>
        </p:txBody>
      </p:sp>
      <p:sp>
        <p:nvSpPr>
          <p:cNvPr id="2" name="Oval 1">
            <a:extLst>
              <a:ext uri="{FF2B5EF4-FFF2-40B4-BE49-F238E27FC236}">
                <a16:creationId xmlns:a16="http://schemas.microsoft.com/office/drawing/2014/main" id="{C228084D-9DA0-BDA3-90F9-A892E70D1F53}"/>
              </a:ext>
            </a:extLst>
          </p:cNvPr>
          <p:cNvSpPr/>
          <p:nvPr/>
        </p:nvSpPr>
        <p:spPr>
          <a:xfrm>
            <a:off x="1810766" y="3599364"/>
            <a:ext cx="1929468" cy="819632"/>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202925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79DDB1C0-4DF3-4216-BFDA-CE2676EC2190}"/>
              </a:ext>
            </a:extLst>
          </p:cNvPr>
          <p:cNvSpPr txBox="1">
            <a:spLocks/>
          </p:cNvSpPr>
          <p:nvPr/>
        </p:nvSpPr>
        <p:spPr>
          <a:xfrm>
            <a:off x="0" y="420046"/>
            <a:ext cx="8763000" cy="875354"/>
          </a:xfrm>
          <a:prstGeom prst="rect">
            <a:avLst/>
          </a:prstGeom>
          <a:solidFill>
            <a:schemeClr val="accent5">
              <a:lumMod val="50000"/>
            </a:schemeClr>
          </a:solidFill>
          <a:ln>
            <a:solidFill>
              <a:srgbClr val="0070C0"/>
            </a:solidFill>
          </a:ln>
        </p:spPr>
        <p:txBody>
          <a:bodyPr/>
          <a:lstStyle>
            <a:lvl1pPr algn="l" defTabSz="914400" rtl="0" eaLnBrk="1" latinLnBrk="0" hangingPunct="1">
              <a:spcBef>
                <a:spcPct val="0"/>
              </a:spcBef>
              <a:buNone/>
              <a:defRPr sz="3000" kern="1200" cap="all"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endParaRPr lang="en-US" sz="3200" dirty="0"/>
          </a:p>
        </p:txBody>
      </p:sp>
      <p:sp>
        <p:nvSpPr>
          <p:cNvPr id="4" name="Title 2">
            <a:extLst>
              <a:ext uri="{FF2B5EF4-FFF2-40B4-BE49-F238E27FC236}">
                <a16:creationId xmlns:a16="http://schemas.microsoft.com/office/drawing/2014/main" id="{8A2DFF39-C24D-4A3C-934C-C73EC7DE70D2}"/>
              </a:ext>
            </a:extLst>
          </p:cNvPr>
          <p:cNvSpPr txBox="1">
            <a:spLocks/>
          </p:cNvSpPr>
          <p:nvPr/>
        </p:nvSpPr>
        <p:spPr>
          <a:xfrm>
            <a:off x="2476500" y="353371"/>
            <a:ext cx="9715500" cy="875354"/>
          </a:xfrm>
          <a:prstGeom prst="rect">
            <a:avLst/>
          </a:prstGeom>
          <a:solidFill>
            <a:schemeClr val="bg1">
              <a:lumMod val="85000"/>
            </a:schemeClr>
          </a:solidFill>
          <a:ln>
            <a:solidFill>
              <a:srgbClr val="0070C0"/>
            </a:solidFill>
          </a:ln>
        </p:spPr>
        <p:txBody>
          <a:bodyPr anchor="ctr" anchorCtr="0"/>
          <a:lstStyle>
            <a:lvl1pPr algn="l" defTabSz="914400" rtl="0" eaLnBrk="1" latinLnBrk="0" hangingPunct="1">
              <a:spcBef>
                <a:spcPct val="0"/>
              </a:spcBef>
              <a:buNone/>
              <a:defRPr sz="3000" kern="1200" cap="all"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4000" dirty="0">
                <a:effectLst>
                  <a:outerShdw blurRad="38100" dist="38100" dir="2700000" algn="tl">
                    <a:srgbClr val="000000">
                      <a:alpha val="43137"/>
                    </a:srgbClr>
                  </a:outerShdw>
                </a:effectLst>
                <a:latin typeface="Garamond" panose="02020404030301010803" pitchFamily="18" charset="0"/>
              </a:rPr>
              <a:t> POLICE DEPARTMENT - CIP</a:t>
            </a:r>
          </a:p>
        </p:txBody>
      </p:sp>
      <p:sp>
        <p:nvSpPr>
          <p:cNvPr id="8" name="Oval 7">
            <a:extLst>
              <a:ext uri="{FF2B5EF4-FFF2-40B4-BE49-F238E27FC236}">
                <a16:creationId xmlns:a16="http://schemas.microsoft.com/office/drawing/2014/main" id="{6E7DFA67-862E-F5F5-23BA-D800CC3CC787}"/>
              </a:ext>
            </a:extLst>
          </p:cNvPr>
          <p:cNvSpPr/>
          <p:nvPr/>
        </p:nvSpPr>
        <p:spPr>
          <a:xfrm>
            <a:off x="9097819" y="5358532"/>
            <a:ext cx="711200" cy="277091"/>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Graphical user interface, text, application&#10;&#10;Description automatically generated">
            <a:extLst>
              <a:ext uri="{FF2B5EF4-FFF2-40B4-BE49-F238E27FC236}">
                <a16:creationId xmlns:a16="http://schemas.microsoft.com/office/drawing/2014/main" id="{D1499671-E4F1-F632-E6EF-E6FE4E55FF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0139" y="2261277"/>
            <a:ext cx="8569695" cy="2525240"/>
          </a:xfrm>
          <a:prstGeom prst="rect">
            <a:avLst/>
          </a:prstGeom>
        </p:spPr>
      </p:pic>
      <p:pic>
        <p:nvPicPr>
          <p:cNvPr id="1026" name="Picture 2" descr="Salem Police News - Official News Blog of the Salem, N.H. Police Dept.">
            <a:extLst>
              <a:ext uri="{FF2B5EF4-FFF2-40B4-BE49-F238E27FC236}">
                <a16:creationId xmlns:a16="http://schemas.microsoft.com/office/drawing/2014/main" id="{659DF055-3E41-0CD3-6D2E-8C65F9FE8F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81486" y="2329872"/>
            <a:ext cx="3000375" cy="1524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Object 4">
            <a:extLst>
              <a:ext uri="{FF2B5EF4-FFF2-40B4-BE49-F238E27FC236}">
                <a16:creationId xmlns:a16="http://schemas.microsoft.com/office/drawing/2014/main" id="{D2B9BF32-6A9D-B790-865F-4EF43E692ED6}"/>
              </a:ext>
            </a:extLst>
          </p:cNvPr>
          <p:cNvGraphicFramePr>
            <a:graphicFrameLocks noChangeAspect="1"/>
          </p:cNvGraphicFramePr>
          <p:nvPr/>
        </p:nvGraphicFramePr>
        <p:xfrm>
          <a:off x="2152506" y="5396056"/>
          <a:ext cx="7591425" cy="219075"/>
        </p:xfrm>
        <a:graphic>
          <a:graphicData uri="http://schemas.openxmlformats.org/presentationml/2006/ole">
            <mc:AlternateContent xmlns:mc="http://schemas.openxmlformats.org/markup-compatibility/2006">
              <mc:Choice xmlns:v="urn:schemas-microsoft-com:vml" Requires="v">
                <p:oleObj name="Worksheet" r:id="rId4" imgW="7591355" imgH="219211" progId="Excel.Sheet.12">
                  <p:embed/>
                </p:oleObj>
              </mc:Choice>
              <mc:Fallback>
                <p:oleObj name="Worksheet" r:id="rId4" imgW="7591355" imgH="219211" progId="Excel.Sheet.12">
                  <p:embed/>
                  <p:pic>
                    <p:nvPicPr>
                      <p:cNvPr id="5" name="Object 4">
                        <a:extLst>
                          <a:ext uri="{FF2B5EF4-FFF2-40B4-BE49-F238E27FC236}">
                            <a16:creationId xmlns:a16="http://schemas.microsoft.com/office/drawing/2014/main" id="{D2B9BF32-6A9D-B790-865F-4EF43E692ED6}"/>
                          </a:ext>
                        </a:extLst>
                      </p:cNvPr>
                      <p:cNvPicPr/>
                      <p:nvPr/>
                    </p:nvPicPr>
                    <p:blipFill>
                      <a:blip r:embed="rId5"/>
                      <a:stretch>
                        <a:fillRect/>
                      </a:stretch>
                    </p:blipFill>
                    <p:spPr>
                      <a:xfrm>
                        <a:off x="2152506" y="5396056"/>
                        <a:ext cx="7591425" cy="219075"/>
                      </a:xfrm>
                      <a:prstGeom prst="rect">
                        <a:avLst/>
                      </a:prstGeom>
                    </p:spPr>
                  </p:pic>
                </p:oleObj>
              </mc:Fallback>
            </mc:AlternateContent>
          </a:graphicData>
        </a:graphic>
      </p:graphicFrame>
      <p:sp>
        <p:nvSpPr>
          <p:cNvPr id="13" name="Oval 12">
            <a:extLst>
              <a:ext uri="{FF2B5EF4-FFF2-40B4-BE49-F238E27FC236}">
                <a16:creationId xmlns:a16="http://schemas.microsoft.com/office/drawing/2014/main" id="{99103309-8291-17E6-C7D9-CD5AE01BF1C0}"/>
              </a:ext>
            </a:extLst>
          </p:cNvPr>
          <p:cNvSpPr/>
          <p:nvPr/>
        </p:nvSpPr>
        <p:spPr>
          <a:xfrm>
            <a:off x="2476499" y="3715326"/>
            <a:ext cx="1014845" cy="277091"/>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73716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125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par>
                                <p:cTn id="8" presetID="21" presetClass="entr" presetSubtype="1" fill="hold" grpId="0" nodeType="withEffect">
                                  <p:stCondLst>
                                    <p:cond delay="1250"/>
                                  </p:stCondLst>
                                  <p:childTnLst>
                                    <p:set>
                                      <p:cBhvr>
                                        <p:cTn id="9" dur="1" fill="hold">
                                          <p:stCondLst>
                                            <p:cond delay="0"/>
                                          </p:stCondLst>
                                        </p:cTn>
                                        <p:tgtEl>
                                          <p:spTgt spid="13"/>
                                        </p:tgtEl>
                                        <p:attrNameLst>
                                          <p:attrName>style.visibility</p:attrName>
                                        </p:attrNameLst>
                                      </p:cBhvr>
                                      <p:to>
                                        <p:strVal val="visible"/>
                                      </p:to>
                                    </p:set>
                                    <p:animEffect transition="in" filter="wheel(1)">
                                      <p:cBhvr>
                                        <p:cTn id="10"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79DDB1C0-4DF3-4216-BFDA-CE2676EC2190}"/>
              </a:ext>
            </a:extLst>
          </p:cNvPr>
          <p:cNvSpPr txBox="1">
            <a:spLocks/>
          </p:cNvSpPr>
          <p:nvPr/>
        </p:nvSpPr>
        <p:spPr>
          <a:xfrm>
            <a:off x="0" y="420046"/>
            <a:ext cx="8763000" cy="875354"/>
          </a:xfrm>
          <a:prstGeom prst="rect">
            <a:avLst/>
          </a:prstGeom>
          <a:solidFill>
            <a:schemeClr val="accent5">
              <a:lumMod val="50000"/>
            </a:schemeClr>
          </a:solidFill>
          <a:ln>
            <a:solidFill>
              <a:srgbClr val="0070C0"/>
            </a:solidFill>
          </a:ln>
        </p:spPr>
        <p:txBody>
          <a:bodyPr/>
          <a:lstStyle>
            <a:lvl1pPr algn="l" defTabSz="914400" rtl="0" eaLnBrk="1" latinLnBrk="0" hangingPunct="1">
              <a:spcBef>
                <a:spcPct val="0"/>
              </a:spcBef>
              <a:buNone/>
              <a:defRPr sz="3000" kern="1200" cap="all"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endParaRPr lang="en-US" sz="3200" dirty="0"/>
          </a:p>
        </p:txBody>
      </p:sp>
      <p:sp>
        <p:nvSpPr>
          <p:cNvPr id="4" name="Title 2">
            <a:extLst>
              <a:ext uri="{FF2B5EF4-FFF2-40B4-BE49-F238E27FC236}">
                <a16:creationId xmlns:a16="http://schemas.microsoft.com/office/drawing/2014/main" id="{8A2DFF39-C24D-4A3C-934C-C73EC7DE70D2}"/>
              </a:ext>
            </a:extLst>
          </p:cNvPr>
          <p:cNvSpPr txBox="1">
            <a:spLocks/>
          </p:cNvSpPr>
          <p:nvPr/>
        </p:nvSpPr>
        <p:spPr>
          <a:xfrm>
            <a:off x="2476500" y="353371"/>
            <a:ext cx="9715500" cy="875354"/>
          </a:xfrm>
          <a:prstGeom prst="rect">
            <a:avLst/>
          </a:prstGeom>
          <a:solidFill>
            <a:schemeClr val="bg1">
              <a:lumMod val="85000"/>
            </a:schemeClr>
          </a:solidFill>
          <a:ln>
            <a:solidFill>
              <a:srgbClr val="0070C0"/>
            </a:solidFill>
          </a:ln>
        </p:spPr>
        <p:txBody>
          <a:bodyPr anchor="ctr" anchorCtr="0"/>
          <a:lstStyle>
            <a:lvl1pPr algn="l" defTabSz="914400" rtl="0" eaLnBrk="1" latinLnBrk="0" hangingPunct="1">
              <a:spcBef>
                <a:spcPct val="0"/>
              </a:spcBef>
              <a:buNone/>
              <a:defRPr sz="3000" kern="1200" cap="all"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3200" dirty="0">
                <a:effectLst>
                  <a:outerShdw blurRad="38100" dist="38100" dir="2700000" algn="tl">
                    <a:srgbClr val="000000">
                      <a:alpha val="43137"/>
                    </a:srgbClr>
                  </a:outerShdw>
                </a:effectLst>
                <a:latin typeface="Garamond" panose="02020404030301010803" pitchFamily="18" charset="0"/>
              </a:rPr>
              <a:t>FIRE DEPARTMENT</a:t>
            </a:r>
          </a:p>
        </p:txBody>
      </p:sp>
      <p:pic>
        <p:nvPicPr>
          <p:cNvPr id="3" name="Picture 2" descr="Graphical user interface, text, application, letter, email&#10;&#10;Description automatically generated">
            <a:extLst>
              <a:ext uri="{FF2B5EF4-FFF2-40B4-BE49-F238E27FC236}">
                <a16:creationId xmlns:a16="http://schemas.microsoft.com/office/drawing/2014/main" id="{59718980-087E-F5C6-6B66-5934FC0514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2475" y="1362075"/>
            <a:ext cx="9485080" cy="5376851"/>
          </a:xfrm>
          <a:prstGeom prst="rect">
            <a:avLst/>
          </a:prstGeom>
        </p:spPr>
      </p:pic>
    </p:spTree>
    <p:extLst>
      <p:ext uri="{BB962C8B-B14F-4D97-AF65-F5344CB8AC3E}">
        <p14:creationId xmlns:p14="http://schemas.microsoft.com/office/powerpoint/2010/main" val="14631234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79DDB1C0-4DF3-4216-BFDA-CE2676EC2190}"/>
              </a:ext>
            </a:extLst>
          </p:cNvPr>
          <p:cNvSpPr txBox="1">
            <a:spLocks/>
          </p:cNvSpPr>
          <p:nvPr/>
        </p:nvSpPr>
        <p:spPr>
          <a:xfrm>
            <a:off x="1524000" y="731643"/>
            <a:ext cx="6572250" cy="656516"/>
          </a:xfrm>
          <a:prstGeom prst="rect">
            <a:avLst/>
          </a:prstGeom>
          <a:solidFill>
            <a:schemeClr val="accent5">
              <a:lumMod val="50000"/>
            </a:schemeClr>
          </a:solidFill>
          <a:ln>
            <a:solidFill>
              <a:srgbClr val="0070C0"/>
            </a:solidFill>
          </a:ln>
        </p:spPr>
        <p:txBody>
          <a:bodyPr/>
          <a:lstStyle>
            <a:lvl1pPr algn="l" defTabSz="914400" rtl="0" eaLnBrk="1" latinLnBrk="0" hangingPunct="1">
              <a:spcBef>
                <a:spcPct val="0"/>
              </a:spcBef>
              <a:buNone/>
              <a:defRPr sz="3000" kern="1200" cap="all"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defTabSz="685800"/>
            <a:endParaRPr lang="en-US" sz="2400" spc="38" dirty="0">
              <a:solidFill>
                <a:prstClr val="black"/>
              </a:solidFill>
              <a:latin typeface="Calibri Light" panose="020F0302020204030204"/>
            </a:endParaRPr>
          </a:p>
        </p:txBody>
      </p:sp>
      <p:sp>
        <p:nvSpPr>
          <p:cNvPr id="4" name="Title 2">
            <a:extLst>
              <a:ext uri="{FF2B5EF4-FFF2-40B4-BE49-F238E27FC236}">
                <a16:creationId xmlns:a16="http://schemas.microsoft.com/office/drawing/2014/main" id="{8A2DFF39-C24D-4A3C-934C-C73EC7DE70D2}"/>
              </a:ext>
            </a:extLst>
          </p:cNvPr>
          <p:cNvSpPr txBox="1">
            <a:spLocks/>
          </p:cNvSpPr>
          <p:nvPr/>
        </p:nvSpPr>
        <p:spPr>
          <a:xfrm>
            <a:off x="3581401" y="621351"/>
            <a:ext cx="7286625" cy="656516"/>
          </a:xfrm>
          <a:prstGeom prst="rect">
            <a:avLst/>
          </a:prstGeom>
          <a:solidFill>
            <a:schemeClr val="bg1">
              <a:lumMod val="85000"/>
            </a:schemeClr>
          </a:solidFill>
          <a:ln>
            <a:solidFill>
              <a:srgbClr val="0070C0"/>
            </a:solidFill>
          </a:ln>
        </p:spPr>
        <p:txBody>
          <a:bodyPr anchor="ctr" anchorCtr="0"/>
          <a:lstStyle>
            <a:lvl1pPr algn="l" defTabSz="914400" rtl="0" eaLnBrk="1" latinLnBrk="0" hangingPunct="1">
              <a:spcBef>
                <a:spcPct val="0"/>
              </a:spcBef>
              <a:buNone/>
              <a:defRPr sz="3000" kern="1200" cap="all"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defTabSz="685800"/>
            <a:r>
              <a:rPr lang="en-US" spc="38" dirty="0">
                <a:solidFill>
                  <a:prstClr val="black"/>
                </a:solidFill>
                <a:effectLst>
                  <a:outerShdw blurRad="38100" dist="38100" dir="2700000" algn="tl">
                    <a:srgbClr val="000000">
                      <a:alpha val="43137"/>
                    </a:srgbClr>
                  </a:outerShdw>
                </a:effectLst>
                <a:latin typeface="Garamond" panose="02020404030301010803" pitchFamily="18" charset="0"/>
              </a:rPr>
              <a:t>MBAC CHARGE BY BOS</a:t>
            </a:r>
          </a:p>
        </p:txBody>
      </p:sp>
      <p:cxnSp>
        <p:nvCxnSpPr>
          <p:cNvPr id="5" name="Straight Connector 4">
            <a:extLst>
              <a:ext uri="{FF2B5EF4-FFF2-40B4-BE49-F238E27FC236}">
                <a16:creationId xmlns:a16="http://schemas.microsoft.com/office/drawing/2014/main" id="{8F351BFF-2F66-3A31-35C9-FF1261F3B8B6}"/>
              </a:ext>
            </a:extLst>
          </p:cNvPr>
          <p:cNvCxnSpPr/>
          <p:nvPr/>
        </p:nvCxnSpPr>
        <p:spPr>
          <a:xfrm>
            <a:off x="4000500" y="6400800"/>
            <a:ext cx="4191000" cy="0"/>
          </a:xfrm>
          <a:prstGeom prst="line">
            <a:avLst/>
          </a:prstGeom>
          <a:ln w="349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30B9B893-0948-064B-C224-A8129E6B1B24}"/>
              </a:ext>
            </a:extLst>
          </p:cNvPr>
          <p:cNvSpPr txBox="1"/>
          <p:nvPr/>
        </p:nvSpPr>
        <p:spPr>
          <a:xfrm>
            <a:off x="1523999" y="2680097"/>
            <a:ext cx="9344027" cy="2000548"/>
          </a:xfrm>
          <a:prstGeom prst="rect">
            <a:avLst/>
          </a:prstGeom>
          <a:noFill/>
          <a:ln>
            <a:solidFill>
              <a:schemeClr val="accent1">
                <a:lumMod val="50000"/>
              </a:schemeClr>
            </a:solidFill>
          </a:ln>
        </p:spPr>
        <p:txBody>
          <a:bodyPr wrap="square">
            <a:spAutoFit/>
          </a:bodyPr>
          <a:lstStyle/>
          <a:p>
            <a:pPr algn="just"/>
            <a:r>
              <a:rPr lang="en-US" sz="2400" dirty="0">
                <a:solidFill>
                  <a:srgbClr val="000000"/>
                </a:solidFill>
                <a:effectLst/>
                <a:latin typeface="Garamond" panose="02020404030301010803" pitchFamily="18" charset="0"/>
                <a:ea typeface="Calibri" panose="020F0502020204030204" pitchFamily="34" charset="0"/>
              </a:rPr>
              <a:t>The Municipal Buildings Advisory Committee is hereby established to create a plan and/or strategy for the coordination of specific investments for capital improvements and general maintenance of key Town Buildings and properties that support public services to the residents and visitors of Salem. </a:t>
            </a:r>
          </a:p>
          <a:p>
            <a:pPr algn="just"/>
            <a:endParaRPr lang="en-US" sz="2800" dirty="0">
              <a:latin typeface="Garamond" panose="02020404030301010803" pitchFamily="18" charset="0"/>
            </a:endParaRPr>
          </a:p>
        </p:txBody>
      </p:sp>
      <p:sp>
        <p:nvSpPr>
          <p:cNvPr id="15" name="TextBox 14">
            <a:extLst>
              <a:ext uri="{FF2B5EF4-FFF2-40B4-BE49-F238E27FC236}">
                <a16:creationId xmlns:a16="http://schemas.microsoft.com/office/drawing/2014/main" id="{2AFFF95F-66F2-ACB2-17C4-FF47A8BE68DB}"/>
              </a:ext>
            </a:extLst>
          </p:cNvPr>
          <p:cNvSpPr txBox="1"/>
          <p:nvPr/>
        </p:nvSpPr>
        <p:spPr>
          <a:xfrm>
            <a:off x="1523999" y="2682308"/>
            <a:ext cx="9344027" cy="2000548"/>
          </a:xfrm>
          <a:prstGeom prst="rect">
            <a:avLst/>
          </a:prstGeom>
          <a:solidFill>
            <a:schemeClr val="bg1"/>
          </a:solidFill>
          <a:ln>
            <a:solidFill>
              <a:schemeClr val="accent1">
                <a:lumMod val="50000"/>
              </a:schemeClr>
            </a:solidFill>
          </a:ln>
        </p:spPr>
        <p:txBody>
          <a:bodyPr wrap="square">
            <a:spAutoFit/>
          </a:bodyPr>
          <a:lstStyle/>
          <a:p>
            <a:pPr algn="just"/>
            <a:r>
              <a:rPr lang="en-US" sz="2400" dirty="0">
                <a:solidFill>
                  <a:srgbClr val="000000"/>
                </a:solidFill>
                <a:effectLst/>
                <a:latin typeface="Garamond" panose="02020404030301010803" pitchFamily="18" charset="0"/>
                <a:ea typeface="Calibri" panose="020F0502020204030204" pitchFamily="34" charset="0"/>
              </a:rPr>
              <a:t>The Municipal Buildings Advisory Committee is hereby established to create a </a:t>
            </a:r>
            <a:r>
              <a:rPr lang="en-US" sz="2400" b="1" dirty="0">
                <a:solidFill>
                  <a:srgbClr val="000000"/>
                </a:solidFill>
                <a:effectLst/>
                <a:latin typeface="Garamond" panose="02020404030301010803" pitchFamily="18" charset="0"/>
                <a:ea typeface="Calibri" panose="020F0502020204030204" pitchFamily="34" charset="0"/>
              </a:rPr>
              <a:t>plan and/or strategy </a:t>
            </a:r>
            <a:r>
              <a:rPr lang="en-US" sz="2400" dirty="0">
                <a:solidFill>
                  <a:srgbClr val="000000"/>
                </a:solidFill>
                <a:effectLst/>
                <a:latin typeface="Garamond" panose="02020404030301010803" pitchFamily="18" charset="0"/>
                <a:ea typeface="Calibri" panose="020F0502020204030204" pitchFamily="34" charset="0"/>
              </a:rPr>
              <a:t>for the coordination of specific investments for capital improvements and general maintenance of key Town Buildings and properties that support public services to the residents and visitors of Salem. </a:t>
            </a:r>
          </a:p>
          <a:p>
            <a:pPr algn="just"/>
            <a:endParaRPr lang="en-US" sz="2800" dirty="0">
              <a:latin typeface="Garamond" panose="02020404030301010803" pitchFamily="18" charset="0"/>
            </a:endParaRPr>
          </a:p>
        </p:txBody>
      </p:sp>
    </p:spTree>
    <p:extLst>
      <p:ext uri="{BB962C8B-B14F-4D97-AF65-F5344CB8AC3E}">
        <p14:creationId xmlns:p14="http://schemas.microsoft.com/office/powerpoint/2010/main" val="1956378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79DDB1C0-4DF3-4216-BFDA-CE2676EC2190}"/>
              </a:ext>
            </a:extLst>
          </p:cNvPr>
          <p:cNvSpPr txBox="1">
            <a:spLocks/>
          </p:cNvSpPr>
          <p:nvPr/>
        </p:nvSpPr>
        <p:spPr>
          <a:xfrm>
            <a:off x="0" y="420046"/>
            <a:ext cx="8763000" cy="875354"/>
          </a:xfrm>
          <a:prstGeom prst="rect">
            <a:avLst/>
          </a:prstGeom>
          <a:solidFill>
            <a:schemeClr val="accent5">
              <a:lumMod val="50000"/>
            </a:schemeClr>
          </a:solidFill>
          <a:ln>
            <a:solidFill>
              <a:srgbClr val="0070C0"/>
            </a:solidFill>
          </a:ln>
        </p:spPr>
        <p:txBody>
          <a:bodyPr/>
          <a:lstStyle>
            <a:lvl1pPr algn="l" defTabSz="914400" rtl="0" eaLnBrk="1" latinLnBrk="0" hangingPunct="1">
              <a:spcBef>
                <a:spcPct val="0"/>
              </a:spcBef>
              <a:buNone/>
              <a:defRPr sz="3000" kern="1200" cap="all"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endParaRPr lang="en-US" sz="3200" dirty="0"/>
          </a:p>
        </p:txBody>
      </p:sp>
      <p:sp>
        <p:nvSpPr>
          <p:cNvPr id="4" name="Title 2">
            <a:extLst>
              <a:ext uri="{FF2B5EF4-FFF2-40B4-BE49-F238E27FC236}">
                <a16:creationId xmlns:a16="http://schemas.microsoft.com/office/drawing/2014/main" id="{8A2DFF39-C24D-4A3C-934C-C73EC7DE70D2}"/>
              </a:ext>
            </a:extLst>
          </p:cNvPr>
          <p:cNvSpPr txBox="1">
            <a:spLocks/>
          </p:cNvSpPr>
          <p:nvPr/>
        </p:nvSpPr>
        <p:spPr>
          <a:xfrm>
            <a:off x="2476500" y="353371"/>
            <a:ext cx="9715500" cy="875354"/>
          </a:xfrm>
          <a:prstGeom prst="rect">
            <a:avLst/>
          </a:prstGeom>
          <a:solidFill>
            <a:schemeClr val="bg1">
              <a:lumMod val="85000"/>
            </a:schemeClr>
          </a:solidFill>
          <a:ln>
            <a:solidFill>
              <a:srgbClr val="0070C0"/>
            </a:solidFill>
          </a:ln>
        </p:spPr>
        <p:txBody>
          <a:bodyPr anchor="ctr" anchorCtr="0"/>
          <a:lstStyle>
            <a:lvl1pPr algn="l" defTabSz="914400" rtl="0" eaLnBrk="1" latinLnBrk="0" hangingPunct="1">
              <a:spcBef>
                <a:spcPct val="0"/>
              </a:spcBef>
              <a:buNone/>
              <a:defRPr sz="3000" kern="1200" cap="all"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3200" dirty="0">
                <a:effectLst>
                  <a:outerShdw blurRad="38100" dist="38100" dir="2700000" algn="tl">
                    <a:srgbClr val="000000">
                      <a:alpha val="43137"/>
                    </a:srgbClr>
                  </a:outerShdw>
                </a:effectLst>
                <a:latin typeface="Garamond" panose="02020404030301010803" pitchFamily="18" charset="0"/>
              </a:rPr>
              <a:t>FIRE DEPARTMENT</a:t>
            </a:r>
          </a:p>
        </p:txBody>
      </p:sp>
      <p:pic>
        <p:nvPicPr>
          <p:cNvPr id="3" name="Picture 2" descr="Graphical user interface, text, application, letter, email&#10;&#10;Description automatically generated">
            <a:extLst>
              <a:ext uri="{FF2B5EF4-FFF2-40B4-BE49-F238E27FC236}">
                <a16:creationId xmlns:a16="http://schemas.microsoft.com/office/drawing/2014/main" id="{59718980-087E-F5C6-6B66-5934FC0514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2475" y="1362075"/>
            <a:ext cx="9485080" cy="5376851"/>
          </a:xfrm>
          <a:prstGeom prst="rect">
            <a:avLst/>
          </a:prstGeom>
        </p:spPr>
      </p:pic>
      <p:pic>
        <p:nvPicPr>
          <p:cNvPr id="2" name="Picture 1">
            <a:extLst>
              <a:ext uri="{FF2B5EF4-FFF2-40B4-BE49-F238E27FC236}">
                <a16:creationId xmlns:a16="http://schemas.microsoft.com/office/drawing/2014/main" id="{C693556B-9C60-3A55-B356-707E56F269A1}"/>
              </a:ext>
            </a:extLst>
          </p:cNvPr>
          <p:cNvPicPr>
            <a:picLocks noChangeAspect="1"/>
          </p:cNvPicPr>
          <p:nvPr/>
        </p:nvPicPr>
        <p:blipFill>
          <a:blip r:embed="rId3"/>
          <a:stretch>
            <a:fillRect/>
          </a:stretch>
        </p:blipFill>
        <p:spPr>
          <a:xfrm>
            <a:off x="1542476" y="1362075"/>
            <a:ext cx="9485079" cy="5376851"/>
          </a:xfrm>
          <a:prstGeom prst="rect">
            <a:avLst/>
          </a:prstGeom>
          <a:ln>
            <a:solidFill>
              <a:schemeClr val="tx1"/>
            </a:solidFill>
          </a:ln>
        </p:spPr>
      </p:pic>
    </p:spTree>
    <p:extLst>
      <p:ext uri="{BB962C8B-B14F-4D97-AF65-F5344CB8AC3E}">
        <p14:creationId xmlns:p14="http://schemas.microsoft.com/office/powerpoint/2010/main" val="13809792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79DDB1C0-4DF3-4216-BFDA-CE2676EC2190}"/>
              </a:ext>
            </a:extLst>
          </p:cNvPr>
          <p:cNvSpPr txBox="1">
            <a:spLocks/>
          </p:cNvSpPr>
          <p:nvPr/>
        </p:nvSpPr>
        <p:spPr>
          <a:xfrm>
            <a:off x="0" y="420046"/>
            <a:ext cx="8763000" cy="875354"/>
          </a:xfrm>
          <a:prstGeom prst="rect">
            <a:avLst/>
          </a:prstGeom>
          <a:solidFill>
            <a:schemeClr val="accent5">
              <a:lumMod val="50000"/>
            </a:schemeClr>
          </a:solidFill>
          <a:ln>
            <a:solidFill>
              <a:srgbClr val="0070C0"/>
            </a:solidFill>
          </a:ln>
        </p:spPr>
        <p:txBody>
          <a:bodyPr/>
          <a:lstStyle>
            <a:lvl1pPr algn="l" defTabSz="914400" rtl="0" eaLnBrk="1" latinLnBrk="0" hangingPunct="1">
              <a:spcBef>
                <a:spcPct val="0"/>
              </a:spcBef>
              <a:buNone/>
              <a:defRPr sz="3000" kern="1200" cap="all"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endParaRPr lang="en-US" sz="3200" dirty="0"/>
          </a:p>
        </p:txBody>
      </p:sp>
      <p:sp>
        <p:nvSpPr>
          <p:cNvPr id="4" name="Title 2">
            <a:extLst>
              <a:ext uri="{FF2B5EF4-FFF2-40B4-BE49-F238E27FC236}">
                <a16:creationId xmlns:a16="http://schemas.microsoft.com/office/drawing/2014/main" id="{8A2DFF39-C24D-4A3C-934C-C73EC7DE70D2}"/>
              </a:ext>
            </a:extLst>
          </p:cNvPr>
          <p:cNvSpPr txBox="1">
            <a:spLocks/>
          </p:cNvSpPr>
          <p:nvPr/>
        </p:nvSpPr>
        <p:spPr>
          <a:xfrm>
            <a:off x="2476500" y="353371"/>
            <a:ext cx="9715500" cy="875354"/>
          </a:xfrm>
          <a:prstGeom prst="rect">
            <a:avLst/>
          </a:prstGeom>
          <a:solidFill>
            <a:schemeClr val="bg1">
              <a:lumMod val="85000"/>
            </a:schemeClr>
          </a:solidFill>
          <a:ln>
            <a:solidFill>
              <a:srgbClr val="0070C0"/>
            </a:solidFill>
          </a:ln>
        </p:spPr>
        <p:txBody>
          <a:bodyPr anchor="ctr" anchorCtr="0"/>
          <a:lstStyle>
            <a:lvl1pPr algn="l" defTabSz="914400" rtl="0" eaLnBrk="1" latinLnBrk="0" hangingPunct="1">
              <a:spcBef>
                <a:spcPct val="0"/>
              </a:spcBef>
              <a:buNone/>
              <a:defRPr sz="3000" kern="1200" cap="all"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3200" dirty="0">
                <a:effectLst>
                  <a:outerShdw blurRad="38100" dist="38100" dir="2700000" algn="tl">
                    <a:srgbClr val="000000">
                      <a:alpha val="43137"/>
                    </a:srgbClr>
                  </a:outerShdw>
                </a:effectLst>
                <a:latin typeface="Garamond" panose="02020404030301010803" pitchFamily="18" charset="0"/>
              </a:rPr>
              <a:t>WEST SIDE LAND</a:t>
            </a:r>
          </a:p>
        </p:txBody>
      </p:sp>
      <p:sp>
        <p:nvSpPr>
          <p:cNvPr id="7" name="TextBox 6">
            <a:extLst>
              <a:ext uri="{FF2B5EF4-FFF2-40B4-BE49-F238E27FC236}">
                <a16:creationId xmlns:a16="http://schemas.microsoft.com/office/drawing/2014/main" id="{292064F9-67A6-F18C-7006-4E9D0CF71802}"/>
              </a:ext>
            </a:extLst>
          </p:cNvPr>
          <p:cNvSpPr txBox="1"/>
          <p:nvPr/>
        </p:nvSpPr>
        <p:spPr>
          <a:xfrm>
            <a:off x="1351383" y="3429000"/>
            <a:ext cx="2630754" cy="923330"/>
          </a:xfrm>
          <a:prstGeom prst="rect">
            <a:avLst/>
          </a:prstGeom>
          <a:noFill/>
        </p:spPr>
        <p:txBody>
          <a:bodyPr wrap="square">
            <a:spAutoFit/>
          </a:bodyPr>
          <a:lstStyle/>
          <a:p>
            <a:r>
              <a:rPr lang="en-US" dirty="0"/>
              <a:t>Large Lot – 47.15 acres</a:t>
            </a:r>
          </a:p>
          <a:p>
            <a:endParaRPr lang="en-US" dirty="0"/>
          </a:p>
          <a:p>
            <a:r>
              <a:rPr lang="en-US" dirty="0">
                <a:highlight>
                  <a:srgbClr val="FFFF00"/>
                </a:highlight>
              </a:rPr>
              <a:t>Small Lot – 4.15</a:t>
            </a:r>
          </a:p>
        </p:txBody>
      </p:sp>
      <p:pic>
        <p:nvPicPr>
          <p:cNvPr id="3" name="Picture 2" descr="Map&#10;&#10;Description automatically generated">
            <a:extLst>
              <a:ext uri="{FF2B5EF4-FFF2-40B4-BE49-F238E27FC236}">
                <a16:creationId xmlns:a16="http://schemas.microsoft.com/office/drawing/2014/main" id="{816ABA1D-9C5A-B010-8DF2-6EA1FFF88A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57404" y="1737725"/>
            <a:ext cx="4953691" cy="4572638"/>
          </a:xfrm>
          <a:prstGeom prst="rect">
            <a:avLst/>
          </a:prstGeom>
        </p:spPr>
      </p:pic>
      <p:sp>
        <p:nvSpPr>
          <p:cNvPr id="2" name="Freeform: Shape 1">
            <a:extLst>
              <a:ext uri="{FF2B5EF4-FFF2-40B4-BE49-F238E27FC236}">
                <a16:creationId xmlns:a16="http://schemas.microsoft.com/office/drawing/2014/main" id="{D12E9BA5-1188-5BD4-D194-9F0B8FAFF1B4}"/>
              </a:ext>
            </a:extLst>
          </p:cNvPr>
          <p:cNvSpPr/>
          <p:nvPr/>
        </p:nvSpPr>
        <p:spPr>
          <a:xfrm>
            <a:off x="6235700" y="4806950"/>
            <a:ext cx="1816100" cy="1282700"/>
          </a:xfrm>
          <a:custGeom>
            <a:avLst/>
            <a:gdLst>
              <a:gd name="connsiteX0" fmla="*/ 0 w 1816100"/>
              <a:gd name="connsiteY0" fmla="*/ 63500 h 1282700"/>
              <a:gd name="connsiteX1" fmla="*/ 381000 w 1816100"/>
              <a:gd name="connsiteY1" fmla="*/ 0 h 1282700"/>
              <a:gd name="connsiteX2" fmla="*/ 444500 w 1816100"/>
              <a:gd name="connsiteY2" fmla="*/ 438150 h 1282700"/>
              <a:gd name="connsiteX3" fmla="*/ 463550 w 1816100"/>
              <a:gd name="connsiteY3" fmla="*/ 552450 h 1282700"/>
              <a:gd name="connsiteX4" fmla="*/ 457200 w 1816100"/>
              <a:gd name="connsiteY4" fmla="*/ 609600 h 1282700"/>
              <a:gd name="connsiteX5" fmla="*/ 558800 w 1816100"/>
              <a:gd name="connsiteY5" fmla="*/ 755650 h 1282700"/>
              <a:gd name="connsiteX6" fmla="*/ 558800 w 1816100"/>
              <a:gd name="connsiteY6" fmla="*/ 755650 h 1282700"/>
              <a:gd name="connsiteX7" fmla="*/ 609600 w 1816100"/>
              <a:gd name="connsiteY7" fmla="*/ 781050 h 1282700"/>
              <a:gd name="connsiteX8" fmla="*/ 666750 w 1816100"/>
              <a:gd name="connsiteY8" fmla="*/ 838200 h 1282700"/>
              <a:gd name="connsiteX9" fmla="*/ 704850 w 1816100"/>
              <a:gd name="connsiteY9" fmla="*/ 876300 h 1282700"/>
              <a:gd name="connsiteX10" fmla="*/ 730250 w 1816100"/>
              <a:gd name="connsiteY10" fmla="*/ 889000 h 1282700"/>
              <a:gd name="connsiteX11" fmla="*/ 806450 w 1816100"/>
              <a:gd name="connsiteY11" fmla="*/ 857250 h 1282700"/>
              <a:gd name="connsiteX12" fmla="*/ 831850 w 1816100"/>
              <a:gd name="connsiteY12" fmla="*/ 850900 h 1282700"/>
              <a:gd name="connsiteX13" fmla="*/ 933450 w 1816100"/>
              <a:gd name="connsiteY13" fmla="*/ 863600 h 1282700"/>
              <a:gd name="connsiteX14" fmla="*/ 1073150 w 1816100"/>
              <a:gd name="connsiteY14" fmla="*/ 920750 h 1282700"/>
              <a:gd name="connsiteX15" fmla="*/ 1143000 w 1816100"/>
              <a:gd name="connsiteY15" fmla="*/ 939800 h 1282700"/>
              <a:gd name="connsiteX16" fmla="*/ 1270000 w 1816100"/>
              <a:gd name="connsiteY16" fmla="*/ 1022350 h 1282700"/>
              <a:gd name="connsiteX17" fmla="*/ 1358900 w 1816100"/>
              <a:gd name="connsiteY17" fmla="*/ 1016000 h 1282700"/>
              <a:gd name="connsiteX18" fmla="*/ 1416050 w 1816100"/>
              <a:gd name="connsiteY18" fmla="*/ 1009650 h 1282700"/>
              <a:gd name="connsiteX19" fmla="*/ 1498600 w 1816100"/>
              <a:gd name="connsiteY19" fmla="*/ 1003300 h 1282700"/>
              <a:gd name="connsiteX20" fmla="*/ 1549400 w 1816100"/>
              <a:gd name="connsiteY20" fmla="*/ 984250 h 1282700"/>
              <a:gd name="connsiteX21" fmla="*/ 1600200 w 1816100"/>
              <a:gd name="connsiteY21" fmla="*/ 977900 h 1282700"/>
              <a:gd name="connsiteX22" fmla="*/ 1784350 w 1816100"/>
              <a:gd name="connsiteY22" fmla="*/ 996950 h 1282700"/>
              <a:gd name="connsiteX23" fmla="*/ 1816100 w 1816100"/>
              <a:gd name="connsiteY23" fmla="*/ 1155700 h 1282700"/>
              <a:gd name="connsiteX24" fmla="*/ 1250950 w 1816100"/>
              <a:gd name="connsiteY24" fmla="*/ 1212850 h 1282700"/>
              <a:gd name="connsiteX25" fmla="*/ 850900 w 1816100"/>
              <a:gd name="connsiteY25" fmla="*/ 1282700 h 1282700"/>
              <a:gd name="connsiteX26" fmla="*/ 838200 w 1816100"/>
              <a:gd name="connsiteY26" fmla="*/ 1276350 h 1282700"/>
              <a:gd name="connsiteX27" fmla="*/ 838200 w 1816100"/>
              <a:gd name="connsiteY27" fmla="*/ 1276350 h 1282700"/>
              <a:gd name="connsiteX28" fmla="*/ 806450 w 1816100"/>
              <a:gd name="connsiteY28" fmla="*/ 1212850 h 1282700"/>
              <a:gd name="connsiteX29" fmla="*/ 749300 w 1816100"/>
              <a:gd name="connsiteY29" fmla="*/ 1035050 h 1282700"/>
              <a:gd name="connsiteX30" fmla="*/ 679450 w 1816100"/>
              <a:gd name="connsiteY30" fmla="*/ 920750 h 1282700"/>
              <a:gd name="connsiteX31" fmla="*/ 628650 w 1816100"/>
              <a:gd name="connsiteY31" fmla="*/ 901700 h 1282700"/>
              <a:gd name="connsiteX32" fmla="*/ 406400 w 1816100"/>
              <a:gd name="connsiteY32" fmla="*/ 698500 h 1282700"/>
              <a:gd name="connsiteX33" fmla="*/ 146050 w 1816100"/>
              <a:gd name="connsiteY33" fmla="*/ 444500 h 1282700"/>
              <a:gd name="connsiteX34" fmla="*/ 88900 w 1816100"/>
              <a:gd name="connsiteY34" fmla="*/ 374650 h 1282700"/>
              <a:gd name="connsiteX35" fmla="*/ 6350 w 1816100"/>
              <a:gd name="connsiteY35" fmla="*/ 228600 h 1282700"/>
              <a:gd name="connsiteX36" fmla="*/ 0 w 1816100"/>
              <a:gd name="connsiteY36" fmla="*/ 63500 h 1282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816100" h="1282700">
                <a:moveTo>
                  <a:pt x="0" y="63500"/>
                </a:moveTo>
                <a:lnTo>
                  <a:pt x="381000" y="0"/>
                </a:lnTo>
                <a:lnTo>
                  <a:pt x="444500" y="438150"/>
                </a:lnTo>
                <a:lnTo>
                  <a:pt x="463550" y="552450"/>
                </a:lnTo>
                <a:lnTo>
                  <a:pt x="457200" y="609600"/>
                </a:lnTo>
                <a:lnTo>
                  <a:pt x="558800" y="755650"/>
                </a:lnTo>
                <a:lnTo>
                  <a:pt x="558800" y="755650"/>
                </a:lnTo>
                <a:lnTo>
                  <a:pt x="609600" y="781050"/>
                </a:lnTo>
                <a:lnTo>
                  <a:pt x="666750" y="838200"/>
                </a:lnTo>
                <a:lnTo>
                  <a:pt x="704850" y="876300"/>
                </a:lnTo>
                <a:lnTo>
                  <a:pt x="730250" y="889000"/>
                </a:lnTo>
                <a:lnTo>
                  <a:pt x="806450" y="857250"/>
                </a:lnTo>
                <a:lnTo>
                  <a:pt x="831850" y="850900"/>
                </a:lnTo>
                <a:lnTo>
                  <a:pt x="933450" y="863600"/>
                </a:lnTo>
                <a:lnTo>
                  <a:pt x="1073150" y="920750"/>
                </a:lnTo>
                <a:lnTo>
                  <a:pt x="1143000" y="939800"/>
                </a:lnTo>
                <a:lnTo>
                  <a:pt x="1270000" y="1022350"/>
                </a:lnTo>
                <a:lnTo>
                  <a:pt x="1358900" y="1016000"/>
                </a:lnTo>
                <a:lnTo>
                  <a:pt x="1416050" y="1009650"/>
                </a:lnTo>
                <a:lnTo>
                  <a:pt x="1498600" y="1003300"/>
                </a:lnTo>
                <a:lnTo>
                  <a:pt x="1549400" y="984250"/>
                </a:lnTo>
                <a:lnTo>
                  <a:pt x="1600200" y="977900"/>
                </a:lnTo>
                <a:lnTo>
                  <a:pt x="1784350" y="996950"/>
                </a:lnTo>
                <a:lnTo>
                  <a:pt x="1816100" y="1155700"/>
                </a:lnTo>
                <a:lnTo>
                  <a:pt x="1250950" y="1212850"/>
                </a:lnTo>
                <a:lnTo>
                  <a:pt x="850900" y="1282700"/>
                </a:lnTo>
                <a:lnTo>
                  <a:pt x="838200" y="1276350"/>
                </a:lnTo>
                <a:lnTo>
                  <a:pt x="838200" y="1276350"/>
                </a:lnTo>
                <a:lnTo>
                  <a:pt x="806450" y="1212850"/>
                </a:lnTo>
                <a:lnTo>
                  <a:pt x="749300" y="1035050"/>
                </a:lnTo>
                <a:lnTo>
                  <a:pt x="679450" y="920750"/>
                </a:lnTo>
                <a:lnTo>
                  <a:pt x="628650" y="901700"/>
                </a:lnTo>
                <a:lnTo>
                  <a:pt x="406400" y="698500"/>
                </a:lnTo>
                <a:lnTo>
                  <a:pt x="146050" y="444500"/>
                </a:lnTo>
                <a:lnTo>
                  <a:pt x="88900" y="374650"/>
                </a:lnTo>
                <a:lnTo>
                  <a:pt x="6350" y="228600"/>
                </a:lnTo>
                <a:lnTo>
                  <a:pt x="0" y="63500"/>
                </a:lnTo>
                <a:close/>
              </a:path>
            </a:pathLst>
          </a:cu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810307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79DDB1C0-4DF3-4216-BFDA-CE2676EC2190}"/>
              </a:ext>
            </a:extLst>
          </p:cNvPr>
          <p:cNvSpPr txBox="1">
            <a:spLocks/>
          </p:cNvSpPr>
          <p:nvPr/>
        </p:nvSpPr>
        <p:spPr>
          <a:xfrm>
            <a:off x="0" y="2748466"/>
            <a:ext cx="8763000" cy="875354"/>
          </a:xfrm>
          <a:prstGeom prst="rect">
            <a:avLst/>
          </a:prstGeom>
          <a:solidFill>
            <a:schemeClr val="accent5">
              <a:lumMod val="50000"/>
            </a:schemeClr>
          </a:solidFill>
          <a:ln>
            <a:solidFill>
              <a:srgbClr val="0070C0"/>
            </a:solidFill>
          </a:ln>
        </p:spPr>
        <p:txBody>
          <a:bodyPr/>
          <a:lstStyle>
            <a:lvl1pPr algn="l" defTabSz="914400" rtl="0" eaLnBrk="1" latinLnBrk="0" hangingPunct="1">
              <a:spcBef>
                <a:spcPct val="0"/>
              </a:spcBef>
              <a:buNone/>
              <a:defRPr sz="3000" kern="1200" cap="all"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endParaRPr lang="en-US" sz="3200" dirty="0"/>
          </a:p>
        </p:txBody>
      </p:sp>
      <p:sp>
        <p:nvSpPr>
          <p:cNvPr id="4" name="Title 2">
            <a:extLst>
              <a:ext uri="{FF2B5EF4-FFF2-40B4-BE49-F238E27FC236}">
                <a16:creationId xmlns:a16="http://schemas.microsoft.com/office/drawing/2014/main" id="{8A2DFF39-C24D-4A3C-934C-C73EC7DE70D2}"/>
              </a:ext>
            </a:extLst>
          </p:cNvPr>
          <p:cNvSpPr txBox="1">
            <a:spLocks/>
          </p:cNvSpPr>
          <p:nvPr/>
        </p:nvSpPr>
        <p:spPr>
          <a:xfrm>
            <a:off x="2476500" y="2653512"/>
            <a:ext cx="9715500" cy="875354"/>
          </a:xfrm>
          <a:prstGeom prst="rect">
            <a:avLst/>
          </a:prstGeom>
          <a:solidFill>
            <a:schemeClr val="bg1">
              <a:lumMod val="85000"/>
            </a:schemeClr>
          </a:solidFill>
          <a:ln>
            <a:solidFill>
              <a:srgbClr val="0070C0"/>
            </a:solidFill>
          </a:ln>
        </p:spPr>
        <p:txBody>
          <a:bodyPr/>
          <a:lstStyle>
            <a:lvl1pPr algn="l" defTabSz="914400" rtl="0" eaLnBrk="1" latinLnBrk="0" hangingPunct="1">
              <a:spcBef>
                <a:spcPct val="0"/>
              </a:spcBef>
              <a:buNone/>
              <a:defRPr sz="3000" kern="1200" cap="all"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4800" dirty="0">
                <a:effectLst>
                  <a:outerShdw blurRad="38100" dist="38100" dir="2700000" algn="tl">
                    <a:srgbClr val="000000">
                      <a:alpha val="43137"/>
                    </a:srgbClr>
                  </a:outerShdw>
                </a:effectLst>
                <a:latin typeface="Garamond" panose="02020404030301010803" pitchFamily="18" charset="0"/>
              </a:rPr>
              <a:t>DISCUSSION</a:t>
            </a:r>
            <a:endParaRPr lang="en-US" sz="4800" dirty="0"/>
          </a:p>
        </p:txBody>
      </p:sp>
    </p:spTree>
    <p:extLst>
      <p:ext uri="{BB962C8B-B14F-4D97-AF65-F5344CB8AC3E}">
        <p14:creationId xmlns:p14="http://schemas.microsoft.com/office/powerpoint/2010/main" val="16346830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79DDB1C0-4DF3-4216-BFDA-CE2676EC2190}"/>
              </a:ext>
            </a:extLst>
          </p:cNvPr>
          <p:cNvSpPr txBox="1">
            <a:spLocks/>
          </p:cNvSpPr>
          <p:nvPr/>
        </p:nvSpPr>
        <p:spPr>
          <a:xfrm>
            <a:off x="1524000" y="731643"/>
            <a:ext cx="6572250" cy="656516"/>
          </a:xfrm>
          <a:prstGeom prst="rect">
            <a:avLst/>
          </a:prstGeom>
          <a:solidFill>
            <a:schemeClr val="accent5">
              <a:lumMod val="50000"/>
            </a:schemeClr>
          </a:solidFill>
          <a:ln>
            <a:solidFill>
              <a:srgbClr val="0070C0"/>
            </a:solidFill>
          </a:ln>
        </p:spPr>
        <p:txBody>
          <a:bodyPr/>
          <a:lstStyle>
            <a:lvl1pPr algn="l" defTabSz="914400" rtl="0" eaLnBrk="1" latinLnBrk="0" hangingPunct="1">
              <a:spcBef>
                <a:spcPct val="0"/>
              </a:spcBef>
              <a:buNone/>
              <a:defRPr sz="3000" kern="1200" cap="all"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defTabSz="685800"/>
            <a:endParaRPr lang="en-US" sz="2400" spc="38" dirty="0">
              <a:solidFill>
                <a:prstClr val="black"/>
              </a:solidFill>
              <a:latin typeface="Calibri Light" panose="020F0302020204030204"/>
            </a:endParaRPr>
          </a:p>
        </p:txBody>
      </p:sp>
      <p:sp>
        <p:nvSpPr>
          <p:cNvPr id="4" name="Title 2">
            <a:extLst>
              <a:ext uri="{FF2B5EF4-FFF2-40B4-BE49-F238E27FC236}">
                <a16:creationId xmlns:a16="http://schemas.microsoft.com/office/drawing/2014/main" id="{8A2DFF39-C24D-4A3C-934C-C73EC7DE70D2}"/>
              </a:ext>
            </a:extLst>
          </p:cNvPr>
          <p:cNvSpPr txBox="1">
            <a:spLocks/>
          </p:cNvSpPr>
          <p:nvPr/>
        </p:nvSpPr>
        <p:spPr>
          <a:xfrm>
            <a:off x="3581401" y="621351"/>
            <a:ext cx="7286625" cy="656516"/>
          </a:xfrm>
          <a:prstGeom prst="rect">
            <a:avLst/>
          </a:prstGeom>
          <a:solidFill>
            <a:schemeClr val="bg1">
              <a:lumMod val="85000"/>
            </a:schemeClr>
          </a:solidFill>
          <a:ln>
            <a:solidFill>
              <a:srgbClr val="0070C0"/>
            </a:solidFill>
          </a:ln>
        </p:spPr>
        <p:txBody>
          <a:bodyPr anchor="ctr" anchorCtr="0"/>
          <a:lstStyle>
            <a:lvl1pPr algn="l" defTabSz="914400" rtl="0" eaLnBrk="1" latinLnBrk="0" hangingPunct="1">
              <a:spcBef>
                <a:spcPct val="0"/>
              </a:spcBef>
              <a:buNone/>
              <a:defRPr sz="3000" kern="1200" cap="all"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defTabSz="685800"/>
            <a:r>
              <a:rPr lang="en-US" spc="38" dirty="0">
                <a:solidFill>
                  <a:prstClr val="black"/>
                </a:solidFill>
                <a:effectLst>
                  <a:outerShdw blurRad="38100" dist="38100" dir="2700000" algn="tl">
                    <a:srgbClr val="000000">
                      <a:alpha val="43137"/>
                    </a:srgbClr>
                  </a:outerShdw>
                </a:effectLst>
                <a:latin typeface="Garamond" panose="02020404030301010803" pitchFamily="18" charset="0"/>
              </a:rPr>
              <a:t>MBAC   PLAN / Strategy</a:t>
            </a:r>
          </a:p>
        </p:txBody>
      </p:sp>
      <p:cxnSp>
        <p:nvCxnSpPr>
          <p:cNvPr id="5" name="Straight Connector 4">
            <a:extLst>
              <a:ext uri="{FF2B5EF4-FFF2-40B4-BE49-F238E27FC236}">
                <a16:creationId xmlns:a16="http://schemas.microsoft.com/office/drawing/2014/main" id="{8F351BFF-2F66-3A31-35C9-FF1261F3B8B6}"/>
              </a:ext>
            </a:extLst>
          </p:cNvPr>
          <p:cNvCxnSpPr/>
          <p:nvPr/>
        </p:nvCxnSpPr>
        <p:spPr>
          <a:xfrm>
            <a:off x="4000500" y="6400800"/>
            <a:ext cx="4191000" cy="0"/>
          </a:xfrm>
          <a:prstGeom prst="line">
            <a:avLst/>
          </a:prstGeom>
          <a:ln w="349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7EB72E4E-CB73-7283-DC70-B314C6C560E3}"/>
              </a:ext>
            </a:extLst>
          </p:cNvPr>
          <p:cNvSpPr txBox="1"/>
          <p:nvPr/>
        </p:nvSpPr>
        <p:spPr>
          <a:xfrm>
            <a:off x="3067863" y="2526151"/>
            <a:ext cx="7474527" cy="2516073"/>
          </a:xfrm>
          <a:prstGeom prst="rect">
            <a:avLst/>
          </a:prstGeom>
          <a:noFill/>
        </p:spPr>
        <p:txBody>
          <a:bodyPr wrap="square" rtlCol="0">
            <a:spAutoFit/>
          </a:bodyPr>
          <a:lstStyle/>
          <a:p>
            <a:pPr marL="214313" indent="-214313" defTabSz="685800">
              <a:buFont typeface="Arial" panose="020B0604020202020204" pitchFamily="34" charset="0"/>
              <a:buChar char="•"/>
            </a:pPr>
            <a:r>
              <a:rPr lang="en-US" sz="2400" dirty="0">
                <a:solidFill>
                  <a:prstClr val="black"/>
                </a:solidFill>
                <a:latin typeface="Garamond" panose="02020404030301010803" pitchFamily="18" charset="0"/>
              </a:rPr>
              <a:t>Salem School District Model</a:t>
            </a:r>
          </a:p>
          <a:p>
            <a:pPr marL="214313" indent="-214313" defTabSz="685800">
              <a:buFont typeface="Arial" panose="020B0604020202020204" pitchFamily="34" charset="0"/>
              <a:buChar char="•"/>
            </a:pPr>
            <a:r>
              <a:rPr lang="en-US" sz="2400" dirty="0">
                <a:solidFill>
                  <a:prstClr val="black"/>
                </a:solidFill>
                <a:latin typeface="Garamond" panose="02020404030301010803" pitchFamily="18" charset="0"/>
              </a:rPr>
              <a:t>Owners Project Manager – RFQ 2021-011</a:t>
            </a:r>
          </a:p>
          <a:p>
            <a:pPr marL="214313" indent="-214313" defTabSz="685800">
              <a:buFont typeface="Arial" panose="020B0604020202020204" pitchFamily="34" charset="0"/>
              <a:buChar char="•"/>
            </a:pPr>
            <a:r>
              <a:rPr lang="en-US" sz="2400" dirty="0">
                <a:solidFill>
                  <a:prstClr val="black"/>
                </a:solidFill>
                <a:latin typeface="Garamond" panose="02020404030301010803" pitchFamily="18" charset="0"/>
              </a:rPr>
              <a:t>MGL Project Delivery Methods for Public Construction</a:t>
            </a:r>
          </a:p>
          <a:p>
            <a:pPr marL="214313" indent="-214313" defTabSz="685800">
              <a:buFont typeface="Arial" panose="020B0604020202020204" pitchFamily="34" charset="0"/>
              <a:buChar char="•"/>
            </a:pPr>
            <a:r>
              <a:rPr lang="en-US" sz="2400" dirty="0">
                <a:solidFill>
                  <a:prstClr val="black"/>
                </a:solidFill>
                <a:latin typeface="Garamond" panose="02020404030301010803" pitchFamily="18" charset="0"/>
              </a:rPr>
              <a:t>Keep Front-end Expenses Low</a:t>
            </a:r>
          </a:p>
          <a:p>
            <a:pPr marL="214313" indent="-214313" defTabSz="685800">
              <a:buFont typeface="Arial" panose="020B0604020202020204" pitchFamily="34" charset="0"/>
              <a:buChar char="•"/>
            </a:pPr>
            <a:r>
              <a:rPr lang="en-US" sz="2400" dirty="0">
                <a:solidFill>
                  <a:prstClr val="black"/>
                </a:solidFill>
                <a:latin typeface="Garamond" panose="02020404030301010803" pitchFamily="18" charset="0"/>
              </a:rPr>
              <a:t>Produce Conceptual Design and Real Total Project Cost</a:t>
            </a:r>
          </a:p>
          <a:p>
            <a:pPr marL="214313" indent="-214313" defTabSz="685800">
              <a:buFont typeface="Arial" panose="020B0604020202020204" pitchFamily="34" charset="0"/>
              <a:buChar char="•"/>
            </a:pPr>
            <a:r>
              <a:rPr lang="en-US" sz="2400" dirty="0">
                <a:solidFill>
                  <a:prstClr val="black"/>
                </a:solidFill>
                <a:latin typeface="Garamond" panose="02020404030301010803" pitchFamily="18" charset="0"/>
              </a:rPr>
              <a:t>Warrant Article Ready Project </a:t>
            </a:r>
          </a:p>
          <a:p>
            <a:pPr marL="214313" indent="-214313" defTabSz="685800">
              <a:buFont typeface="Arial" panose="020B0604020202020204" pitchFamily="34" charset="0"/>
              <a:buChar char="•"/>
            </a:pPr>
            <a:endParaRPr lang="en-US" sz="1350" dirty="0">
              <a:solidFill>
                <a:prstClr val="black"/>
              </a:solidFill>
              <a:latin typeface="Calibri" panose="020F0502020204030204"/>
            </a:endParaRPr>
          </a:p>
        </p:txBody>
      </p:sp>
    </p:spTree>
    <p:extLst>
      <p:ext uri="{BB962C8B-B14F-4D97-AF65-F5344CB8AC3E}">
        <p14:creationId xmlns:p14="http://schemas.microsoft.com/office/powerpoint/2010/main" val="2276630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79DDB1C0-4DF3-4216-BFDA-CE2676EC2190}"/>
              </a:ext>
            </a:extLst>
          </p:cNvPr>
          <p:cNvSpPr txBox="1">
            <a:spLocks/>
          </p:cNvSpPr>
          <p:nvPr/>
        </p:nvSpPr>
        <p:spPr>
          <a:xfrm>
            <a:off x="0" y="420046"/>
            <a:ext cx="8763000" cy="875354"/>
          </a:xfrm>
          <a:prstGeom prst="rect">
            <a:avLst/>
          </a:prstGeom>
          <a:solidFill>
            <a:schemeClr val="accent5">
              <a:lumMod val="50000"/>
            </a:schemeClr>
          </a:solidFill>
          <a:ln>
            <a:solidFill>
              <a:srgbClr val="0070C0"/>
            </a:solidFill>
          </a:ln>
        </p:spPr>
        <p:txBody>
          <a:bodyPr/>
          <a:lstStyle>
            <a:lvl1pPr algn="l" defTabSz="914400" rtl="0" eaLnBrk="1" latinLnBrk="0" hangingPunct="1">
              <a:spcBef>
                <a:spcPct val="0"/>
              </a:spcBef>
              <a:buNone/>
              <a:defRPr sz="3000" kern="1200" cap="all"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endParaRPr lang="en-US" sz="3200" dirty="0"/>
          </a:p>
        </p:txBody>
      </p:sp>
      <p:sp>
        <p:nvSpPr>
          <p:cNvPr id="4" name="Title 2">
            <a:extLst>
              <a:ext uri="{FF2B5EF4-FFF2-40B4-BE49-F238E27FC236}">
                <a16:creationId xmlns:a16="http://schemas.microsoft.com/office/drawing/2014/main" id="{8A2DFF39-C24D-4A3C-934C-C73EC7DE70D2}"/>
              </a:ext>
            </a:extLst>
          </p:cNvPr>
          <p:cNvSpPr txBox="1">
            <a:spLocks/>
          </p:cNvSpPr>
          <p:nvPr/>
        </p:nvSpPr>
        <p:spPr>
          <a:xfrm>
            <a:off x="2476500" y="353371"/>
            <a:ext cx="9715500" cy="875354"/>
          </a:xfrm>
          <a:prstGeom prst="rect">
            <a:avLst/>
          </a:prstGeom>
          <a:solidFill>
            <a:schemeClr val="bg1">
              <a:lumMod val="85000"/>
            </a:schemeClr>
          </a:solidFill>
          <a:ln>
            <a:solidFill>
              <a:srgbClr val="0070C0"/>
            </a:solidFill>
          </a:ln>
        </p:spPr>
        <p:txBody>
          <a:bodyPr anchor="ctr" anchorCtr="0"/>
          <a:lstStyle>
            <a:lvl1pPr algn="l" defTabSz="914400" rtl="0" eaLnBrk="1" latinLnBrk="0" hangingPunct="1">
              <a:spcBef>
                <a:spcPct val="0"/>
              </a:spcBef>
              <a:buNone/>
              <a:defRPr sz="3000" kern="1200" cap="all"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2400" dirty="0">
                <a:effectLst>
                  <a:outerShdw blurRad="38100" dist="38100" dir="2700000" algn="tl">
                    <a:srgbClr val="000000">
                      <a:alpha val="43137"/>
                    </a:srgbClr>
                  </a:outerShdw>
                </a:effectLst>
                <a:latin typeface="Garamond" panose="02020404030301010803" pitchFamily="18" charset="0"/>
              </a:rPr>
              <a:t>2019 FIRE AND POLICE FACILITY SPACE NEEDS ASSESSMENT</a:t>
            </a:r>
          </a:p>
        </p:txBody>
      </p:sp>
      <p:sp>
        <p:nvSpPr>
          <p:cNvPr id="8" name="TextBox 7">
            <a:extLst>
              <a:ext uri="{FF2B5EF4-FFF2-40B4-BE49-F238E27FC236}">
                <a16:creationId xmlns:a16="http://schemas.microsoft.com/office/drawing/2014/main" id="{7958F847-F7EE-A833-FA7C-D8E44B7FCB50}"/>
              </a:ext>
            </a:extLst>
          </p:cNvPr>
          <p:cNvSpPr txBox="1"/>
          <p:nvPr/>
        </p:nvSpPr>
        <p:spPr>
          <a:xfrm>
            <a:off x="1562986" y="2884857"/>
            <a:ext cx="9878741" cy="2308324"/>
          </a:xfrm>
          <a:prstGeom prst="rect">
            <a:avLst/>
          </a:prstGeom>
          <a:noFill/>
        </p:spPr>
        <p:txBody>
          <a:bodyPr wrap="square">
            <a:spAutoFit/>
          </a:bodyPr>
          <a:lstStyle/>
          <a:p>
            <a:r>
              <a:rPr lang="en-US" sz="1200" dirty="0"/>
              <a:t>•	Inadequate space in the sallyport to accommodate more than one cruiser.</a:t>
            </a:r>
          </a:p>
          <a:p>
            <a:r>
              <a:rPr lang="en-US" sz="1200" dirty="0"/>
              <a:t>•	Inadequate space to securely house vehicle evidence.</a:t>
            </a:r>
          </a:p>
          <a:p>
            <a:r>
              <a:rPr lang="en-US" sz="1200" dirty="0"/>
              <a:t>•	Inadequate space for public access functions and large meetings.</a:t>
            </a:r>
          </a:p>
          <a:p>
            <a:r>
              <a:rPr lang="en-US" sz="1200" dirty="0"/>
              <a:t>•	Inadequate capacity to accommodate mandated staff training.</a:t>
            </a:r>
          </a:p>
          <a:p>
            <a:r>
              <a:rPr lang="en-US" sz="1200" dirty="0"/>
              <a:t>•	Inadequate office areas to accommodate current and future employees.</a:t>
            </a:r>
          </a:p>
          <a:p>
            <a:r>
              <a:rPr lang="en-US" sz="1200" dirty="0"/>
              <a:t>•	Inadequate space to safely process and store evidence.</a:t>
            </a:r>
          </a:p>
          <a:p>
            <a:r>
              <a:rPr lang="en-US" sz="1200" dirty="0"/>
              <a:t>•	Building age will call for electrical, HVAC and plumbing upgrades to maintain operation in the near future.</a:t>
            </a:r>
          </a:p>
          <a:p>
            <a:r>
              <a:rPr lang="en-US" sz="1200" dirty="0"/>
              <a:t>•	Building lacks the capacity to accommodate upgraded technology integration needs.</a:t>
            </a:r>
          </a:p>
          <a:p>
            <a:r>
              <a:rPr lang="en-US" sz="1200" dirty="0"/>
              <a:t>•	Facility includes portable/modular buildings and sheds that are inappropriate to support the facility needs of the department.</a:t>
            </a:r>
          </a:p>
          <a:p>
            <a:r>
              <a:rPr lang="en-US" sz="1200" dirty="0"/>
              <a:t>•	Inadequate parking capacity to accommodate current and future staff.</a:t>
            </a:r>
          </a:p>
          <a:p>
            <a:r>
              <a:rPr lang="en-US" sz="1200" dirty="0"/>
              <a:t>•	Inadequate parking capacity to accommodate public visitors.</a:t>
            </a:r>
          </a:p>
          <a:p>
            <a:r>
              <a:rPr lang="en-US" sz="1200" dirty="0"/>
              <a:t>•	Current site contains challenges and restrictions such as wetlands and mandated setbacks on otherwise developable portions of the site.</a:t>
            </a:r>
          </a:p>
        </p:txBody>
      </p:sp>
      <p:sp>
        <p:nvSpPr>
          <p:cNvPr id="10" name="TextBox 9">
            <a:extLst>
              <a:ext uri="{FF2B5EF4-FFF2-40B4-BE49-F238E27FC236}">
                <a16:creationId xmlns:a16="http://schemas.microsoft.com/office/drawing/2014/main" id="{2D2769CB-11AB-B11F-F814-80D0169E75DB}"/>
              </a:ext>
            </a:extLst>
          </p:cNvPr>
          <p:cNvSpPr txBox="1"/>
          <p:nvPr/>
        </p:nvSpPr>
        <p:spPr>
          <a:xfrm>
            <a:off x="4220262" y="1900872"/>
            <a:ext cx="4564188" cy="369332"/>
          </a:xfrm>
          <a:prstGeom prst="rect">
            <a:avLst/>
          </a:prstGeom>
          <a:noFill/>
        </p:spPr>
        <p:txBody>
          <a:bodyPr wrap="square">
            <a:spAutoFit/>
          </a:bodyPr>
          <a:lstStyle/>
          <a:p>
            <a:r>
              <a:rPr lang="en-US" dirty="0"/>
              <a:t>POLICE DEPARTMENT HEADQUARTERS</a:t>
            </a:r>
          </a:p>
        </p:txBody>
      </p:sp>
      <p:sp>
        <p:nvSpPr>
          <p:cNvPr id="2" name="TextBox 1">
            <a:extLst>
              <a:ext uri="{FF2B5EF4-FFF2-40B4-BE49-F238E27FC236}">
                <a16:creationId xmlns:a16="http://schemas.microsoft.com/office/drawing/2014/main" id="{A7A68DF8-3E7C-6D51-6E6C-3AF19DA7BF2B}"/>
              </a:ext>
            </a:extLst>
          </p:cNvPr>
          <p:cNvSpPr txBox="1"/>
          <p:nvPr/>
        </p:nvSpPr>
        <p:spPr>
          <a:xfrm>
            <a:off x="1562986" y="2884857"/>
            <a:ext cx="9878741" cy="2308324"/>
          </a:xfrm>
          <a:prstGeom prst="rect">
            <a:avLst/>
          </a:prstGeom>
          <a:solidFill>
            <a:schemeClr val="bg1"/>
          </a:solidFill>
        </p:spPr>
        <p:txBody>
          <a:bodyPr wrap="square">
            <a:spAutoFit/>
          </a:bodyPr>
          <a:lstStyle/>
          <a:p>
            <a:r>
              <a:rPr lang="en-US" sz="1200" dirty="0"/>
              <a:t>•	</a:t>
            </a:r>
            <a:r>
              <a:rPr lang="en-US" sz="1200" b="1" dirty="0"/>
              <a:t>Inadequate</a:t>
            </a:r>
            <a:r>
              <a:rPr lang="en-US" sz="1200" dirty="0"/>
              <a:t> space in the sallyport to accommodate more than one cruiser.</a:t>
            </a:r>
          </a:p>
          <a:p>
            <a:r>
              <a:rPr lang="en-US" sz="1200" dirty="0"/>
              <a:t>•	</a:t>
            </a:r>
            <a:r>
              <a:rPr lang="en-US" sz="1200" b="1" dirty="0"/>
              <a:t>Inadequate</a:t>
            </a:r>
            <a:r>
              <a:rPr lang="en-US" sz="1200" dirty="0"/>
              <a:t> space to securely house vehicle evidence.</a:t>
            </a:r>
          </a:p>
          <a:p>
            <a:r>
              <a:rPr lang="en-US" sz="1200" dirty="0"/>
              <a:t>•	</a:t>
            </a:r>
            <a:r>
              <a:rPr lang="en-US" sz="1200" b="1" dirty="0"/>
              <a:t>Inadequate</a:t>
            </a:r>
            <a:r>
              <a:rPr lang="en-US" sz="1200" dirty="0"/>
              <a:t> space for public access functions and large meetings.</a:t>
            </a:r>
          </a:p>
          <a:p>
            <a:r>
              <a:rPr lang="en-US" sz="1200" dirty="0"/>
              <a:t>•	</a:t>
            </a:r>
            <a:r>
              <a:rPr lang="en-US" sz="1200" b="1" dirty="0"/>
              <a:t>Inadequate</a:t>
            </a:r>
            <a:r>
              <a:rPr lang="en-US" sz="1200" dirty="0"/>
              <a:t> capacity to accommodate mandated staff training.</a:t>
            </a:r>
          </a:p>
          <a:p>
            <a:r>
              <a:rPr lang="en-US" sz="1200" dirty="0"/>
              <a:t>•	</a:t>
            </a:r>
            <a:r>
              <a:rPr lang="en-US" sz="1200" b="1" dirty="0"/>
              <a:t>Inadequate</a:t>
            </a:r>
            <a:r>
              <a:rPr lang="en-US" sz="1200" dirty="0"/>
              <a:t> office areas to accommodate current and future employees.</a:t>
            </a:r>
          </a:p>
          <a:p>
            <a:r>
              <a:rPr lang="en-US" sz="1200" dirty="0"/>
              <a:t>•	</a:t>
            </a:r>
            <a:r>
              <a:rPr lang="en-US" sz="1200" b="1" dirty="0"/>
              <a:t>Inadequate</a:t>
            </a:r>
            <a:r>
              <a:rPr lang="en-US" sz="1200" dirty="0"/>
              <a:t> space to safely process and store evidence.</a:t>
            </a:r>
          </a:p>
          <a:p>
            <a:r>
              <a:rPr lang="en-US" sz="1200" dirty="0"/>
              <a:t>•	</a:t>
            </a:r>
            <a:r>
              <a:rPr lang="en-US" sz="1200" b="1" dirty="0"/>
              <a:t>Building age </a:t>
            </a:r>
            <a:r>
              <a:rPr lang="en-US" sz="1200" dirty="0"/>
              <a:t>will call for electrical, HVAC and plumbing upgrades to maintain operation in the near future.</a:t>
            </a:r>
          </a:p>
          <a:p>
            <a:r>
              <a:rPr lang="en-US" sz="1200" dirty="0"/>
              <a:t>•	</a:t>
            </a:r>
            <a:r>
              <a:rPr lang="en-US" sz="1200" b="1" dirty="0"/>
              <a:t>Building lacks </a:t>
            </a:r>
            <a:r>
              <a:rPr lang="en-US" sz="1200" dirty="0"/>
              <a:t>the capacity to accommodate upgraded technology integration needs.</a:t>
            </a:r>
          </a:p>
          <a:p>
            <a:r>
              <a:rPr lang="en-US" sz="1200" dirty="0"/>
              <a:t>•	Facility includes </a:t>
            </a:r>
            <a:r>
              <a:rPr lang="en-US" sz="1200" b="1" dirty="0"/>
              <a:t>portable/modular buildings </a:t>
            </a:r>
            <a:r>
              <a:rPr lang="en-US" sz="1200" dirty="0"/>
              <a:t>and sheds that are inappropriate to support the facility needs of the department.</a:t>
            </a:r>
          </a:p>
          <a:p>
            <a:r>
              <a:rPr lang="en-US" sz="1200" dirty="0"/>
              <a:t>•	</a:t>
            </a:r>
            <a:r>
              <a:rPr lang="en-US" sz="1200" b="1" dirty="0"/>
              <a:t>Inadequate</a:t>
            </a:r>
            <a:r>
              <a:rPr lang="en-US" sz="1200" dirty="0"/>
              <a:t> parking capacity to accommodate current and future staff.</a:t>
            </a:r>
          </a:p>
          <a:p>
            <a:r>
              <a:rPr lang="en-US" sz="1200" dirty="0"/>
              <a:t>•	</a:t>
            </a:r>
            <a:r>
              <a:rPr lang="en-US" sz="1200" b="1" dirty="0"/>
              <a:t>Inadequate</a:t>
            </a:r>
            <a:r>
              <a:rPr lang="en-US" sz="1200" dirty="0"/>
              <a:t> parking capacity to accommodate public visitors.</a:t>
            </a:r>
          </a:p>
          <a:p>
            <a:r>
              <a:rPr lang="en-US" sz="1200" dirty="0"/>
              <a:t>•	Current site contains </a:t>
            </a:r>
            <a:r>
              <a:rPr lang="en-US" sz="1200" b="1" dirty="0"/>
              <a:t>challenges and restrictions </a:t>
            </a:r>
            <a:r>
              <a:rPr lang="en-US" sz="1200" dirty="0"/>
              <a:t>such as wetlands and mandated setbacks on otherwise developable portions of the site.</a:t>
            </a:r>
          </a:p>
        </p:txBody>
      </p:sp>
    </p:spTree>
    <p:extLst>
      <p:ext uri="{BB962C8B-B14F-4D97-AF65-F5344CB8AC3E}">
        <p14:creationId xmlns:p14="http://schemas.microsoft.com/office/powerpoint/2010/main" val="4265127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79DDB1C0-4DF3-4216-BFDA-CE2676EC2190}"/>
              </a:ext>
            </a:extLst>
          </p:cNvPr>
          <p:cNvSpPr txBox="1">
            <a:spLocks/>
          </p:cNvSpPr>
          <p:nvPr/>
        </p:nvSpPr>
        <p:spPr>
          <a:xfrm>
            <a:off x="0" y="420046"/>
            <a:ext cx="8763000" cy="875354"/>
          </a:xfrm>
          <a:prstGeom prst="rect">
            <a:avLst/>
          </a:prstGeom>
          <a:solidFill>
            <a:schemeClr val="accent5">
              <a:lumMod val="50000"/>
            </a:schemeClr>
          </a:solidFill>
          <a:ln>
            <a:solidFill>
              <a:srgbClr val="0070C0"/>
            </a:solidFill>
          </a:ln>
        </p:spPr>
        <p:txBody>
          <a:bodyPr/>
          <a:lstStyle>
            <a:lvl1pPr algn="l" defTabSz="914400" rtl="0" eaLnBrk="1" latinLnBrk="0" hangingPunct="1">
              <a:spcBef>
                <a:spcPct val="0"/>
              </a:spcBef>
              <a:buNone/>
              <a:defRPr sz="3000" kern="1200" cap="all"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endParaRPr lang="en-US" sz="3200" dirty="0"/>
          </a:p>
        </p:txBody>
      </p:sp>
      <p:sp>
        <p:nvSpPr>
          <p:cNvPr id="4" name="Title 2">
            <a:extLst>
              <a:ext uri="{FF2B5EF4-FFF2-40B4-BE49-F238E27FC236}">
                <a16:creationId xmlns:a16="http://schemas.microsoft.com/office/drawing/2014/main" id="{8A2DFF39-C24D-4A3C-934C-C73EC7DE70D2}"/>
              </a:ext>
            </a:extLst>
          </p:cNvPr>
          <p:cNvSpPr txBox="1">
            <a:spLocks/>
          </p:cNvSpPr>
          <p:nvPr/>
        </p:nvSpPr>
        <p:spPr>
          <a:xfrm>
            <a:off x="2476500" y="353371"/>
            <a:ext cx="9715500" cy="875354"/>
          </a:xfrm>
          <a:prstGeom prst="rect">
            <a:avLst/>
          </a:prstGeom>
          <a:solidFill>
            <a:schemeClr val="bg1">
              <a:lumMod val="85000"/>
            </a:schemeClr>
          </a:solidFill>
          <a:ln>
            <a:solidFill>
              <a:srgbClr val="0070C0"/>
            </a:solidFill>
          </a:ln>
        </p:spPr>
        <p:txBody>
          <a:bodyPr anchor="ctr" anchorCtr="0"/>
          <a:lstStyle>
            <a:lvl1pPr algn="l" defTabSz="914400" rtl="0" eaLnBrk="1" latinLnBrk="0" hangingPunct="1">
              <a:spcBef>
                <a:spcPct val="0"/>
              </a:spcBef>
              <a:buNone/>
              <a:defRPr sz="3000" kern="1200" cap="all"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3200" dirty="0">
                <a:effectLst>
                  <a:outerShdw blurRad="38100" dist="38100" dir="2700000" algn="tl">
                    <a:srgbClr val="000000">
                      <a:alpha val="43137"/>
                    </a:srgbClr>
                  </a:outerShdw>
                </a:effectLst>
                <a:latin typeface="Garamond" panose="02020404030301010803" pitchFamily="18" charset="0"/>
              </a:rPr>
              <a:t>1965 TOWN MEETING WARRANT</a:t>
            </a:r>
          </a:p>
        </p:txBody>
      </p:sp>
      <p:pic>
        <p:nvPicPr>
          <p:cNvPr id="7" name="Picture 6" descr="Text&#10;&#10;Description automatically generated">
            <a:extLst>
              <a:ext uri="{FF2B5EF4-FFF2-40B4-BE49-F238E27FC236}">
                <a16:creationId xmlns:a16="http://schemas.microsoft.com/office/drawing/2014/main" id="{B3C95703-3B7A-B212-CE28-DB75234245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76500" y="1912241"/>
            <a:ext cx="8000212" cy="4396401"/>
          </a:xfrm>
          <a:prstGeom prst="rect">
            <a:avLst/>
          </a:prstGeom>
        </p:spPr>
      </p:pic>
    </p:spTree>
    <p:extLst>
      <p:ext uri="{BB962C8B-B14F-4D97-AF65-F5344CB8AC3E}">
        <p14:creationId xmlns:p14="http://schemas.microsoft.com/office/powerpoint/2010/main" val="40103934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79DDB1C0-4DF3-4216-BFDA-CE2676EC2190}"/>
              </a:ext>
            </a:extLst>
          </p:cNvPr>
          <p:cNvSpPr txBox="1">
            <a:spLocks/>
          </p:cNvSpPr>
          <p:nvPr/>
        </p:nvSpPr>
        <p:spPr>
          <a:xfrm>
            <a:off x="0" y="420046"/>
            <a:ext cx="8763000" cy="875354"/>
          </a:xfrm>
          <a:prstGeom prst="rect">
            <a:avLst/>
          </a:prstGeom>
          <a:solidFill>
            <a:schemeClr val="accent5">
              <a:lumMod val="50000"/>
            </a:schemeClr>
          </a:solidFill>
          <a:ln>
            <a:solidFill>
              <a:srgbClr val="0070C0"/>
            </a:solidFill>
          </a:ln>
        </p:spPr>
        <p:txBody>
          <a:bodyPr/>
          <a:lstStyle>
            <a:lvl1pPr algn="l" defTabSz="914400" rtl="0" eaLnBrk="1" latinLnBrk="0" hangingPunct="1">
              <a:spcBef>
                <a:spcPct val="0"/>
              </a:spcBef>
              <a:buNone/>
              <a:defRPr sz="3000" kern="1200" cap="all"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endParaRPr lang="en-US" sz="3200" dirty="0"/>
          </a:p>
        </p:txBody>
      </p:sp>
      <p:sp>
        <p:nvSpPr>
          <p:cNvPr id="4" name="Title 2">
            <a:extLst>
              <a:ext uri="{FF2B5EF4-FFF2-40B4-BE49-F238E27FC236}">
                <a16:creationId xmlns:a16="http://schemas.microsoft.com/office/drawing/2014/main" id="{8A2DFF39-C24D-4A3C-934C-C73EC7DE70D2}"/>
              </a:ext>
            </a:extLst>
          </p:cNvPr>
          <p:cNvSpPr txBox="1">
            <a:spLocks/>
          </p:cNvSpPr>
          <p:nvPr/>
        </p:nvSpPr>
        <p:spPr>
          <a:xfrm>
            <a:off x="2476500" y="353371"/>
            <a:ext cx="9715500" cy="875354"/>
          </a:xfrm>
          <a:prstGeom prst="rect">
            <a:avLst/>
          </a:prstGeom>
          <a:solidFill>
            <a:schemeClr val="bg1">
              <a:lumMod val="85000"/>
            </a:schemeClr>
          </a:solidFill>
          <a:ln>
            <a:solidFill>
              <a:srgbClr val="0070C0"/>
            </a:solidFill>
          </a:ln>
        </p:spPr>
        <p:txBody>
          <a:bodyPr anchor="ctr" anchorCtr="0"/>
          <a:lstStyle>
            <a:lvl1pPr algn="l" defTabSz="914400" rtl="0" eaLnBrk="1" latinLnBrk="0" hangingPunct="1">
              <a:spcBef>
                <a:spcPct val="0"/>
              </a:spcBef>
              <a:buNone/>
              <a:defRPr sz="3000" kern="1200" cap="all"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3200" dirty="0">
                <a:effectLst>
                  <a:outerShdw blurRad="38100" dist="38100" dir="2700000" algn="tl">
                    <a:srgbClr val="000000">
                      <a:alpha val="43137"/>
                    </a:srgbClr>
                  </a:outerShdw>
                </a:effectLst>
                <a:latin typeface="Garamond" panose="02020404030301010803" pitchFamily="18" charset="0"/>
              </a:rPr>
              <a:t>TOWN OF SALEM NH POLICE DEPARTMENT</a:t>
            </a:r>
          </a:p>
        </p:txBody>
      </p:sp>
      <p:pic>
        <p:nvPicPr>
          <p:cNvPr id="1026" name="Picture 2" descr="Lieutenant Promoted To Captain In Salem Police Department | Salem, NH Patch">
            <a:extLst>
              <a:ext uri="{FF2B5EF4-FFF2-40B4-BE49-F238E27FC236}">
                <a16:creationId xmlns:a16="http://schemas.microsoft.com/office/drawing/2014/main" id="{573C31CB-D3AE-613C-6BE4-EFD28553A25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5000"/>
          <a:stretch/>
        </p:blipFill>
        <p:spPr bwMode="auto">
          <a:xfrm>
            <a:off x="501015" y="1817372"/>
            <a:ext cx="7162800" cy="4029075"/>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EF613F0E-F8E1-AD92-1474-E2898776EB9F}"/>
              </a:ext>
            </a:extLst>
          </p:cNvPr>
          <p:cNvSpPr txBox="1"/>
          <p:nvPr/>
        </p:nvSpPr>
        <p:spPr>
          <a:xfrm>
            <a:off x="8289510" y="2193358"/>
            <a:ext cx="3676883" cy="2031325"/>
          </a:xfrm>
          <a:prstGeom prst="rect">
            <a:avLst/>
          </a:prstGeom>
          <a:noFill/>
        </p:spPr>
        <p:txBody>
          <a:bodyPr wrap="square">
            <a:spAutoFit/>
          </a:bodyPr>
          <a:lstStyle/>
          <a:p>
            <a:r>
              <a:rPr lang="en-US" dirty="0"/>
              <a:t>Police Department Headquarters:</a:t>
            </a:r>
          </a:p>
          <a:p>
            <a:pPr marL="285750" indent="-285750">
              <a:buFont typeface="Arial" panose="020B0604020202020204" pitchFamily="34" charset="0"/>
              <a:buChar char="•"/>
            </a:pPr>
            <a:r>
              <a:rPr lang="en-US" dirty="0"/>
              <a:t>9 Veterans Memorial Parkway</a:t>
            </a:r>
          </a:p>
          <a:p>
            <a:pPr marL="285750" indent="-285750">
              <a:buFont typeface="Arial" panose="020B0604020202020204" pitchFamily="34" charset="0"/>
              <a:buChar char="•"/>
            </a:pPr>
            <a:r>
              <a:rPr lang="en-US" dirty="0"/>
              <a:t>Built in 1966</a:t>
            </a:r>
          </a:p>
          <a:p>
            <a:pPr marL="285750" indent="-285750">
              <a:buFont typeface="Arial" panose="020B0604020202020204" pitchFamily="34" charset="0"/>
              <a:buChar char="•"/>
            </a:pPr>
            <a:r>
              <a:rPr lang="en-US" dirty="0"/>
              <a:t>3,724 SF</a:t>
            </a:r>
          </a:p>
          <a:p>
            <a:pPr marL="285750" indent="-285750">
              <a:buFont typeface="Arial" panose="020B0604020202020204" pitchFamily="34" charset="0"/>
              <a:buChar char="•"/>
            </a:pPr>
            <a:r>
              <a:rPr lang="en-US" dirty="0"/>
              <a:t>14 Full Time Officers</a:t>
            </a:r>
          </a:p>
          <a:p>
            <a:endParaRPr lang="en-US" dirty="0"/>
          </a:p>
          <a:p>
            <a:endParaRPr lang="en-US" dirty="0"/>
          </a:p>
        </p:txBody>
      </p:sp>
      <p:pic>
        <p:nvPicPr>
          <p:cNvPr id="7" name="Picture 6" descr="A picture containing tree, outdoor&#10;&#10;Description automatically generated">
            <a:extLst>
              <a:ext uri="{FF2B5EF4-FFF2-40B4-BE49-F238E27FC236}">
                <a16:creationId xmlns:a16="http://schemas.microsoft.com/office/drawing/2014/main" id="{EC22F6C5-73F4-09FC-4F04-8CD9BDC99D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7300" y="4016005"/>
            <a:ext cx="1953088" cy="2346621"/>
          </a:xfrm>
          <a:prstGeom prst="rect">
            <a:avLst/>
          </a:prstGeom>
        </p:spPr>
      </p:pic>
      <p:sp>
        <p:nvSpPr>
          <p:cNvPr id="5" name="Rectangle 4">
            <a:extLst>
              <a:ext uri="{FF2B5EF4-FFF2-40B4-BE49-F238E27FC236}">
                <a16:creationId xmlns:a16="http://schemas.microsoft.com/office/drawing/2014/main" id="{C328C763-BA3B-4F30-49D0-FC4DCC0DE0C8}"/>
              </a:ext>
            </a:extLst>
          </p:cNvPr>
          <p:cNvSpPr/>
          <p:nvPr/>
        </p:nvSpPr>
        <p:spPr>
          <a:xfrm>
            <a:off x="9455499" y="5491424"/>
            <a:ext cx="487345" cy="200967"/>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91749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79DDB1C0-4DF3-4216-BFDA-CE2676EC2190}"/>
              </a:ext>
            </a:extLst>
          </p:cNvPr>
          <p:cNvSpPr txBox="1">
            <a:spLocks/>
          </p:cNvSpPr>
          <p:nvPr/>
        </p:nvSpPr>
        <p:spPr>
          <a:xfrm>
            <a:off x="0" y="420046"/>
            <a:ext cx="8763000" cy="875354"/>
          </a:xfrm>
          <a:prstGeom prst="rect">
            <a:avLst/>
          </a:prstGeom>
          <a:solidFill>
            <a:schemeClr val="accent5">
              <a:lumMod val="50000"/>
            </a:schemeClr>
          </a:solidFill>
          <a:ln>
            <a:solidFill>
              <a:srgbClr val="0070C0"/>
            </a:solidFill>
          </a:ln>
        </p:spPr>
        <p:txBody>
          <a:bodyPr/>
          <a:lstStyle>
            <a:lvl1pPr algn="l" defTabSz="914400" rtl="0" eaLnBrk="1" latinLnBrk="0" hangingPunct="1">
              <a:spcBef>
                <a:spcPct val="0"/>
              </a:spcBef>
              <a:buNone/>
              <a:defRPr sz="3000" kern="1200" cap="all"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endParaRPr lang="en-US" sz="3200" dirty="0"/>
          </a:p>
        </p:txBody>
      </p:sp>
      <p:sp>
        <p:nvSpPr>
          <p:cNvPr id="4" name="Title 2">
            <a:extLst>
              <a:ext uri="{FF2B5EF4-FFF2-40B4-BE49-F238E27FC236}">
                <a16:creationId xmlns:a16="http://schemas.microsoft.com/office/drawing/2014/main" id="{8A2DFF39-C24D-4A3C-934C-C73EC7DE70D2}"/>
              </a:ext>
            </a:extLst>
          </p:cNvPr>
          <p:cNvSpPr txBox="1">
            <a:spLocks/>
          </p:cNvSpPr>
          <p:nvPr/>
        </p:nvSpPr>
        <p:spPr>
          <a:xfrm>
            <a:off x="2476500" y="353371"/>
            <a:ext cx="9715500" cy="875354"/>
          </a:xfrm>
          <a:prstGeom prst="rect">
            <a:avLst/>
          </a:prstGeom>
          <a:solidFill>
            <a:schemeClr val="bg1">
              <a:lumMod val="85000"/>
            </a:schemeClr>
          </a:solidFill>
          <a:ln>
            <a:solidFill>
              <a:srgbClr val="0070C0"/>
            </a:solidFill>
          </a:ln>
        </p:spPr>
        <p:txBody>
          <a:bodyPr anchor="ctr" anchorCtr="0"/>
          <a:lstStyle>
            <a:lvl1pPr algn="l" defTabSz="914400" rtl="0" eaLnBrk="1" latinLnBrk="0" hangingPunct="1">
              <a:spcBef>
                <a:spcPct val="0"/>
              </a:spcBef>
              <a:buNone/>
              <a:defRPr sz="3000" kern="1200" cap="all"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3200" dirty="0">
                <a:effectLst>
                  <a:outerShdw blurRad="38100" dist="38100" dir="2700000" algn="tl">
                    <a:srgbClr val="000000">
                      <a:alpha val="43137"/>
                    </a:srgbClr>
                  </a:outerShdw>
                </a:effectLst>
                <a:latin typeface="Garamond" panose="02020404030301010803" pitchFamily="18" charset="0"/>
              </a:rPr>
              <a:t>1976 SALEM NH ANNUAL REPORT</a:t>
            </a:r>
          </a:p>
        </p:txBody>
      </p:sp>
      <p:sp>
        <p:nvSpPr>
          <p:cNvPr id="9" name="TextBox 8">
            <a:extLst>
              <a:ext uri="{FF2B5EF4-FFF2-40B4-BE49-F238E27FC236}">
                <a16:creationId xmlns:a16="http://schemas.microsoft.com/office/drawing/2014/main" id="{45B6F5DF-8FC4-B146-1035-074EDDF9EDCF}"/>
              </a:ext>
            </a:extLst>
          </p:cNvPr>
          <p:cNvSpPr txBox="1"/>
          <p:nvPr/>
        </p:nvSpPr>
        <p:spPr>
          <a:xfrm>
            <a:off x="180753" y="1443841"/>
            <a:ext cx="11483661" cy="3970318"/>
          </a:xfrm>
          <a:prstGeom prst="rect">
            <a:avLst/>
          </a:prstGeom>
          <a:noFill/>
        </p:spPr>
        <p:txBody>
          <a:bodyPr wrap="square">
            <a:spAutoFit/>
          </a:bodyPr>
          <a:lstStyle/>
          <a:p>
            <a:pPr algn="just"/>
            <a:r>
              <a:rPr lang="en-US" sz="1400" dirty="0"/>
              <a:t>COMMENTARY </a:t>
            </a:r>
          </a:p>
          <a:p>
            <a:pPr algn="just"/>
            <a:r>
              <a:rPr lang="en-US" sz="1400" dirty="0"/>
              <a:t>    The most pressing current need we have is for an expansion of the headquarters facility. As noted in the 1976 report to the people, our present building is insufficient in terms of space and design. Planned and erected in 1965 to house a department consisting at that time of 14 full time men, the building now ser­vices over fifty full time employees daily and grows more cramped and inefficient with each passing week. In 1965, we responded to 1,854 complaints, and recorded less than 150 actual arrests. In 1976, we logged in excess of 15,000 documented complaints and over 1,300 arrests. Obviously these totals do not include uncounted thousands of other contacts made with our citizens and visitors where an official report was not filed. The lack of space to hold roll-call, or to brief personnel prior to going on duty, makes it difficult to carry out necessary measures. Our communications center, the operation center of any modern police department, is a 10' x 15' room housing along with all the sophisticated equipment necessary to the func­tions of the police station, a shift supervisor, a dispatcher and additional personnel as the work load requires. The investigation section is a 13' x 16' room, in which six people work regularly. These are but two examples of overcrowding. The lack of storage and work space hamper us and reduce efficiency. </a:t>
            </a:r>
          </a:p>
          <a:p>
            <a:pPr algn="just"/>
            <a:r>
              <a:rPr lang="en-US" sz="1400" dirty="0"/>
              <a:t>    These problems should be addressed and remedied. Certainly, with the advent of new businesses and particularly the arrival of an operation employing the numbers projected for the Digital plant, along with the normal growth we anticipate in the Town, the service demands on the Police Department will not lessen. </a:t>
            </a:r>
          </a:p>
          <a:p>
            <a:pPr algn="just"/>
            <a:r>
              <a:rPr lang="en-US" sz="1400" dirty="0"/>
              <a:t>    The citizens of Salem have consistently supported the Police Department and our efforts to keep the Town as safe and secure as is possible. We hope we have been, and will continue to be, worthy of that support. </a:t>
            </a:r>
          </a:p>
          <a:p>
            <a:endParaRPr lang="en-US" sz="1400" dirty="0"/>
          </a:p>
          <a:p>
            <a:r>
              <a:rPr lang="en-US" sz="1400" dirty="0"/>
              <a:t>JOHN P. GANLEY</a:t>
            </a:r>
          </a:p>
          <a:p>
            <a:r>
              <a:rPr lang="en-US" sz="1400" dirty="0"/>
              <a:t>Chief of Police</a:t>
            </a:r>
          </a:p>
        </p:txBody>
      </p:sp>
      <p:pic>
        <p:nvPicPr>
          <p:cNvPr id="3" name="Picture 2">
            <a:extLst>
              <a:ext uri="{FF2B5EF4-FFF2-40B4-BE49-F238E27FC236}">
                <a16:creationId xmlns:a16="http://schemas.microsoft.com/office/drawing/2014/main" id="{8D552ECD-E608-1DF6-9A03-16D450DD865B}"/>
              </a:ext>
            </a:extLst>
          </p:cNvPr>
          <p:cNvPicPr>
            <a:picLocks noChangeAspect="1"/>
          </p:cNvPicPr>
          <p:nvPr/>
        </p:nvPicPr>
        <p:blipFill>
          <a:blip r:embed="rId2"/>
          <a:stretch>
            <a:fillRect/>
          </a:stretch>
        </p:blipFill>
        <p:spPr>
          <a:xfrm>
            <a:off x="7689262" y="4785430"/>
            <a:ext cx="2720898" cy="1795346"/>
          </a:xfrm>
          <a:prstGeom prst="rect">
            <a:avLst/>
          </a:prstGeom>
        </p:spPr>
      </p:pic>
    </p:spTree>
    <p:extLst>
      <p:ext uri="{BB962C8B-B14F-4D97-AF65-F5344CB8AC3E}">
        <p14:creationId xmlns:p14="http://schemas.microsoft.com/office/powerpoint/2010/main" val="14380630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79DDB1C0-4DF3-4216-BFDA-CE2676EC2190}"/>
              </a:ext>
            </a:extLst>
          </p:cNvPr>
          <p:cNvSpPr txBox="1">
            <a:spLocks/>
          </p:cNvSpPr>
          <p:nvPr/>
        </p:nvSpPr>
        <p:spPr>
          <a:xfrm>
            <a:off x="0" y="420046"/>
            <a:ext cx="8763000" cy="875354"/>
          </a:xfrm>
          <a:prstGeom prst="rect">
            <a:avLst/>
          </a:prstGeom>
          <a:solidFill>
            <a:schemeClr val="accent5">
              <a:lumMod val="50000"/>
            </a:schemeClr>
          </a:solidFill>
          <a:ln>
            <a:solidFill>
              <a:srgbClr val="0070C0"/>
            </a:solidFill>
          </a:ln>
        </p:spPr>
        <p:txBody>
          <a:bodyPr/>
          <a:lstStyle>
            <a:lvl1pPr algn="l" defTabSz="914400" rtl="0" eaLnBrk="1" latinLnBrk="0" hangingPunct="1">
              <a:spcBef>
                <a:spcPct val="0"/>
              </a:spcBef>
              <a:buNone/>
              <a:defRPr sz="3000" kern="1200" cap="all"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endParaRPr lang="en-US" sz="3200" dirty="0"/>
          </a:p>
        </p:txBody>
      </p:sp>
      <p:sp>
        <p:nvSpPr>
          <p:cNvPr id="4" name="Title 2">
            <a:extLst>
              <a:ext uri="{FF2B5EF4-FFF2-40B4-BE49-F238E27FC236}">
                <a16:creationId xmlns:a16="http://schemas.microsoft.com/office/drawing/2014/main" id="{8A2DFF39-C24D-4A3C-934C-C73EC7DE70D2}"/>
              </a:ext>
            </a:extLst>
          </p:cNvPr>
          <p:cNvSpPr txBox="1">
            <a:spLocks/>
          </p:cNvSpPr>
          <p:nvPr/>
        </p:nvSpPr>
        <p:spPr>
          <a:xfrm>
            <a:off x="2476500" y="353371"/>
            <a:ext cx="9715500" cy="875354"/>
          </a:xfrm>
          <a:prstGeom prst="rect">
            <a:avLst/>
          </a:prstGeom>
          <a:solidFill>
            <a:schemeClr val="bg1">
              <a:lumMod val="85000"/>
            </a:schemeClr>
          </a:solidFill>
          <a:ln>
            <a:solidFill>
              <a:srgbClr val="0070C0"/>
            </a:solidFill>
          </a:ln>
        </p:spPr>
        <p:txBody>
          <a:bodyPr anchor="ctr" anchorCtr="0"/>
          <a:lstStyle>
            <a:lvl1pPr algn="l" defTabSz="914400" rtl="0" eaLnBrk="1" latinLnBrk="0" hangingPunct="1">
              <a:spcBef>
                <a:spcPct val="0"/>
              </a:spcBef>
              <a:buNone/>
              <a:defRPr sz="3000" kern="1200" cap="all"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3200" dirty="0">
                <a:effectLst>
                  <a:outerShdw blurRad="38100" dist="38100" dir="2700000" algn="tl">
                    <a:srgbClr val="000000">
                      <a:alpha val="43137"/>
                    </a:srgbClr>
                  </a:outerShdw>
                </a:effectLst>
                <a:latin typeface="Garamond" panose="02020404030301010803" pitchFamily="18" charset="0"/>
              </a:rPr>
              <a:t>1977 TOWN MEETING WARRANT</a:t>
            </a:r>
          </a:p>
        </p:txBody>
      </p:sp>
      <p:pic>
        <p:nvPicPr>
          <p:cNvPr id="3" name="Picture 2" descr="Text, letter&#10;&#10;Description automatically generated">
            <a:extLst>
              <a:ext uri="{FF2B5EF4-FFF2-40B4-BE49-F238E27FC236}">
                <a16:creationId xmlns:a16="http://schemas.microsoft.com/office/drawing/2014/main" id="{E0E9D110-A0A2-760F-05DE-2C41996179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60577" y="2254647"/>
            <a:ext cx="6887536" cy="3305636"/>
          </a:xfrm>
          <a:prstGeom prst="rect">
            <a:avLst/>
          </a:prstGeom>
        </p:spPr>
      </p:pic>
    </p:spTree>
    <p:extLst>
      <p:ext uri="{BB962C8B-B14F-4D97-AF65-F5344CB8AC3E}">
        <p14:creationId xmlns:p14="http://schemas.microsoft.com/office/powerpoint/2010/main" val="3215378551"/>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228</TotalTime>
  <Words>1610</Words>
  <Application>Microsoft Office PowerPoint</Application>
  <PresentationFormat>Widescreen</PresentationFormat>
  <Paragraphs>159</Paragraphs>
  <Slides>32</Slides>
  <Notes>0</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32</vt:i4>
      </vt:variant>
    </vt:vector>
  </HeadingPairs>
  <TitlesOfParts>
    <vt:vector size="38" baseType="lpstr">
      <vt:lpstr>Arial</vt:lpstr>
      <vt:lpstr>Calibri</vt:lpstr>
      <vt:lpstr>Calibri Light</vt:lpstr>
      <vt:lpstr>Garamond</vt:lpstr>
      <vt:lpstr>1_Office Theme</vt:lpstr>
      <vt:lpstr>Worksheet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Sorenson, Roy</dc:creator>
  <cp:lastModifiedBy>Sorenson, Roy</cp:lastModifiedBy>
  <cp:revision>6</cp:revision>
  <dcterms:created xsi:type="dcterms:W3CDTF">2022-11-08T18:32:51Z</dcterms:created>
  <dcterms:modified xsi:type="dcterms:W3CDTF">2022-11-08T22:21:16Z</dcterms:modified>
</cp:coreProperties>
</file>