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83" r:id="rId3"/>
    <p:sldId id="284" r:id="rId4"/>
    <p:sldId id="285" r:id="rId5"/>
    <p:sldId id="281" r:id="rId6"/>
    <p:sldId id="286" r:id="rId7"/>
    <p:sldId id="287" r:id="rId8"/>
    <p:sldId id="282"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3E68F0"/>
    <a:srgbClr val="0F25CB"/>
    <a:srgbClr val="0A93D0"/>
    <a:srgbClr val="0985BD"/>
    <a:srgbClr val="838E70"/>
    <a:srgbClr val="7F8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10" d="100"/>
          <a:sy n="110" d="100"/>
        </p:scale>
        <p:origin x="63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4A402-ACC2-467C-B5F2-25DBF4C8FA92}"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D0D59-ED95-4831-B37F-A354790C82FC}" type="slidenum">
              <a:rPr lang="en-US" smtClean="0"/>
              <a:t>‹#›</a:t>
            </a:fld>
            <a:endParaRPr lang="en-US"/>
          </a:p>
        </p:txBody>
      </p:sp>
    </p:spTree>
    <p:extLst>
      <p:ext uri="{BB962C8B-B14F-4D97-AF65-F5344CB8AC3E}">
        <p14:creationId xmlns:p14="http://schemas.microsoft.com/office/powerpoint/2010/main" val="22958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2465-BAFB-4DAA-A4DB-F58783C5C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4D82B-AF31-46E0-AC0B-4BAB356BD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C859D3-AFB0-4D3C-8A2F-F47D8904F056}"/>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4BD641F7-82E7-49EA-AA7A-D0F443EBC0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054838-A197-4C51-9B58-9707BD99AB09}"/>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45865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9FF0-9C5C-4502-AEBA-2EDBB4F8F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DADF6-9BF1-4DED-9880-8DB9A7804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F19AD-8C60-4C7B-ADC7-3009EF9F8208}"/>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F01AA170-33DF-45C5-8AD7-957A6B0ACA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304394-7755-4C9B-96CE-2C99887362BF}"/>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1711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7470D-4A98-4318-ADF1-E2D551F302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A6157-922A-4C32-9183-35120B8F4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3A8FE-5427-4B39-A324-57371ECFA288}"/>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EB25174B-1498-41D7-B6FB-D3FD75B8AD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1D88C-0FFA-46A8-8C9B-7F7803AD5A9C}"/>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34908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2184-8D14-4EF3-B279-1725AF56D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7FAF2-FFD9-4461-A77D-D10E03950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C51B1-2D81-4E6C-92DC-8A14BA330587}"/>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6FA6B57B-BCB1-4343-804B-86154B865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24AA83-91C9-4A0D-90A9-DB4DBB4C7962}"/>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223405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4EDF-69C0-4B10-9D5A-43F95EB3C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307CF-AC7F-4634-81C2-7204AED22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D2B6BD-C1CC-4CD2-95C0-E0AA97B398BD}"/>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DE33A8B2-1402-43A4-B442-8E5FF173DE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6CEDF-0BA5-4152-A5F8-BC4CCB84C40A}"/>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238734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FB3E-92C7-4F53-8482-20B1AD1AB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58431-05D2-4339-8122-C186F384E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05DBB-9086-4039-A8C7-578A3592C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D141D2-370A-4BBE-81FC-E67EC8D0A10D}"/>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6" name="Footer Placeholder 5">
            <a:extLst>
              <a:ext uri="{FF2B5EF4-FFF2-40B4-BE49-F238E27FC236}">
                <a16:creationId xmlns:a16="http://schemas.microsoft.com/office/drawing/2014/main" id="{5467D384-FAB9-43D2-ADBF-3CFA086AAB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7E2FBF-465A-46D3-9710-482D0C41A0E5}"/>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54492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904-C08B-49F8-8065-E28200B04F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59497-CC0E-42AA-B546-215F2CA91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AA7DA-BE9D-4085-B1AA-8C36B432B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47FE58-0B45-441A-9ABD-8DA9FD2D3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78F9A-03F7-4D4C-BE5E-A6A5DC44B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C36382-B003-43B5-8FF8-17536011660A}"/>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8" name="Footer Placeholder 7">
            <a:extLst>
              <a:ext uri="{FF2B5EF4-FFF2-40B4-BE49-F238E27FC236}">
                <a16:creationId xmlns:a16="http://schemas.microsoft.com/office/drawing/2014/main" id="{793F9178-514E-4418-AB3F-99904A16DF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4B59D6-8EEE-48C2-A198-A04D92803B02}"/>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9430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55D4-A8E8-442A-A64E-FB4AEFC55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BDD5E-D5DC-4ACC-8605-5579A7B6FF02}"/>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4" name="Footer Placeholder 3">
            <a:extLst>
              <a:ext uri="{FF2B5EF4-FFF2-40B4-BE49-F238E27FC236}">
                <a16:creationId xmlns:a16="http://schemas.microsoft.com/office/drawing/2014/main" id="{251CE3E2-A982-48C4-B27B-0923276628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DCFC062-8BCE-4F71-9C55-05E0D1134507}"/>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349866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6AC51-9EE6-4964-AF4A-7C36062B13BF}"/>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3" name="Footer Placeholder 2">
            <a:extLst>
              <a:ext uri="{FF2B5EF4-FFF2-40B4-BE49-F238E27FC236}">
                <a16:creationId xmlns:a16="http://schemas.microsoft.com/office/drawing/2014/main" id="{A1DD9646-5DF4-46E3-9027-1E1E3C708AE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66F079-040F-4127-8FB2-9C1F5A8E4B1E}"/>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57578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2298-36E0-4DEB-96D9-85AF1FC7E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F4EB96-2D2E-4B45-99F5-AE8239CA8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12BBC-990B-4C4F-B100-A3A49A1C2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4EA70-2CF8-4EDB-929B-4727ED0DBF13}"/>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6" name="Footer Placeholder 5">
            <a:extLst>
              <a:ext uri="{FF2B5EF4-FFF2-40B4-BE49-F238E27FC236}">
                <a16:creationId xmlns:a16="http://schemas.microsoft.com/office/drawing/2014/main" id="{E9E70F43-EA68-436C-8E09-FE8C0BC0DC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4B1DDA-E392-4E9C-ABD8-9479E2487630}"/>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13238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C2D8-CB1A-402E-A08B-8DF8ED2A7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CB1411-F50A-4893-9DAD-B38AAD291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8E30D9-F128-4968-AD2C-EADE234FD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DEE29-7924-4E8E-9CFC-9168A91409A7}"/>
              </a:ext>
            </a:extLst>
          </p:cNvPr>
          <p:cNvSpPr>
            <a:spLocks noGrp="1"/>
          </p:cNvSpPr>
          <p:nvPr>
            <p:ph type="dt" sz="half" idx="10"/>
          </p:nvPr>
        </p:nvSpPr>
        <p:spPr/>
        <p:txBody>
          <a:bodyPr/>
          <a:lstStyle/>
          <a:p>
            <a:fld id="{A705C059-C948-4AB8-B9BB-E115FD481DA7}" type="datetimeFigureOut">
              <a:rPr lang="en-US" smtClean="0"/>
              <a:t>4/13/2022</a:t>
            </a:fld>
            <a:endParaRPr lang="en-US" dirty="0"/>
          </a:p>
        </p:txBody>
      </p:sp>
      <p:sp>
        <p:nvSpPr>
          <p:cNvPr id="6" name="Footer Placeholder 5">
            <a:extLst>
              <a:ext uri="{FF2B5EF4-FFF2-40B4-BE49-F238E27FC236}">
                <a16:creationId xmlns:a16="http://schemas.microsoft.com/office/drawing/2014/main" id="{AAA81CAF-3AB8-49E3-8C5C-748C864637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A6C228-AC16-4454-8A57-44621B0548E8}"/>
              </a:ext>
            </a:extLst>
          </p:cNvPr>
          <p:cNvSpPr>
            <a:spLocks noGrp="1"/>
          </p:cNvSpPr>
          <p:nvPr>
            <p:ph type="sldNum" sz="quarter" idx="12"/>
          </p:nvPr>
        </p:nvSpPr>
        <p:spPr/>
        <p:txBody>
          <a:bodyPr/>
          <a:lstStyle/>
          <a:p>
            <a:fld id="{FB40D310-B534-4B21-AC17-DE1B6B9EC1EC}" type="slidenum">
              <a:rPr lang="en-US" smtClean="0"/>
              <a:t>‹#›</a:t>
            </a:fld>
            <a:endParaRPr lang="en-US" dirty="0"/>
          </a:p>
        </p:txBody>
      </p:sp>
    </p:spTree>
    <p:extLst>
      <p:ext uri="{BB962C8B-B14F-4D97-AF65-F5344CB8AC3E}">
        <p14:creationId xmlns:p14="http://schemas.microsoft.com/office/powerpoint/2010/main" val="11647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2659C-B0F7-425D-AAE5-6C1AF088D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14D6D-7D69-4255-B67C-6D172C9F3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60906-CAA1-4B42-8031-04311B2D3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5C059-C948-4AB8-B9BB-E115FD481DA7}" type="datetimeFigureOut">
              <a:rPr lang="en-US" smtClean="0"/>
              <a:t>4/13/2022</a:t>
            </a:fld>
            <a:endParaRPr lang="en-US" dirty="0"/>
          </a:p>
        </p:txBody>
      </p:sp>
      <p:sp>
        <p:nvSpPr>
          <p:cNvPr id="5" name="Footer Placeholder 4">
            <a:extLst>
              <a:ext uri="{FF2B5EF4-FFF2-40B4-BE49-F238E27FC236}">
                <a16:creationId xmlns:a16="http://schemas.microsoft.com/office/drawing/2014/main" id="{C9CB2193-0352-443D-B5F5-9B7BE8A7D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F82CCF-BB53-43FB-AEDC-214672B11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0D310-B534-4B21-AC17-DE1B6B9EC1EC}" type="slidenum">
              <a:rPr lang="en-US" smtClean="0"/>
              <a:t>‹#›</a:t>
            </a:fld>
            <a:endParaRPr lang="en-US" dirty="0"/>
          </a:p>
        </p:txBody>
      </p:sp>
    </p:spTree>
    <p:extLst>
      <p:ext uri="{BB962C8B-B14F-4D97-AF65-F5344CB8AC3E}">
        <p14:creationId xmlns:p14="http://schemas.microsoft.com/office/powerpoint/2010/main" val="3596894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0D182502-2FAE-451F-BE33-F1DBD3841168}"/>
              </a:ext>
            </a:extLst>
          </p:cNvPr>
          <p:cNvSpPr txBox="1">
            <a:spLocks/>
          </p:cNvSpPr>
          <p:nvPr/>
        </p:nvSpPr>
        <p:spPr>
          <a:xfrm>
            <a:off x="0" y="6031809"/>
            <a:ext cx="12192000" cy="365806"/>
          </a:xfrm>
          <a:prstGeom prst="rect">
            <a:avLst/>
          </a:prstGeom>
          <a:solidFill>
            <a:schemeClr val="bg1">
              <a:lumMod val="75000"/>
            </a:schemeClr>
          </a:solidFill>
          <a:ln w="6350">
            <a:solidFill>
              <a:schemeClr val="tx1"/>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000" dirty="0">
              <a:effectLst>
                <a:outerShdw blurRad="38100" dist="38100" dir="2700000" algn="tl">
                  <a:srgbClr val="000000">
                    <a:alpha val="43137"/>
                  </a:srgbClr>
                </a:outerShdw>
              </a:effectLst>
              <a:latin typeface="Garamond" panose="02020404030301010803" pitchFamily="18" charset="0"/>
            </a:endParaRPr>
          </a:p>
        </p:txBody>
      </p:sp>
      <p:sp>
        <p:nvSpPr>
          <p:cNvPr id="6" name="Title 2">
            <a:extLst>
              <a:ext uri="{FF2B5EF4-FFF2-40B4-BE49-F238E27FC236}">
                <a16:creationId xmlns:a16="http://schemas.microsoft.com/office/drawing/2014/main" id="{79DDB1C0-4DF3-4216-BFDA-CE2676EC2190}"/>
              </a:ext>
            </a:extLst>
          </p:cNvPr>
          <p:cNvSpPr txBox="1">
            <a:spLocks/>
          </p:cNvSpPr>
          <p:nvPr/>
        </p:nvSpPr>
        <p:spPr>
          <a:xfrm>
            <a:off x="0" y="1886639"/>
            <a:ext cx="8763000" cy="1280767"/>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1801798"/>
            <a:ext cx="9715500" cy="1280767"/>
          </a:xfrm>
          <a:prstGeom prst="rect">
            <a:avLst/>
          </a:prstGeom>
          <a:solidFill>
            <a:schemeClr val="bg1">
              <a:lumMod val="85000"/>
            </a:schemeClr>
          </a:solidFill>
          <a:ln>
            <a:solidFill>
              <a:srgbClr val="0070C0"/>
            </a:solidFill>
          </a:ln>
        </p:spPr>
        <p:txBody>
          <a:bodyPr tIns="274320" anchor="t"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outerShdw blurRad="38100" dist="38100" dir="2700000" algn="tl">
                    <a:srgbClr val="000000">
                      <a:alpha val="43137"/>
                    </a:srgbClr>
                  </a:outerShdw>
                </a:effectLst>
                <a:latin typeface="Garamond" panose="02020404030301010803" pitchFamily="18" charset="0"/>
              </a:rPr>
              <a:t>MUNICIPAL BUILDINGS ADVISORY COMMITTEE</a:t>
            </a:r>
          </a:p>
        </p:txBody>
      </p:sp>
      <p:pic>
        <p:nvPicPr>
          <p:cNvPr id="9" name="Picture 8">
            <a:extLst>
              <a:ext uri="{FF2B5EF4-FFF2-40B4-BE49-F238E27FC236}">
                <a16:creationId xmlns:a16="http://schemas.microsoft.com/office/drawing/2014/main" id="{D9C6A577-AA28-44F4-9250-2612794AF43E}"/>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09714" y="1039417"/>
            <a:ext cx="2662704" cy="2651178"/>
          </a:xfrm>
          <a:prstGeom prst="rect">
            <a:avLst/>
          </a:prstGeom>
        </p:spPr>
      </p:pic>
      <p:grpSp>
        <p:nvGrpSpPr>
          <p:cNvPr id="3" name="Group 2">
            <a:extLst>
              <a:ext uri="{FF2B5EF4-FFF2-40B4-BE49-F238E27FC236}">
                <a16:creationId xmlns:a16="http://schemas.microsoft.com/office/drawing/2014/main" id="{8ED1275E-CD6D-4A2D-AAF4-26C408E29794}"/>
              </a:ext>
            </a:extLst>
          </p:cNvPr>
          <p:cNvGrpSpPr/>
          <p:nvPr/>
        </p:nvGrpSpPr>
        <p:grpSpPr>
          <a:xfrm>
            <a:off x="1911927" y="5954628"/>
            <a:ext cx="10280073" cy="393316"/>
            <a:chOff x="955963" y="4637444"/>
            <a:chExt cx="10280073" cy="393316"/>
          </a:xfrm>
          <a:solidFill>
            <a:schemeClr val="bg1"/>
          </a:solidFill>
        </p:grpSpPr>
        <p:sp>
          <p:nvSpPr>
            <p:cNvPr id="8" name="Title 2">
              <a:extLst>
                <a:ext uri="{FF2B5EF4-FFF2-40B4-BE49-F238E27FC236}">
                  <a16:creationId xmlns:a16="http://schemas.microsoft.com/office/drawing/2014/main" id="{EC403990-5A6C-468F-A762-CD730A939DEC}"/>
                </a:ext>
              </a:extLst>
            </p:cNvPr>
            <p:cNvSpPr txBox="1">
              <a:spLocks/>
            </p:cNvSpPr>
            <p:nvPr/>
          </p:nvSpPr>
          <p:spPr>
            <a:xfrm>
              <a:off x="955963" y="4637444"/>
              <a:ext cx="10280073" cy="393316"/>
            </a:xfrm>
            <a:prstGeom prst="rect">
              <a:avLst/>
            </a:prstGeom>
            <a:grpFill/>
            <a:ln w="3175">
              <a:solidFill>
                <a:schemeClr val="tx1"/>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effectLst>
                    <a:outerShdw blurRad="38100" dist="38100" dir="2700000" algn="tl">
                      <a:srgbClr val="000000">
                        <a:alpha val="43137"/>
                      </a:srgbClr>
                    </a:outerShdw>
                  </a:effectLst>
                  <a:latin typeface="Garamond" panose="02020404030301010803" pitchFamily="18" charset="0"/>
                </a:rPr>
                <a:t>UPDATE to THE Board of selectmen</a:t>
              </a:r>
            </a:p>
          </p:txBody>
        </p:sp>
        <p:sp>
          <p:nvSpPr>
            <p:cNvPr id="10" name="Title 1">
              <a:extLst>
                <a:ext uri="{FF2B5EF4-FFF2-40B4-BE49-F238E27FC236}">
                  <a16:creationId xmlns:a16="http://schemas.microsoft.com/office/drawing/2014/main" id="{7225716A-FC58-43F7-83CF-3CAA8434C8CD}"/>
                </a:ext>
              </a:extLst>
            </p:cNvPr>
            <p:cNvSpPr txBox="1">
              <a:spLocks/>
            </p:cNvSpPr>
            <p:nvPr/>
          </p:nvSpPr>
          <p:spPr>
            <a:xfrm>
              <a:off x="9573994" y="4687115"/>
              <a:ext cx="1582202" cy="293974"/>
            </a:xfrm>
            <a:prstGeom prst="rect">
              <a:avLst/>
            </a:prstGeom>
            <a:solidFill>
              <a:schemeClr val="bg1">
                <a:lumMod val="65000"/>
              </a:schemeClr>
            </a:solidFill>
            <a:ln w="3175">
              <a:solidFill>
                <a:schemeClr val="tx1"/>
              </a:solidFill>
            </a:ln>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600" dirty="0">
                  <a:solidFill>
                    <a:schemeClr val="bg1"/>
                  </a:solidFill>
                  <a:effectLst>
                    <a:outerShdw blurRad="38100" dist="38100" dir="2700000" algn="tl">
                      <a:srgbClr val="000000">
                        <a:alpha val="43137"/>
                      </a:srgbClr>
                    </a:outerShdw>
                  </a:effectLst>
                  <a:latin typeface="Garamond" panose="02020404030301010803" pitchFamily="18" charset="0"/>
                </a:rPr>
                <a:t>    APRIL 18, 2022</a:t>
              </a:r>
            </a:p>
          </p:txBody>
        </p:sp>
      </p:grpSp>
      <p:cxnSp>
        <p:nvCxnSpPr>
          <p:cNvPr id="14" name="Straight Connector 13">
            <a:extLst>
              <a:ext uri="{FF2B5EF4-FFF2-40B4-BE49-F238E27FC236}">
                <a16:creationId xmlns:a16="http://schemas.microsoft.com/office/drawing/2014/main" id="{50C4A094-F500-4465-9ADA-31E60DAA2C34}"/>
              </a:ext>
            </a:extLst>
          </p:cNvPr>
          <p:cNvCxnSpPr/>
          <p:nvPr/>
        </p:nvCxnSpPr>
        <p:spPr>
          <a:xfrm>
            <a:off x="4016532" y="2545876"/>
            <a:ext cx="60708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id="{2B15325C-7DF5-4E39-955C-705990A1D2FD}"/>
              </a:ext>
            </a:extLst>
          </p:cNvPr>
          <p:cNvSpPr txBox="1">
            <a:spLocks/>
          </p:cNvSpPr>
          <p:nvPr/>
        </p:nvSpPr>
        <p:spPr>
          <a:xfrm>
            <a:off x="1911927" y="2581623"/>
            <a:ext cx="10280073" cy="393316"/>
          </a:xfrm>
          <a:prstGeom prst="rect">
            <a:avLst/>
          </a:prstGeom>
          <a:noFill/>
          <a:ln w="3175">
            <a:no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effectLst>
                  <a:outerShdw blurRad="38100" dist="38100" dir="2700000" algn="tl">
                    <a:srgbClr val="000000">
                      <a:alpha val="43137"/>
                    </a:srgbClr>
                  </a:outerShdw>
                </a:effectLst>
                <a:latin typeface="Garamond" panose="02020404030301010803" pitchFamily="18" charset="0"/>
              </a:rPr>
              <a:t>TOWN OF SALEM NH</a:t>
            </a:r>
          </a:p>
        </p:txBody>
      </p:sp>
    </p:spTree>
    <p:extLst>
      <p:ext uri="{BB962C8B-B14F-4D97-AF65-F5344CB8AC3E}">
        <p14:creationId xmlns:p14="http://schemas.microsoft.com/office/powerpoint/2010/main" val="187837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TOWN HALL PROJECT</a:t>
            </a:r>
          </a:p>
        </p:txBody>
      </p:sp>
      <p:sp>
        <p:nvSpPr>
          <p:cNvPr id="13" name="TextBox 12">
            <a:extLst>
              <a:ext uri="{FF2B5EF4-FFF2-40B4-BE49-F238E27FC236}">
                <a16:creationId xmlns:a16="http://schemas.microsoft.com/office/drawing/2014/main" id="{C6924746-840E-42A5-A21A-91978B9DC897}"/>
              </a:ext>
            </a:extLst>
          </p:cNvPr>
          <p:cNvSpPr txBox="1"/>
          <p:nvPr/>
        </p:nvSpPr>
        <p:spPr>
          <a:xfrm>
            <a:off x="378524" y="1874625"/>
            <a:ext cx="6098796" cy="3416320"/>
          </a:xfrm>
          <a:prstGeom prst="rect">
            <a:avLst/>
          </a:prstGeom>
          <a:noFill/>
        </p:spPr>
        <p:txBody>
          <a:bodyPr wrap="square">
            <a:spAutoFit/>
          </a:bodyPr>
          <a:lstStyle/>
          <a:p>
            <a:pPr algn="just"/>
            <a:r>
              <a:rPr lang="en-US" dirty="0">
                <a:latin typeface="Garamond" panose="02020404030301010803" pitchFamily="18" charset="0"/>
              </a:rPr>
              <a:t>The Salem Town Hall building was constructed in 1967. The two-story building is constructed of a concrete masonry foundation with wood framed walls, wood truss roof framing, and a brick facade.  Several additions were added over the years, one in the late 1970’s/early 1980’s on the east side of the building, and a second addition was constructed in the early 1990’s on the south side of the building which used to accommodate the NH Department of Motor Vehicles (DMV).  The DMV vacated the building several years ago and the area is now used by multiple departments.  The total area of the building is 19,100 square feet with 12,200 square feet on the first or lower level and 6,900 square feet on the upper level. </a:t>
            </a:r>
          </a:p>
        </p:txBody>
      </p:sp>
      <p:pic>
        <p:nvPicPr>
          <p:cNvPr id="15" name="Picture 14" descr="A house with a large hedge in front of it&#10;&#10;Description automatically generated with low confidence">
            <a:extLst>
              <a:ext uri="{FF2B5EF4-FFF2-40B4-BE49-F238E27FC236}">
                <a16:creationId xmlns:a16="http://schemas.microsoft.com/office/drawing/2014/main" id="{2BFB0EE2-7F14-4E98-8D57-2D3378C17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66" y="1907955"/>
            <a:ext cx="5166509" cy="3382990"/>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AD39A48D-51CC-4BC7-8968-01D004D627FA}"/>
              </a:ext>
            </a:extLst>
          </p:cNvPr>
          <p:cNvSpPr txBox="1"/>
          <p:nvPr/>
        </p:nvSpPr>
        <p:spPr>
          <a:xfrm>
            <a:off x="378524" y="5634319"/>
            <a:ext cx="11434951" cy="523220"/>
          </a:xfrm>
          <a:prstGeom prst="rect">
            <a:avLst/>
          </a:prstGeom>
          <a:noFill/>
          <a:ln>
            <a:solidFill>
              <a:schemeClr val="accent1">
                <a:lumMod val="50000"/>
              </a:schemeClr>
            </a:solidFill>
          </a:ln>
        </p:spPr>
        <p:txBody>
          <a:bodyPr wrap="square">
            <a:spAutoFit/>
          </a:bodyPr>
          <a:lstStyle/>
          <a:p>
            <a:r>
              <a:rPr lang="fr-FR" sz="2800" b="1" dirty="0">
                <a:latin typeface="Garamond" panose="02020404030301010803" pitchFamily="18" charset="0"/>
              </a:rPr>
              <a:t>FACILITY ASSESSMENT – HL Turner                                   </a:t>
            </a:r>
            <a:r>
              <a:rPr lang="fr-FR" sz="2800" b="1" dirty="0" err="1">
                <a:latin typeface="Garamond" panose="02020404030301010803" pitchFamily="18" charset="0"/>
              </a:rPr>
              <a:t>October</a:t>
            </a:r>
            <a:r>
              <a:rPr lang="fr-FR" sz="2800" b="1" dirty="0">
                <a:latin typeface="Garamond" panose="02020404030301010803" pitchFamily="18" charset="0"/>
              </a:rPr>
              <a:t> 2017</a:t>
            </a:r>
            <a:endParaRPr lang="en-US" sz="2800" dirty="0">
              <a:latin typeface="Garamond" panose="02020404030301010803" pitchFamily="18" charset="0"/>
            </a:endParaRPr>
          </a:p>
        </p:txBody>
      </p:sp>
    </p:spTree>
    <p:extLst>
      <p:ext uri="{BB962C8B-B14F-4D97-AF65-F5344CB8AC3E}">
        <p14:creationId xmlns:p14="http://schemas.microsoft.com/office/powerpoint/2010/main" val="371197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2017 FACILITY ASSESSMENT</a:t>
            </a:r>
          </a:p>
        </p:txBody>
      </p:sp>
      <p:sp>
        <p:nvSpPr>
          <p:cNvPr id="14" name="TextBox 13">
            <a:extLst>
              <a:ext uri="{FF2B5EF4-FFF2-40B4-BE49-F238E27FC236}">
                <a16:creationId xmlns:a16="http://schemas.microsoft.com/office/drawing/2014/main" id="{678048D5-9A61-4C93-A123-04B1627AAC93}"/>
              </a:ext>
            </a:extLst>
          </p:cNvPr>
          <p:cNvSpPr txBox="1"/>
          <p:nvPr/>
        </p:nvSpPr>
        <p:spPr>
          <a:xfrm>
            <a:off x="5107709" y="6974503"/>
            <a:ext cx="6098796" cy="2585323"/>
          </a:xfrm>
          <a:prstGeom prst="rect">
            <a:avLst/>
          </a:prstGeom>
          <a:noFill/>
        </p:spPr>
        <p:txBody>
          <a:bodyPr wrap="square">
            <a:spAutoFit/>
          </a:bodyPr>
          <a:lstStyle/>
          <a:p>
            <a:r>
              <a:rPr lang="en-US" dirty="0"/>
              <a:t>In general, the Salem Town Office building is definitely showing its age.  Many of the finishes including walls, ceilings, and floors are worn and outdated.  Exterior sealants and painted finishes need replacement or recoating.  Insulation levels in the ceiling are insufficient.  The mechanical and other systems and equipment have aged and many are at, or have exceeded, their useful life.  There is a myriad of ductwork and various air handling units throughout the building that do not work well with the present configuration </a:t>
            </a:r>
          </a:p>
        </p:txBody>
      </p:sp>
      <p:sp>
        <p:nvSpPr>
          <p:cNvPr id="16" name="TextBox 15">
            <a:extLst>
              <a:ext uri="{FF2B5EF4-FFF2-40B4-BE49-F238E27FC236}">
                <a16:creationId xmlns:a16="http://schemas.microsoft.com/office/drawing/2014/main" id="{AD39A48D-51CC-4BC7-8968-01D004D627FA}"/>
              </a:ext>
            </a:extLst>
          </p:cNvPr>
          <p:cNvSpPr txBox="1"/>
          <p:nvPr/>
        </p:nvSpPr>
        <p:spPr>
          <a:xfrm>
            <a:off x="378524" y="5981409"/>
            <a:ext cx="11434951" cy="523220"/>
          </a:xfrm>
          <a:prstGeom prst="rect">
            <a:avLst/>
          </a:prstGeom>
          <a:noFill/>
          <a:ln>
            <a:solidFill>
              <a:schemeClr val="accent1">
                <a:lumMod val="50000"/>
              </a:schemeClr>
            </a:solidFill>
          </a:ln>
        </p:spPr>
        <p:txBody>
          <a:bodyPr wrap="square">
            <a:spAutoFit/>
          </a:bodyPr>
          <a:lstStyle/>
          <a:p>
            <a:r>
              <a:rPr lang="fr-FR" sz="2800" b="1" dirty="0">
                <a:latin typeface="Garamond" panose="02020404030301010803" pitchFamily="18" charset="0"/>
              </a:rPr>
              <a:t>SPACE NEEDS STUDY – HL Turner                                            April 2018</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D2B6939E-0E75-46A9-B578-EBFEA248CE89}"/>
              </a:ext>
            </a:extLst>
          </p:cNvPr>
          <p:cNvSpPr txBox="1"/>
          <p:nvPr/>
        </p:nvSpPr>
        <p:spPr>
          <a:xfrm>
            <a:off x="900544" y="1448062"/>
            <a:ext cx="10390910" cy="1754326"/>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Garamond" panose="02020404030301010803" pitchFamily="18" charset="0"/>
              </a:rPr>
              <a:t>To provide an accurate accounting of all items that may be classified as deferred maintenance or capital repair/improvements.</a:t>
            </a:r>
          </a:p>
          <a:p>
            <a:pPr marL="285750" indent="-285750" algn="just">
              <a:buFont typeface="Arial" panose="020B0604020202020204" pitchFamily="34" charset="0"/>
              <a:buChar char="•"/>
            </a:pPr>
            <a:r>
              <a:rPr lang="en-US" dirty="0">
                <a:latin typeface="Garamond" panose="02020404030301010803" pitchFamily="18" charset="0"/>
              </a:rPr>
              <a:t>To calculate opinions of cost for all identified maintenance and capital improvement items using an established method of construction and cost estimating data.</a:t>
            </a:r>
          </a:p>
          <a:p>
            <a:pPr marL="285750" indent="-285750" algn="just">
              <a:buFont typeface="Arial" panose="020B0604020202020204" pitchFamily="34" charset="0"/>
              <a:buChar char="•"/>
            </a:pPr>
            <a:r>
              <a:rPr lang="en-US" dirty="0">
                <a:latin typeface="Garamond" panose="02020404030301010803" pitchFamily="18" charset="0"/>
              </a:rPr>
              <a:t>To assemble a report and database that identifies a 10‐year capital planning cycle to address all identified maintenance items.</a:t>
            </a:r>
          </a:p>
        </p:txBody>
      </p:sp>
      <p:pic>
        <p:nvPicPr>
          <p:cNvPr id="5" name="Picture 4" descr="Table&#10;&#10;Description automatically generated">
            <a:extLst>
              <a:ext uri="{FF2B5EF4-FFF2-40B4-BE49-F238E27FC236}">
                <a16:creationId xmlns:a16="http://schemas.microsoft.com/office/drawing/2014/main" id="{F005C685-69A4-4C19-8921-CF66356FC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743" y="3202388"/>
            <a:ext cx="6256512" cy="2779021"/>
          </a:xfrm>
          <a:prstGeom prst="rect">
            <a:avLst/>
          </a:prstGeom>
        </p:spPr>
      </p:pic>
    </p:spTree>
    <p:extLst>
      <p:ext uri="{BB962C8B-B14F-4D97-AF65-F5344CB8AC3E}">
        <p14:creationId xmlns:p14="http://schemas.microsoft.com/office/powerpoint/2010/main" val="24167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2018 SPACE NEEDS STUDY</a:t>
            </a:r>
          </a:p>
        </p:txBody>
      </p:sp>
      <p:sp>
        <p:nvSpPr>
          <p:cNvPr id="10" name="TextBox 9">
            <a:extLst>
              <a:ext uri="{FF2B5EF4-FFF2-40B4-BE49-F238E27FC236}">
                <a16:creationId xmlns:a16="http://schemas.microsoft.com/office/drawing/2014/main" id="{D93B6FE3-A3C3-42A2-B7D3-1FD9D18E1DD3}"/>
              </a:ext>
            </a:extLst>
          </p:cNvPr>
          <p:cNvSpPr txBox="1"/>
          <p:nvPr/>
        </p:nvSpPr>
        <p:spPr>
          <a:xfrm>
            <a:off x="517152" y="5584716"/>
            <a:ext cx="11434951" cy="923330"/>
          </a:xfrm>
          <a:prstGeom prst="rect">
            <a:avLst/>
          </a:prstGeom>
          <a:noFill/>
        </p:spPr>
        <p:txBody>
          <a:bodyPr wrap="square">
            <a:spAutoFit/>
          </a:bodyPr>
          <a:lstStyle/>
          <a:p>
            <a:r>
              <a:rPr lang="en-US" dirty="0">
                <a:latin typeface="Garamond" panose="02020404030301010803" pitchFamily="18" charset="0"/>
              </a:rPr>
              <a:t>The total combined cost to upgrade all component elements of the building and reconfigure the existing spaces to accommodate the current use and needs of the Salem Town Hall Building is comparable to constructing a new building, specifically designed for the current and future anticipated spaces in the Salem Town Hall Building </a:t>
            </a:r>
          </a:p>
        </p:txBody>
      </p:sp>
      <p:sp>
        <p:nvSpPr>
          <p:cNvPr id="11" name="TextBox 10">
            <a:extLst>
              <a:ext uri="{FF2B5EF4-FFF2-40B4-BE49-F238E27FC236}">
                <a16:creationId xmlns:a16="http://schemas.microsoft.com/office/drawing/2014/main" id="{4F4E8993-2E4F-4316-A551-5B6929DB40B2}"/>
              </a:ext>
            </a:extLst>
          </p:cNvPr>
          <p:cNvSpPr txBox="1"/>
          <p:nvPr/>
        </p:nvSpPr>
        <p:spPr>
          <a:xfrm>
            <a:off x="517152" y="2833262"/>
            <a:ext cx="6100618" cy="646331"/>
          </a:xfrm>
          <a:prstGeom prst="rect">
            <a:avLst/>
          </a:prstGeom>
          <a:noFill/>
        </p:spPr>
        <p:txBody>
          <a:bodyPr wrap="square">
            <a:spAutoFit/>
          </a:bodyPr>
          <a:lstStyle/>
          <a:p>
            <a:pPr algn="just"/>
            <a:r>
              <a:rPr lang="en-US" dirty="0">
                <a:latin typeface="Garamond" panose="02020404030301010803" pitchFamily="18" charset="0"/>
              </a:rPr>
              <a:t>Architectural conceptual floor plan schemes were developed based on the space use / space needs information received. </a:t>
            </a:r>
          </a:p>
        </p:txBody>
      </p:sp>
      <p:sp>
        <p:nvSpPr>
          <p:cNvPr id="13" name="TextBox 12">
            <a:extLst>
              <a:ext uri="{FF2B5EF4-FFF2-40B4-BE49-F238E27FC236}">
                <a16:creationId xmlns:a16="http://schemas.microsoft.com/office/drawing/2014/main" id="{39B43A2B-9371-4A9B-9B69-8826C09A6731}"/>
              </a:ext>
            </a:extLst>
          </p:cNvPr>
          <p:cNvSpPr txBox="1"/>
          <p:nvPr/>
        </p:nvSpPr>
        <p:spPr>
          <a:xfrm>
            <a:off x="517152" y="3838783"/>
            <a:ext cx="6100618" cy="1477328"/>
          </a:xfrm>
          <a:prstGeom prst="rect">
            <a:avLst/>
          </a:prstGeom>
          <a:noFill/>
        </p:spPr>
        <p:txBody>
          <a:bodyPr wrap="square">
            <a:spAutoFit/>
          </a:bodyPr>
          <a:lstStyle/>
          <a:p>
            <a:pPr algn="just"/>
            <a:r>
              <a:rPr lang="en-US" dirty="0">
                <a:latin typeface="Garamond" panose="02020404030301010803" pitchFamily="18" charset="0"/>
              </a:rPr>
              <a:t>The concepts showed various options for reconfiguring the building spaces, relocating departments to improve public efficiencies and interdepartmental adjacencies, as well as separate and consolidate storage need requirements by town departments and other user groups. </a:t>
            </a:r>
          </a:p>
        </p:txBody>
      </p:sp>
      <p:sp>
        <p:nvSpPr>
          <p:cNvPr id="15" name="TextBox 14">
            <a:extLst>
              <a:ext uri="{FF2B5EF4-FFF2-40B4-BE49-F238E27FC236}">
                <a16:creationId xmlns:a16="http://schemas.microsoft.com/office/drawing/2014/main" id="{BE7FAB05-8370-4E04-BF1E-577CBFC25C6E}"/>
              </a:ext>
            </a:extLst>
          </p:cNvPr>
          <p:cNvSpPr txBox="1"/>
          <p:nvPr/>
        </p:nvSpPr>
        <p:spPr>
          <a:xfrm>
            <a:off x="517152" y="1698599"/>
            <a:ext cx="11157694" cy="923330"/>
          </a:xfrm>
          <a:prstGeom prst="rect">
            <a:avLst/>
          </a:prstGeom>
          <a:noFill/>
        </p:spPr>
        <p:txBody>
          <a:bodyPr wrap="square">
            <a:spAutoFit/>
          </a:bodyPr>
          <a:lstStyle/>
          <a:p>
            <a:pPr algn="just"/>
            <a:r>
              <a:rPr lang="en-US" dirty="0">
                <a:latin typeface="Garamond" panose="02020404030301010803" pitchFamily="18" charset="0"/>
              </a:rPr>
              <a:t>The study was intended to address space planning to reconfigure the Knightly Meeting Room moreover include space planning for the entire Town Hall Building to determine where improvements could be made notwithstanding creating more effective space.</a:t>
            </a:r>
          </a:p>
        </p:txBody>
      </p:sp>
      <p:pic>
        <p:nvPicPr>
          <p:cNvPr id="17" name="Picture 16" descr="Diagram, engineering drawing&#10;&#10;Description automatically generated">
            <a:extLst>
              <a:ext uri="{FF2B5EF4-FFF2-40B4-BE49-F238E27FC236}">
                <a16:creationId xmlns:a16="http://schemas.microsoft.com/office/drawing/2014/main" id="{FD9F74BA-4FD7-4CB8-81B6-ED3B5EFBB6F9}"/>
              </a:ext>
            </a:extLst>
          </p:cNvPr>
          <p:cNvPicPr>
            <a:picLocks noChangeAspect="1"/>
          </p:cNvPicPr>
          <p:nvPr/>
        </p:nvPicPr>
        <p:blipFill rotWithShape="1">
          <a:blip r:embed="rId2">
            <a:extLst>
              <a:ext uri="{28A0092B-C50C-407E-A947-70E740481C1C}">
                <a14:useLocalDpi xmlns:a14="http://schemas.microsoft.com/office/drawing/2010/main" val="0"/>
              </a:ext>
            </a:extLst>
          </a:blip>
          <a:srcRect l="5035" t="11983" r="5671" b="4317"/>
          <a:stretch/>
        </p:blipFill>
        <p:spPr>
          <a:xfrm>
            <a:off x="7005946" y="2379461"/>
            <a:ext cx="3205019" cy="2217926"/>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55C31D3-2470-4995-87F9-81A3B1B55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624" y="4391633"/>
            <a:ext cx="2729294" cy="1317491"/>
          </a:xfrm>
          <a:prstGeom prst="rect">
            <a:avLst/>
          </a:prstGeom>
        </p:spPr>
      </p:pic>
    </p:spTree>
    <p:extLst>
      <p:ext uri="{BB962C8B-B14F-4D97-AF65-F5344CB8AC3E}">
        <p14:creationId xmlns:p14="http://schemas.microsoft.com/office/powerpoint/2010/main" val="182742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2022 – TOWN HALL PROJECT</a:t>
            </a:r>
          </a:p>
        </p:txBody>
      </p:sp>
      <p:grpSp>
        <p:nvGrpSpPr>
          <p:cNvPr id="3" name="Group 2">
            <a:extLst>
              <a:ext uri="{FF2B5EF4-FFF2-40B4-BE49-F238E27FC236}">
                <a16:creationId xmlns:a16="http://schemas.microsoft.com/office/drawing/2014/main" id="{4B3F42B4-CD19-4A29-A5D7-A0962FF8E6C9}"/>
              </a:ext>
            </a:extLst>
          </p:cNvPr>
          <p:cNvGrpSpPr/>
          <p:nvPr/>
        </p:nvGrpSpPr>
        <p:grpSpPr>
          <a:xfrm>
            <a:off x="281233" y="4573840"/>
            <a:ext cx="11629534" cy="891381"/>
            <a:chOff x="281233" y="5160559"/>
            <a:chExt cx="11629534" cy="891381"/>
          </a:xfrm>
        </p:grpSpPr>
        <p:sp>
          <p:nvSpPr>
            <p:cNvPr id="11" name="TextBox 10">
              <a:extLst>
                <a:ext uri="{FF2B5EF4-FFF2-40B4-BE49-F238E27FC236}">
                  <a16:creationId xmlns:a16="http://schemas.microsoft.com/office/drawing/2014/main" id="{7CB8D232-D25E-4760-9B56-A887603A5732}"/>
                </a:ext>
              </a:extLst>
            </p:cNvPr>
            <p:cNvSpPr txBox="1"/>
            <p:nvPr/>
          </p:nvSpPr>
          <p:spPr>
            <a:xfrm>
              <a:off x="281233" y="5651830"/>
              <a:ext cx="11629534" cy="400110"/>
            </a:xfrm>
            <a:prstGeom prst="rect">
              <a:avLst/>
            </a:prstGeom>
            <a:solidFill>
              <a:schemeClr val="bg1">
                <a:lumMod val="75000"/>
              </a:schemeClr>
            </a:solidFill>
            <a:ln>
              <a:solidFill>
                <a:schemeClr val="accent1">
                  <a:lumMod val="50000"/>
                </a:schemeClr>
              </a:solidFill>
            </a:ln>
          </p:spPr>
          <p:txBody>
            <a:bodyPr wrap="square">
              <a:spAutoFit/>
            </a:bodyPr>
            <a:lstStyle/>
            <a:p>
              <a:pPr algn="r"/>
              <a:r>
                <a:rPr lang="fr-FR" sz="2000" b="1" dirty="0">
                  <a:latin typeface="Garamond" panose="02020404030301010803" pitchFamily="18" charset="0"/>
                </a:rPr>
                <a:t>Selection Complete - ICON</a:t>
              </a:r>
              <a:endParaRPr lang="en-US" sz="2000" dirty="0">
                <a:latin typeface="Garamond" panose="02020404030301010803" pitchFamily="18" charset="0"/>
              </a:endParaRPr>
            </a:p>
          </p:txBody>
        </p:sp>
        <p:sp>
          <p:nvSpPr>
            <p:cNvPr id="8" name="TextBox 7">
              <a:extLst>
                <a:ext uri="{FF2B5EF4-FFF2-40B4-BE49-F238E27FC236}">
                  <a16:creationId xmlns:a16="http://schemas.microsoft.com/office/drawing/2014/main" id="{C942F531-2220-4932-A90D-440E62BD1686}"/>
                </a:ext>
              </a:extLst>
            </p:cNvPr>
            <p:cNvSpPr txBox="1"/>
            <p:nvPr/>
          </p:nvSpPr>
          <p:spPr>
            <a:xfrm>
              <a:off x="281233" y="5160559"/>
              <a:ext cx="11629534" cy="523220"/>
            </a:xfrm>
            <a:prstGeom prst="rect">
              <a:avLst/>
            </a:prstGeom>
            <a:solidFill>
              <a:schemeClr val="bg1"/>
            </a:solidFill>
            <a:ln>
              <a:solidFill>
                <a:schemeClr val="accent1">
                  <a:lumMod val="50000"/>
                </a:schemeClr>
              </a:solidFill>
            </a:ln>
          </p:spPr>
          <p:txBody>
            <a:bodyPr wrap="square">
              <a:spAutoFit/>
            </a:bodyPr>
            <a:lstStyle/>
            <a:p>
              <a:r>
                <a:rPr lang="fr-FR" sz="2800" b="1" dirty="0">
                  <a:latin typeface="Garamond" panose="02020404030301010803" pitchFamily="18" charset="0"/>
                </a:rPr>
                <a:t>RFQ 2021-020 Architectural Services                                         September 2021</a:t>
              </a:r>
              <a:endParaRPr lang="en-US" sz="2800" dirty="0">
                <a:latin typeface="Garamond" panose="02020404030301010803" pitchFamily="18" charset="0"/>
              </a:endParaRPr>
            </a:p>
          </p:txBody>
        </p:sp>
      </p:grpSp>
      <p:grpSp>
        <p:nvGrpSpPr>
          <p:cNvPr id="9" name="Group 8">
            <a:extLst>
              <a:ext uri="{FF2B5EF4-FFF2-40B4-BE49-F238E27FC236}">
                <a16:creationId xmlns:a16="http://schemas.microsoft.com/office/drawing/2014/main" id="{21EC45F3-0AE3-428D-8AEA-F22F3952EC63}"/>
              </a:ext>
            </a:extLst>
          </p:cNvPr>
          <p:cNvGrpSpPr/>
          <p:nvPr/>
        </p:nvGrpSpPr>
        <p:grpSpPr>
          <a:xfrm>
            <a:off x="281233" y="3429000"/>
            <a:ext cx="11629534" cy="883214"/>
            <a:chOff x="281233" y="2987393"/>
            <a:chExt cx="11629534" cy="883214"/>
          </a:xfrm>
        </p:grpSpPr>
        <p:sp>
          <p:nvSpPr>
            <p:cNvPr id="7" name="TextBox 6">
              <a:extLst>
                <a:ext uri="{FF2B5EF4-FFF2-40B4-BE49-F238E27FC236}">
                  <a16:creationId xmlns:a16="http://schemas.microsoft.com/office/drawing/2014/main" id="{01BF019B-FC02-414E-80B4-5F8DA5F89647}"/>
                </a:ext>
              </a:extLst>
            </p:cNvPr>
            <p:cNvSpPr txBox="1"/>
            <p:nvPr/>
          </p:nvSpPr>
          <p:spPr>
            <a:xfrm>
              <a:off x="281233" y="2987393"/>
              <a:ext cx="11629534" cy="523220"/>
            </a:xfrm>
            <a:prstGeom prst="rect">
              <a:avLst/>
            </a:prstGeom>
            <a:noFill/>
            <a:ln>
              <a:solidFill>
                <a:schemeClr val="accent1">
                  <a:lumMod val="50000"/>
                </a:schemeClr>
              </a:solidFill>
            </a:ln>
          </p:spPr>
          <p:txBody>
            <a:bodyPr wrap="square">
              <a:spAutoFit/>
            </a:bodyPr>
            <a:lstStyle/>
            <a:p>
              <a:r>
                <a:rPr lang="fr-FR" sz="2800" b="1" dirty="0">
                  <a:latin typeface="Garamond" panose="02020404030301010803" pitchFamily="18" charset="0"/>
                </a:rPr>
                <a:t>RFQ 2021-011 Owner’s Project Manager                                            April 2021</a:t>
              </a:r>
              <a:endParaRPr lang="en-US" sz="2800" dirty="0">
                <a:latin typeface="Garamond" panose="02020404030301010803" pitchFamily="18" charset="0"/>
              </a:endParaRPr>
            </a:p>
          </p:txBody>
        </p:sp>
        <p:sp>
          <p:nvSpPr>
            <p:cNvPr id="12" name="TextBox 11">
              <a:extLst>
                <a:ext uri="{FF2B5EF4-FFF2-40B4-BE49-F238E27FC236}">
                  <a16:creationId xmlns:a16="http://schemas.microsoft.com/office/drawing/2014/main" id="{F3E9D13D-43C9-46B2-947A-60FFA846C7D9}"/>
                </a:ext>
              </a:extLst>
            </p:cNvPr>
            <p:cNvSpPr txBox="1"/>
            <p:nvPr/>
          </p:nvSpPr>
          <p:spPr>
            <a:xfrm>
              <a:off x="281233" y="3470497"/>
              <a:ext cx="11629534" cy="400110"/>
            </a:xfrm>
            <a:prstGeom prst="rect">
              <a:avLst/>
            </a:prstGeom>
            <a:solidFill>
              <a:schemeClr val="bg1">
                <a:lumMod val="75000"/>
              </a:schemeClr>
            </a:solidFill>
            <a:ln>
              <a:solidFill>
                <a:schemeClr val="accent1">
                  <a:lumMod val="50000"/>
                </a:schemeClr>
              </a:solidFill>
            </a:ln>
          </p:spPr>
          <p:txBody>
            <a:bodyPr wrap="square">
              <a:spAutoFit/>
            </a:bodyPr>
            <a:lstStyle/>
            <a:p>
              <a:pPr algn="r"/>
              <a:r>
                <a:rPr lang="fr-FR" sz="2000" b="1" dirty="0">
                  <a:latin typeface="Garamond" panose="02020404030301010803" pitchFamily="18" charset="0"/>
                </a:rPr>
                <a:t>Selection Complete – Trident </a:t>
              </a:r>
              <a:endParaRPr lang="en-US" sz="2000" dirty="0">
                <a:latin typeface="Garamond" panose="02020404030301010803" pitchFamily="18" charset="0"/>
              </a:endParaRPr>
            </a:p>
          </p:txBody>
        </p:sp>
      </p:grpSp>
      <p:sp>
        <p:nvSpPr>
          <p:cNvPr id="14" name="TextBox 13">
            <a:extLst>
              <a:ext uri="{FF2B5EF4-FFF2-40B4-BE49-F238E27FC236}">
                <a16:creationId xmlns:a16="http://schemas.microsoft.com/office/drawing/2014/main" id="{989EE7D0-EC2D-41F8-BE5B-A7D5770F25B8}"/>
              </a:ext>
            </a:extLst>
          </p:cNvPr>
          <p:cNvSpPr txBox="1"/>
          <p:nvPr/>
        </p:nvSpPr>
        <p:spPr>
          <a:xfrm>
            <a:off x="157018" y="1826391"/>
            <a:ext cx="11753749" cy="1384995"/>
          </a:xfrm>
          <a:prstGeom prst="rect">
            <a:avLst/>
          </a:prstGeom>
          <a:noFill/>
          <a:ln>
            <a:noFill/>
          </a:ln>
        </p:spPr>
        <p:txBody>
          <a:bodyPr wrap="square">
            <a:spAutoFit/>
          </a:bodyPr>
          <a:lstStyle/>
          <a:p>
            <a:pPr algn="ctr"/>
            <a:r>
              <a:rPr lang="fr-FR" sz="2800" b="1" dirty="0">
                <a:latin typeface="Garamond" panose="02020404030301010803" pitchFamily="18" charset="0"/>
              </a:rPr>
              <a:t>  MUNIICIPAL BUILDINGS ADVISORY COMMITTEE</a:t>
            </a:r>
          </a:p>
          <a:p>
            <a:endParaRPr lang="fr-FR" sz="2800" b="1" dirty="0">
              <a:latin typeface="Garamond" panose="02020404030301010803" pitchFamily="18" charset="0"/>
            </a:endParaRPr>
          </a:p>
          <a:p>
            <a:r>
              <a:rPr lang="fr-FR" sz="2800" b="1" dirty="0">
                <a:latin typeface="Garamond" panose="02020404030301010803" pitchFamily="18" charset="0"/>
              </a:rPr>
              <a:t> PROJECT CONSULTANTS:</a:t>
            </a:r>
            <a:endParaRPr lang="en-US" sz="2800" dirty="0">
              <a:latin typeface="Garamond" panose="02020404030301010803" pitchFamily="18" charset="0"/>
            </a:endParaRPr>
          </a:p>
        </p:txBody>
      </p:sp>
    </p:spTree>
    <p:extLst>
      <p:ext uri="{BB962C8B-B14F-4D97-AF65-F5344CB8AC3E}">
        <p14:creationId xmlns:p14="http://schemas.microsoft.com/office/powerpoint/2010/main" val="188489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2022 – TOWN HALL PROJECT</a:t>
            </a:r>
          </a:p>
        </p:txBody>
      </p:sp>
      <p:grpSp>
        <p:nvGrpSpPr>
          <p:cNvPr id="3" name="Group 2">
            <a:extLst>
              <a:ext uri="{FF2B5EF4-FFF2-40B4-BE49-F238E27FC236}">
                <a16:creationId xmlns:a16="http://schemas.microsoft.com/office/drawing/2014/main" id="{4B3F42B4-CD19-4A29-A5D7-A0962FF8E6C9}"/>
              </a:ext>
            </a:extLst>
          </p:cNvPr>
          <p:cNvGrpSpPr/>
          <p:nvPr/>
        </p:nvGrpSpPr>
        <p:grpSpPr>
          <a:xfrm>
            <a:off x="281233" y="4573840"/>
            <a:ext cx="11629534" cy="891381"/>
            <a:chOff x="281233" y="5160559"/>
            <a:chExt cx="11629534" cy="891381"/>
          </a:xfrm>
        </p:grpSpPr>
        <p:sp>
          <p:nvSpPr>
            <p:cNvPr id="11" name="TextBox 10">
              <a:extLst>
                <a:ext uri="{FF2B5EF4-FFF2-40B4-BE49-F238E27FC236}">
                  <a16:creationId xmlns:a16="http://schemas.microsoft.com/office/drawing/2014/main" id="{7CB8D232-D25E-4760-9B56-A887603A5732}"/>
                </a:ext>
              </a:extLst>
            </p:cNvPr>
            <p:cNvSpPr txBox="1"/>
            <p:nvPr/>
          </p:nvSpPr>
          <p:spPr>
            <a:xfrm>
              <a:off x="281233" y="5651830"/>
              <a:ext cx="11629534" cy="400110"/>
            </a:xfrm>
            <a:prstGeom prst="rect">
              <a:avLst/>
            </a:prstGeom>
            <a:solidFill>
              <a:schemeClr val="bg1">
                <a:lumMod val="75000"/>
              </a:schemeClr>
            </a:solidFill>
            <a:ln>
              <a:solidFill>
                <a:schemeClr val="accent1">
                  <a:lumMod val="50000"/>
                </a:schemeClr>
              </a:solidFill>
            </a:ln>
          </p:spPr>
          <p:txBody>
            <a:bodyPr wrap="square">
              <a:spAutoFit/>
            </a:bodyPr>
            <a:lstStyle/>
            <a:p>
              <a:pPr algn="r"/>
              <a:r>
                <a:rPr lang="fr-FR" sz="2000" b="1" dirty="0">
                  <a:latin typeface="Garamond" panose="02020404030301010803" pitchFamily="18" charset="0"/>
                </a:rPr>
                <a:t>Selection Complete - ICON</a:t>
              </a:r>
              <a:endParaRPr lang="en-US" sz="2000" dirty="0">
                <a:latin typeface="Garamond" panose="02020404030301010803" pitchFamily="18" charset="0"/>
              </a:endParaRPr>
            </a:p>
          </p:txBody>
        </p:sp>
        <p:sp>
          <p:nvSpPr>
            <p:cNvPr id="8" name="TextBox 7">
              <a:extLst>
                <a:ext uri="{FF2B5EF4-FFF2-40B4-BE49-F238E27FC236}">
                  <a16:creationId xmlns:a16="http://schemas.microsoft.com/office/drawing/2014/main" id="{C942F531-2220-4932-A90D-440E62BD1686}"/>
                </a:ext>
              </a:extLst>
            </p:cNvPr>
            <p:cNvSpPr txBox="1"/>
            <p:nvPr/>
          </p:nvSpPr>
          <p:spPr>
            <a:xfrm>
              <a:off x="281233" y="5160559"/>
              <a:ext cx="11629534" cy="523220"/>
            </a:xfrm>
            <a:prstGeom prst="rect">
              <a:avLst/>
            </a:prstGeom>
            <a:solidFill>
              <a:schemeClr val="bg1"/>
            </a:solidFill>
            <a:ln>
              <a:solidFill>
                <a:schemeClr val="accent1">
                  <a:lumMod val="50000"/>
                </a:schemeClr>
              </a:solidFill>
            </a:ln>
          </p:spPr>
          <p:txBody>
            <a:bodyPr wrap="square">
              <a:spAutoFit/>
            </a:bodyPr>
            <a:lstStyle/>
            <a:p>
              <a:r>
                <a:rPr lang="fr-FR" sz="2800" b="1" dirty="0">
                  <a:latin typeface="Garamond" panose="02020404030301010803" pitchFamily="18" charset="0"/>
                </a:rPr>
                <a:t>RFQ 2021-020 Architectural Services                                         September 2021</a:t>
              </a:r>
              <a:endParaRPr lang="en-US" sz="2800" dirty="0">
                <a:latin typeface="Garamond" panose="02020404030301010803" pitchFamily="18" charset="0"/>
              </a:endParaRPr>
            </a:p>
          </p:txBody>
        </p:sp>
      </p:grpSp>
      <p:grpSp>
        <p:nvGrpSpPr>
          <p:cNvPr id="9" name="Group 8">
            <a:extLst>
              <a:ext uri="{FF2B5EF4-FFF2-40B4-BE49-F238E27FC236}">
                <a16:creationId xmlns:a16="http://schemas.microsoft.com/office/drawing/2014/main" id="{21EC45F3-0AE3-428D-8AEA-F22F3952EC63}"/>
              </a:ext>
            </a:extLst>
          </p:cNvPr>
          <p:cNvGrpSpPr/>
          <p:nvPr/>
        </p:nvGrpSpPr>
        <p:grpSpPr>
          <a:xfrm>
            <a:off x="281233" y="3429000"/>
            <a:ext cx="11629534" cy="883214"/>
            <a:chOff x="281233" y="2987393"/>
            <a:chExt cx="11629534" cy="883214"/>
          </a:xfrm>
        </p:grpSpPr>
        <p:sp>
          <p:nvSpPr>
            <p:cNvPr id="7" name="TextBox 6">
              <a:extLst>
                <a:ext uri="{FF2B5EF4-FFF2-40B4-BE49-F238E27FC236}">
                  <a16:creationId xmlns:a16="http://schemas.microsoft.com/office/drawing/2014/main" id="{01BF019B-FC02-414E-80B4-5F8DA5F89647}"/>
                </a:ext>
              </a:extLst>
            </p:cNvPr>
            <p:cNvSpPr txBox="1"/>
            <p:nvPr/>
          </p:nvSpPr>
          <p:spPr>
            <a:xfrm>
              <a:off x="281233" y="2987393"/>
              <a:ext cx="11629534" cy="523220"/>
            </a:xfrm>
            <a:prstGeom prst="rect">
              <a:avLst/>
            </a:prstGeom>
            <a:noFill/>
            <a:ln>
              <a:solidFill>
                <a:schemeClr val="accent1">
                  <a:lumMod val="50000"/>
                </a:schemeClr>
              </a:solidFill>
            </a:ln>
          </p:spPr>
          <p:txBody>
            <a:bodyPr wrap="square">
              <a:spAutoFit/>
            </a:bodyPr>
            <a:lstStyle/>
            <a:p>
              <a:r>
                <a:rPr lang="fr-FR" sz="2800" b="1" dirty="0">
                  <a:latin typeface="Garamond" panose="02020404030301010803" pitchFamily="18" charset="0"/>
                </a:rPr>
                <a:t>RFQ 2021-011 Owner’s Project Manager                                            April 2021</a:t>
              </a:r>
              <a:endParaRPr lang="en-US" sz="2800" dirty="0">
                <a:latin typeface="Garamond" panose="02020404030301010803" pitchFamily="18" charset="0"/>
              </a:endParaRPr>
            </a:p>
          </p:txBody>
        </p:sp>
        <p:sp>
          <p:nvSpPr>
            <p:cNvPr id="12" name="TextBox 11">
              <a:extLst>
                <a:ext uri="{FF2B5EF4-FFF2-40B4-BE49-F238E27FC236}">
                  <a16:creationId xmlns:a16="http://schemas.microsoft.com/office/drawing/2014/main" id="{F3E9D13D-43C9-46B2-947A-60FFA846C7D9}"/>
                </a:ext>
              </a:extLst>
            </p:cNvPr>
            <p:cNvSpPr txBox="1"/>
            <p:nvPr/>
          </p:nvSpPr>
          <p:spPr>
            <a:xfrm>
              <a:off x="281233" y="3470497"/>
              <a:ext cx="11629534" cy="400110"/>
            </a:xfrm>
            <a:prstGeom prst="rect">
              <a:avLst/>
            </a:prstGeom>
            <a:solidFill>
              <a:schemeClr val="bg1">
                <a:lumMod val="75000"/>
              </a:schemeClr>
            </a:solidFill>
            <a:ln>
              <a:solidFill>
                <a:schemeClr val="accent1">
                  <a:lumMod val="50000"/>
                </a:schemeClr>
              </a:solidFill>
            </a:ln>
          </p:spPr>
          <p:txBody>
            <a:bodyPr wrap="square">
              <a:spAutoFit/>
            </a:bodyPr>
            <a:lstStyle/>
            <a:p>
              <a:pPr algn="r"/>
              <a:r>
                <a:rPr lang="fr-FR" sz="2000" b="1" dirty="0">
                  <a:latin typeface="Garamond" panose="02020404030301010803" pitchFamily="18" charset="0"/>
                </a:rPr>
                <a:t>Selection Complete – Trident </a:t>
              </a:r>
              <a:endParaRPr lang="en-US" sz="2000" dirty="0">
                <a:latin typeface="Garamond" panose="02020404030301010803" pitchFamily="18" charset="0"/>
              </a:endParaRPr>
            </a:p>
          </p:txBody>
        </p:sp>
      </p:grpSp>
      <p:sp>
        <p:nvSpPr>
          <p:cNvPr id="14" name="TextBox 13">
            <a:extLst>
              <a:ext uri="{FF2B5EF4-FFF2-40B4-BE49-F238E27FC236}">
                <a16:creationId xmlns:a16="http://schemas.microsoft.com/office/drawing/2014/main" id="{989EE7D0-EC2D-41F8-BE5B-A7D5770F25B8}"/>
              </a:ext>
            </a:extLst>
          </p:cNvPr>
          <p:cNvSpPr txBox="1"/>
          <p:nvPr/>
        </p:nvSpPr>
        <p:spPr>
          <a:xfrm>
            <a:off x="157018" y="1826391"/>
            <a:ext cx="11753749" cy="1384995"/>
          </a:xfrm>
          <a:prstGeom prst="rect">
            <a:avLst/>
          </a:prstGeom>
          <a:noFill/>
          <a:ln>
            <a:noFill/>
          </a:ln>
        </p:spPr>
        <p:txBody>
          <a:bodyPr wrap="square">
            <a:spAutoFit/>
          </a:bodyPr>
          <a:lstStyle/>
          <a:p>
            <a:pPr algn="ctr"/>
            <a:r>
              <a:rPr lang="fr-FR" sz="2800" b="1" dirty="0">
                <a:latin typeface="Garamond" panose="02020404030301010803" pitchFamily="18" charset="0"/>
              </a:rPr>
              <a:t>  ICON DESIGN SCOPE</a:t>
            </a:r>
          </a:p>
          <a:p>
            <a:endParaRPr lang="fr-FR" sz="2800" b="1" dirty="0">
              <a:latin typeface="Garamond" panose="02020404030301010803" pitchFamily="18" charset="0"/>
            </a:endParaRPr>
          </a:p>
          <a:p>
            <a:r>
              <a:rPr lang="fr-FR" sz="2800" b="1" dirty="0">
                <a:latin typeface="Garamond" panose="02020404030301010803" pitchFamily="18" charset="0"/>
              </a:rPr>
              <a:t> PROJECT CONSULTANTS:</a:t>
            </a:r>
            <a:endParaRPr lang="en-US" sz="2800" dirty="0">
              <a:latin typeface="Garamond" panose="02020404030301010803" pitchFamily="18" charset="0"/>
            </a:endParaRPr>
          </a:p>
        </p:txBody>
      </p:sp>
    </p:spTree>
    <p:extLst>
      <p:ext uri="{BB962C8B-B14F-4D97-AF65-F5344CB8AC3E}">
        <p14:creationId xmlns:p14="http://schemas.microsoft.com/office/powerpoint/2010/main" val="277109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875354"/>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effectLst>
                  <a:outerShdw blurRad="38100" dist="38100" dir="2700000" algn="tl">
                    <a:srgbClr val="000000">
                      <a:alpha val="43137"/>
                    </a:srgbClr>
                  </a:outerShdw>
                </a:effectLst>
                <a:latin typeface="Garamond" panose="02020404030301010803" pitchFamily="18" charset="0"/>
              </a:rPr>
              <a:t>2022 – TOWN HALL PROJECT</a:t>
            </a:r>
          </a:p>
        </p:txBody>
      </p:sp>
      <p:sp>
        <p:nvSpPr>
          <p:cNvPr id="14" name="TextBox 13">
            <a:extLst>
              <a:ext uri="{FF2B5EF4-FFF2-40B4-BE49-F238E27FC236}">
                <a16:creationId xmlns:a16="http://schemas.microsoft.com/office/drawing/2014/main" id="{989EE7D0-EC2D-41F8-BE5B-A7D5770F25B8}"/>
              </a:ext>
            </a:extLst>
          </p:cNvPr>
          <p:cNvSpPr txBox="1"/>
          <p:nvPr/>
        </p:nvSpPr>
        <p:spPr>
          <a:xfrm>
            <a:off x="157018" y="1826391"/>
            <a:ext cx="11753749" cy="4339650"/>
          </a:xfrm>
          <a:prstGeom prst="rect">
            <a:avLst/>
          </a:prstGeom>
          <a:noFill/>
          <a:ln>
            <a:noFill/>
          </a:ln>
        </p:spPr>
        <p:txBody>
          <a:bodyPr wrap="square">
            <a:spAutoFit/>
          </a:bodyPr>
          <a:lstStyle/>
          <a:p>
            <a:pPr algn="ctr"/>
            <a:r>
              <a:rPr lang="fr-FR" sz="2800" b="1" dirty="0">
                <a:latin typeface="Garamond" panose="02020404030301010803" pitchFamily="18" charset="0"/>
              </a:rPr>
              <a:t>  ICON DESIGN SCOPE</a:t>
            </a:r>
          </a:p>
          <a:p>
            <a:endParaRPr lang="fr-FR" sz="2800" b="1" dirty="0">
              <a:latin typeface="Garamond" panose="02020404030301010803" pitchFamily="18" charset="0"/>
            </a:endParaRPr>
          </a:p>
          <a:p>
            <a:r>
              <a:rPr lang="fr-FR" sz="2000" b="1" dirty="0">
                <a:latin typeface="Garamond" panose="02020404030301010803" pitchFamily="18" charset="0"/>
              </a:rPr>
              <a:t>T</a:t>
            </a:r>
            <a:r>
              <a:rPr lang="en-US" sz="2000" b="1" dirty="0">
                <a:latin typeface="Garamond" panose="02020404030301010803" pitchFamily="18" charset="0"/>
              </a:rPr>
              <a:t>ASK 1 </a:t>
            </a:r>
            <a:r>
              <a:rPr lang="en-US" sz="2000" dirty="0">
                <a:latin typeface="Garamond" panose="02020404030301010803" pitchFamily="18" charset="0"/>
              </a:rPr>
              <a:t>– PROGRAMMING + CONCEPT PLANNING </a:t>
            </a:r>
          </a:p>
          <a:p>
            <a:r>
              <a:rPr lang="en-US" sz="2000" dirty="0">
                <a:latin typeface="Garamond" panose="02020404030301010803" pitchFamily="18" charset="0"/>
              </a:rPr>
              <a:t>Schedule: 8 weeks </a:t>
            </a:r>
          </a:p>
          <a:p>
            <a:endParaRPr lang="en-US" sz="2000" dirty="0">
              <a:latin typeface="Garamond" panose="02020404030301010803" pitchFamily="18" charset="0"/>
            </a:endParaRPr>
          </a:p>
          <a:p>
            <a:r>
              <a:rPr lang="en-US" sz="2000" b="1" dirty="0">
                <a:latin typeface="Garamond" panose="02020404030301010803" pitchFamily="18" charset="0"/>
              </a:rPr>
              <a:t>TASK 2 </a:t>
            </a:r>
            <a:r>
              <a:rPr lang="en-US" sz="2000" dirty="0">
                <a:latin typeface="Garamond" panose="02020404030301010803" pitchFamily="18" charset="0"/>
              </a:rPr>
              <a:t>– CONCEPTUAL DESIGN + ESTIMATING</a:t>
            </a:r>
          </a:p>
          <a:p>
            <a:r>
              <a:rPr lang="en-US" sz="2000" dirty="0">
                <a:latin typeface="Garamond" panose="02020404030301010803" pitchFamily="18" charset="0"/>
              </a:rPr>
              <a:t>Schedule: 4 weeks design + 3 weeks estimating</a:t>
            </a:r>
          </a:p>
          <a:p>
            <a:endParaRPr lang="en-US" sz="2000" dirty="0">
              <a:latin typeface="Garamond" panose="02020404030301010803" pitchFamily="18" charset="0"/>
            </a:endParaRPr>
          </a:p>
          <a:p>
            <a:r>
              <a:rPr lang="en-US" sz="2000" b="1" dirty="0">
                <a:latin typeface="Garamond" panose="02020404030301010803" pitchFamily="18" charset="0"/>
              </a:rPr>
              <a:t>TASK 3 </a:t>
            </a:r>
            <a:r>
              <a:rPr lang="en-US" sz="2000" dirty="0">
                <a:latin typeface="Garamond" panose="02020404030301010803" pitchFamily="18" charset="0"/>
              </a:rPr>
              <a:t>– EXISTING CONDITIONS VERIFICATION + BASE REVIT MODEL </a:t>
            </a:r>
          </a:p>
          <a:p>
            <a:r>
              <a:rPr lang="en-US" sz="2000" dirty="0">
                <a:latin typeface="Garamond" panose="02020404030301010803" pitchFamily="18" charset="0"/>
              </a:rPr>
              <a:t>Schedule: 4 weeks – concurrent with Task 2</a:t>
            </a:r>
          </a:p>
          <a:p>
            <a:endParaRPr lang="en-US" sz="2000" dirty="0">
              <a:latin typeface="Garamond" panose="02020404030301010803" pitchFamily="18" charset="0"/>
            </a:endParaRPr>
          </a:p>
          <a:p>
            <a:r>
              <a:rPr lang="en-US" sz="2000" dirty="0">
                <a:latin typeface="Garamond" panose="02020404030301010803" pitchFamily="18" charset="0"/>
              </a:rPr>
              <a:t>Preliminary conceptual designs (three alternatives) – plans, cost estimate, schedule/implementation plan and summary of pros </a:t>
            </a:r>
            <a:r>
              <a:rPr lang="en-US" sz="2000">
                <a:latin typeface="Garamond" panose="02020404030301010803" pitchFamily="18" charset="0"/>
              </a:rPr>
              <a:t>and cons </a:t>
            </a:r>
            <a:r>
              <a:rPr lang="en-US" sz="2000" dirty="0">
                <a:latin typeface="Garamond" panose="02020404030301010803" pitchFamily="18" charset="0"/>
              </a:rPr>
              <a:t>to BOS for selection of Preferred Option.</a:t>
            </a:r>
          </a:p>
        </p:txBody>
      </p:sp>
    </p:spTree>
    <p:extLst>
      <p:ext uri="{BB962C8B-B14F-4D97-AF65-F5344CB8AC3E}">
        <p14:creationId xmlns:p14="http://schemas.microsoft.com/office/powerpoint/2010/main" val="374275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420046"/>
            <a:ext cx="8763000" cy="355809"/>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353371"/>
            <a:ext cx="9715500" cy="355809"/>
          </a:xfrm>
          <a:prstGeom prst="rect">
            <a:avLst/>
          </a:prstGeom>
          <a:solidFill>
            <a:schemeClr val="bg1">
              <a:lumMod val="85000"/>
            </a:schemeClr>
          </a:solidFill>
          <a:ln>
            <a:solidFill>
              <a:srgbClr val="0070C0"/>
            </a:solidFill>
          </a:ln>
        </p:spPr>
        <p:txBody>
          <a:bodyPr anchor="ctr" anchorCtr="0"/>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effectLst>
                  <a:outerShdw blurRad="38100" dist="38100" dir="2700000" algn="tl">
                    <a:srgbClr val="000000">
                      <a:alpha val="43137"/>
                    </a:srgbClr>
                  </a:outerShdw>
                </a:effectLst>
                <a:latin typeface="Garamond" panose="02020404030301010803" pitchFamily="18" charset="0"/>
              </a:rPr>
              <a:t>PROJECT SCHEDULE</a:t>
            </a:r>
          </a:p>
        </p:txBody>
      </p:sp>
      <p:pic>
        <p:nvPicPr>
          <p:cNvPr id="3" name="Picture 2" descr="Schematic&#10;&#10;Description automatically generated">
            <a:extLst>
              <a:ext uri="{FF2B5EF4-FFF2-40B4-BE49-F238E27FC236}">
                <a16:creationId xmlns:a16="http://schemas.microsoft.com/office/drawing/2014/main" id="{0AC1F586-0AEB-4B3A-9476-3C60F5707B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00334" y="853872"/>
            <a:ext cx="8991331" cy="5856025"/>
          </a:xfrm>
          <a:prstGeom prst="rect">
            <a:avLst/>
          </a:prstGeom>
          <a:ln>
            <a:solidFill>
              <a:schemeClr val="bg1">
                <a:lumMod val="75000"/>
              </a:schemeClr>
            </a:solidFill>
          </a:ln>
        </p:spPr>
      </p:pic>
    </p:spTree>
    <p:extLst>
      <p:ext uri="{BB962C8B-B14F-4D97-AF65-F5344CB8AC3E}">
        <p14:creationId xmlns:p14="http://schemas.microsoft.com/office/powerpoint/2010/main" val="367331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DDB1C0-4DF3-4216-BFDA-CE2676EC2190}"/>
              </a:ext>
            </a:extLst>
          </p:cNvPr>
          <p:cNvSpPr txBox="1">
            <a:spLocks/>
          </p:cNvSpPr>
          <p:nvPr/>
        </p:nvSpPr>
        <p:spPr>
          <a:xfrm>
            <a:off x="0" y="2748466"/>
            <a:ext cx="8763000" cy="875354"/>
          </a:xfrm>
          <a:prstGeom prst="rect">
            <a:avLst/>
          </a:prstGeom>
          <a:solidFill>
            <a:schemeClr val="accent5">
              <a:lumMod val="50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p>
        </p:txBody>
      </p:sp>
      <p:sp>
        <p:nvSpPr>
          <p:cNvPr id="4" name="Title 2">
            <a:extLst>
              <a:ext uri="{FF2B5EF4-FFF2-40B4-BE49-F238E27FC236}">
                <a16:creationId xmlns:a16="http://schemas.microsoft.com/office/drawing/2014/main" id="{8A2DFF39-C24D-4A3C-934C-C73EC7DE70D2}"/>
              </a:ext>
            </a:extLst>
          </p:cNvPr>
          <p:cNvSpPr txBox="1">
            <a:spLocks/>
          </p:cNvSpPr>
          <p:nvPr/>
        </p:nvSpPr>
        <p:spPr>
          <a:xfrm>
            <a:off x="2476500" y="2653512"/>
            <a:ext cx="9715500" cy="875354"/>
          </a:xfrm>
          <a:prstGeom prst="rect">
            <a:avLst/>
          </a:prstGeom>
          <a:solidFill>
            <a:schemeClr val="bg1">
              <a:lumMod val="85000"/>
            </a:schemeClr>
          </a:solidFill>
          <a:ln>
            <a:solidFill>
              <a:srgbClr val="0070C0"/>
            </a:solidFill>
          </a:ln>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a:effectLst>
                  <a:outerShdw blurRad="38100" dist="38100" dir="2700000" algn="tl">
                    <a:srgbClr val="000000">
                      <a:alpha val="43137"/>
                    </a:srgbClr>
                  </a:outerShdw>
                </a:effectLst>
                <a:latin typeface="Garamond" panose="02020404030301010803" pitchFamily="18" charset="0"/>
              </a:rPr>
              <a:t>DISCUSSION</a:t>
            </a:r>
            <a:endParaRPr lang="en-US" sz="4800" dirty="0"/>
          </a:p>
        </p:txBody>
      </p:sp>
    </p:spTree>
    <p:extLst>
      <p:ext uri="{BB962C8B-B14F-4D97-AF65-F5344CB8AC3E}">
        <p14:creationId xmlns:p14="http://schemas.microsoft.com/office/powerpoint/2010/main" val="1634683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5417</TotalTime>
  <Words>645</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Sorenson, Roy</dc:creator>
  <cp:lastModifiedBy>Sorenson, Roy</cp:lastModifiedBy>
  <cp:revision>89</cp:revision>
  <dcterms:created xsi:type="dcterms:W3CDTF">2021-03-08T18:33:29Z</dcterms:created>
  <dcterms:modified xsi:type="dcterms:W3CDTF">2022-04-14T00:29:18Z</dcterms:modified>
</cp:coreProperties>
</file>