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4" r:id="rId2"/>
    <p:sldId id="276" r:id="rId3"/>
    <p:sldId id="278" r:id="rId4"/>
    <p:sldId id="280" r:id="rId5"/>
    <p:sldId id="281" r:id="rId6"/>
    <p:sldId id="282" r:id="rId7"/>
    <p:sldId id="27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00FF"/>
    <a:srgbClr val="3E68F0"/>
    <a:srgbClr val="0F25CB"/>
    <a:srgbClr val="0A93D0"/>
    <a:srgbClr val="0985BD"/>
    <a:srgbClr val="838E70"/>
    <a:srgbClr val="7F8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14A402-ACC2-467C-B5F2-25DBF4C8FA92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5D0D59-ED95-4831-B37F-A354790C82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835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72465-BAFB-4DAA-A4DB-F58783C5C1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B4D82B-AF31-46E0-AC0B-4BAB356BD2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859D3-AFB0-4D3C-8A2F-F47D8904F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C059-C948-4AB8-B9BB-E115FD481DA7}" type="datetimeFigureOut">
              <a:rPr lang="en-US" smtClean="0"/>
              <a:t>3/31/2022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D641F7-82E7-49EA-AA7A-D0F443EBC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4838-A197-4C51-9B58-9707BD99A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D310-B534-4B21-AC17-DE1B6B9EC1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658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B9FF0-9C5C-4502-AEBA-2EDBB4F8F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5DADF6-9BF1-4DED-9880-8DB9A7804D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F19AD-8C60-4C7B-ADC7-3009EF9F8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C059-C948-4AB8-B9BB-E115FD481DA7}" type="datetimeFigureOut">
              <a:rPr lang="en-US" smtClean="0"/>
              <a:t>3/31/2022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1AA170-33DF-45C5-8AD7-957A6B0AC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04394-7755-4C9B-96CE-2C9988736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D310-B534-4B21-AC17-DE1B6B9EC1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64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47470D-4A98-4318-ADF1-E2D551F302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0A6157-922A-4C32-9183-35120B8F4A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3A8FE-5427-4B39-A324-57371ECFA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C059-C948-4AB8-B9BB-E115FD481DA7}" type="datetimeFigureOut">
              <a:rPr lang="en-US" smtClean="0"/>
              <a:t>3/31/2022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5174B-1498-41D7-B6FB-D3FD75B8A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1D88C-0FFA-46A8-8C9B-7F7803AD5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D310-B534-4B21-AC17-DE1B6B9EC1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83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62184-8D14-4EF3-B279-1725AF56D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7FAF2-FFD9-4461-A77D-D10E03950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2C51B1-2D81-4E6C-92DC-8A14BA330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C059-C948-4AB8-B9BB-E115FD481DA7}" type="datetimeFigureOut">
              <a:rPr lang="en-US" smtClean="0"/>
              <a:t>3/31/2022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A6B57B-BCB1-4343-804B-86154B865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24AA83-91C9-4A0D-90A9-DB4DBB4C7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D310-B534-4B21-AC17-DE1B6B9EC1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055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54EDF-69C0-4B10-9D5A-43F95EB3C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B307CF-AC7F-4634-81C2-7204AED226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2B6BD-C1CC-4CD2-95C0-E0AA97B39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C059-C948-4AB8-B9BB-E115FD481DA7}" type="datetimeFigureOut">
              <a:rPr lang="en-US" smtClean="0"/>
              <a:t>3/31/2022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33A8B2-1402-43A4-B442-8E5FF173D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6CEDF-0BA5-4152-A5F8-BC4CCB84C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D310-B534-4B21-AC17-DE1B6B9EC1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342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FFB3E-92C7-4F53-8482-20B1AD1AB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58431-05D2-4339-8122-C186F384E9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C05DBB-9086-4039-A8C7-578A3592C4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D141D2-370A-4BBE-81FC-E67EC8D0A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C059-C948-4AB8-B9BB-E115FD481DA7}" type="datetimeFigureOut">
              <a:rPr lang="en-US" smtClean="0"/>
              <a:t>3/31/2022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67D384-FAB9-43D2-ADBF-3CFA086AA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7E2FBF-465A-46D3-9710-482D0C41A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D310-B534-4B21-AC17-DE1B6B9EC1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927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16904-C08B-49F8-8065-E28200B04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B59497-CC0E-42AA-B546-215F2CA91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3AA7DA-BE9D-4085-B1AA-8C36B432BE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47FE58-0B45-441A-9ABD-8DA9FD2D3D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678F9A-03F7-4D4C-BE5E-A6A5DC44B7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C36382-B003-43B5-8FF8-175360116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C059-C948-4AB8-B9BB-E115FD481DA7}" type="datetimeFigureOut">
              <a:rPr lang="en-US" smtClean="0"/>
              <a:t>3/31/2022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3F9178-514E-4418-AB3F-99904A16D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4B59D6-8EEE-48C2-A198-A04D92803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D310-B534-4B21-AC17-DE1B6B9EC1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031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055D4-A8E8-442A-A64E-FB4AEFC55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1BDD5E-D5DC-4ACC-8605-5579A7B6F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C059-C948-4AB8-B9BB-E115FD481DA7}" type="datetimeFigureOut">
              <a:rPr lang="en-US" smtClean="0"/>
              <a:t>3/31/2022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1CE3E2-A982-48C4-B27B-092327662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CFC062-8BCE-4F71-9C55-05E0D1134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D310-B534-4B21-AC17-DE1B6B9EC1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668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46AC51-9EE6-4964-AF4A-7C36062B1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C059-C948-4AB8-B9BB-E115FD481DA7}" type="datetimeFigureOut">
              <a:rPr lang="en-US" smtClean="0"/>
              <a:t>3/31/2022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DD9646-5DF4-46E3-9027-1E1E3C708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66F079-040F-4127-8FB2-9C1F5A8E4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D310-B534-4B21-AC17-DE1B6B9EC1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787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82298-36E0-4DEB-96D9-85AF1FC7E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4EB96-2D2E-4B45-99F5-AE8239CA8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112BBC-990B-4C4F-B100-A3A49A1C21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B4EA70-2CF8-4EDB-929B-4727ED0DB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C059-C948-4AB8-B9BB-E115FD481DA7}" type="datetimeFigureOut">
              <a:rPr lang="en-US" smtClean="0"/>
              <a:t>3/31/2022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E70F43-EA68-436C-8E09-FE8C0BC0D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4B1DDA-E392-4E9C-ABD8-9479E2487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D310-B534-4B21-AC17-DE1B6B9EC1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83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5C2D8-CB1A-402E-A08B-8DF8ED2A7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CB1411-F50A-4893-9DAD-B38AAD2918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8E30D9-F128-4968-AD2C-EADE234FD7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5DEE29-7924-4E8E-9CFC-9168A9140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5C059-C948-4AB8-B9BB-E115FD481DA7}" type="datetimeFigureOut">
              <a:rPr lang="en-US" smtClean="0"/>
              <a:t>3/31/2022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A81CAF-3AB8-49E3-8C5C-748C86463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6C228-AC16-4454-8A57-44621B054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D310-B534-4B21-AC17-DE1B6B9EC1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748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72659C-B0F7-425D-AAE5-6C1AF088D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614D6D-7D69-4255-B67C-6D172C9F3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60906-CAA1-4B42-8031-04311B2D3E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5C059-C948-4AB8-B9BB-E115FD481DA7}" type="datetimeFigureOut">
              <a:rPr lang="en-US" smtClean="0"/>
              <a:t>3/31/2022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CB2193-0352-443D-B5F5-9B7BE8A7DA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82CCF-BB53-43FB-AEDC-214672B11B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0D310-B534-4B21-AC17-DE1B6B9EC1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894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2">
            <a:extLst>
              <a:ext uri="{FF2B5EF4-FFF2-40B4-BE49-F238E27FC236}">
                <a16:creationId xmlns:a16="http://schemas.microsoft.com/office/drawing/2014/main" id="{0D182502-2FAE-451F-BE33-F1DBD3841168}"/>
              </a:ext>
            </a:extLst>
          </p:cNvPr>
          <p:cNvSpPr txBox="1">
            <a:spLocks/>
          </p:cNvSpPr>
          <p:nvPr/>
        </p:nvSpPr>
        <p:spPr>
          <a:xfrm>
            <a:off x="0" y="6031809"/>
            <a:ext cx="12192000" cy="365806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>
            <a:solidFill>
              <a:schemeClr val="tx1"/>
            </a:solidFill>
          </a:ln>
        </p:spPr>
        <p:txBody>
          <a:bodyPr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9DDB1C0-4DF3-4216-BFDA-CE2676EC2190}"/>
              </a:ext>
            </a:extLst>
          </p:cNvPr>
          <p:cNvSpPr txBox="1">
            <a:spLocks/>
          </p:cNvSpPr>
          <p:nvPr/>
        </p:nvSpPr>
        <p:spPr>
          <a:xfrm>
            <a:off x="0" y="1886639"/>
            <a:ext cx="8763000" cy="128076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rgbClr val="0070C0"/>
            </a:solidFill>
          </a:ln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en-US" sz="32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8A2DFF39-C24D-4A3C-934C-C73EC7DE70D2}"/>
              </a:ext>
            </a:extLst>
          </p:cNvPr>
          <p:cNvSpPr txBox="1">
            <a:spLocks/>
          </p:cNvSpPr>
          <p:nvPr/>
        </p:nvSpPr>
        <p:spPr>
          <a:xfrm>
            <a:off x="2476500" y="1801798"/>
            <a:ext cx="9715500" cy="12807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70C0"/>
            </a:solidFill>
          </a:ln>
        </p:spPr>
        <p:txBody>
          <a:bodyPr tIns="274320" anchor="t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MUNICIPAL BUILDINGS ADVISORY COMMITTEE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9C6A577-AA28-44F4-9250-2612794AF43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714" y="1039417"/>
            <a:ext cx="2662704" cy="2651178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8ED1275E-CD6D-4A2D-AAF4-26C408E29794}"/>
              </a:ext>
            </a:extLst>
          </p:cNvPr>
          <p:cNvGrpSpPr/>
          <p:nvPr/>
        </p:nvGrpSpPr>
        <p:grpSpPr>
          <a:xfrm>
            <a:off x="1911927" y="5954628"/>
            <a:ext cx="10280073" cy="393316"/>
            <a:chOff x="955963" y="4637444"/>
            <a:chExt cx="10280073" cy="393316"/>
          </a:xfrm>
          <a:solidFill>
            <a:schemeClr val="bg1"/>
          </a:solidFill>
        </p:grpSpPr>
        <p:sp>
          <p:nvSpPr>
            <p:cNvPr id="8" name="Title 2">
              <a:extLst>
                <a:ext uri="{FF2B5EF4-FFF2-40B4-BE49-F238E27FC236}">
                  <a16:creationId xmlns:a16="http://schemas.microsoft.com/office/drawing/2014/main" id="{EC403990-5A6C-468F-A762-CD730A939DEC}"/>
                </a:ext>
              </a:extLst>
            </p:cNvPr>
            <p:cNvSpPr txBox="1">
              <a:spLocks/>
            </p:cNvSpPr>
            <p:nvPr/>
          </p:nvSpPr>
          <p:spPr>
            <a:xfrm>
              <a:off x="955963" y="4637444"/>
              <a:ext cx="10280073" cy="393316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txBody>
            <a:bodyPr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000" kern="1200" cap="all" spc="5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eaLnBrk="1" hangingPunct="1">
                <a:defRPr>
                  <a:solidFill>
                    <a:schemeClr val="tx2"/>
                  </a:solidFill>
                </a:defRPr>
              </a:lvl2pPr>
              <a:lvl3pPr eaLnBrk="1" hangingPunct="1">
                <a:defRPr>
                  <a:solidFill>
                    <a:schemeClr val="tx2"/>
                  </a:solidFill>
                </a:defRPr>
              </a:lvl3pPr>
              <a:lvl4pPr eaLnBrk="1" hangingPunct="1">
                <a:defRPr>
                  <a:solidFill>
                    <a:schemeClr val="tx2"/>
                  </a:solidFill>
                </a:defRPr>
              </a:lvl4pPr>
              <a:lvl5pPr eaLnBrk="1" hangingPunct="1">
                <a:defRPr>
                  <a:solidFill>
                    <a:schemeClr val="tx2"/>
                  </a:solidFill>
                </a:defRPr>
              </a:lvl5pPr>
              <a:lvl6pPr eaLnBrk="1" hangingPunct="1">
                <a:defRPr>
                  <a:solidFill>
                    <a:schemeClr val="tx2"/>
                  </a:solidFill>
                </a:defRPr>
              </a:lvl6pPr>
              <a:lvl7pPr eaLnBrk="1" hangingPunct="1">
                <a:defRPr>
                  <a:solidFill>
                    <a:schemeClr val="tx2"/>
                  </a:solidFill>
                </a:defRPr>
              </a:lvl7pPr>
              <a:lvl8pPr eaLnBrk="1" hangingPunct="1">
                <a:defRPr>
                  <a:solidFill>
                    <a:schemeClr val="tx2"/>
                  </a:solidFill>
                </a:defRPr>
              </a:lvl8pPr>
              <a:lvl9pPr eaLnBrk="1" hangingPunct="1">
                <a:defRPr>
                  <a:solidFill>
                    <a:schemeClr val="tx2"/>
                  </a:solidFill>
                </a:defRPr>
              </a:lvl9pPr>
            </a:lstStyle>
            <a:p>
              <a:pPr algn="ctr"/>
              <a:r>
                <a:rPr lang="en-US" sz="2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aramond" panose="02020404030301010803" pitchFamily="18" charset="0"/>
                </a:rPr>
                <a:t>UPDATE to THE Board of selectmen</a:t>
              </a:r>
            </a:p>
          </p:txBody>
        </p:sp>
        <p:sp>
          <p:nvSpPr>
            <p:cNvPr id="10" name="Title 1">
              <a:extLst>
                <a:ext uri="{FF2B5EF4-FFF2-40B4-BE49-F238E27FC236}">
                  <a16:creationId xmlns:a16="http://schemas.microsoft.com/office/drawing/2014/main" id="{7225716A-FC58-43F7-83CF-3CAA8434C8CD}"/>
                </a:ext>
              </a:extLst>
            </p:cNvPr>
            <p:cNvSpPr txBox="1">
              <a:spLocks/>
            </p:cNvSpPr>
            <p:nvPr/>
          </p:nvSpPr>
          <p:spPr>
            <a:xfrm>
              <a:off x="9573994" y="4687115"/>
              <a:ext cx="1582202" cy="29397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3175">
              <a:solidFill>
                <a:schemeClr val="tx1"/>
              </a:solidFill>
            </a:ln>
          </p:spPr>
          <p:txBody>
            <a:bodyPr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000" kern="1200" spc="-100" baseline="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1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aramond" panose="02020404030301010803" pitchFamily="18" charset="0"/>
                </a:rPr>
                <a:t>    APRIL 4, 2022</a:t>
              </a: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0C4A094-F500-4465-9ADA-31E60DAA2C34}"/>
              </a:ext>
            </a:extLst>
          </p:cNvPr>
          <p:cNvCxnSpPr/>
          <p:nvPr/>
        </p:nvCxnSpPr>
        <p:spPr>
          <a:xfrm>
            <a:off x="4016532" y="2545876"/>
            <a:ext cx="607086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2">
            <a:extLst>
              <a:ext uri="{FF2B5EF4-FFF2-40B4-BE49-F238E27FC236}">
                <a16:creationId xmlns:a16="http://schemas.microsoft.com/office/drawing/2014/main" id="{2B15325C-7DF5-4E39-955C-705990A1D2FD}"/>
              </a:ext>
            </a:extLst>
          </p:cNvPr>
          <p:cNvSpPr txBox="1">
            <a:spLocks/>
          </p:cNvSpPr>
          <p:nvPr/>
        </p:nvSpPr>
        <p:spPr>
          <a:xfrm>
            <a:off x="1911927" y="2581623"/>
            <a:ext cx="10280073" cy="393316"/>
          </a:xfrm>
          <a:prstGeom prst="rect">
            <a:avLst/>
          </a:prstGeom>
          <a:noFill/>
          <a:ln w="3175">
            <a:noFill/>
          </a:ln>
        </p:spPr>
        <p:txBody>
          <a:bodyPr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TOWN OF SALEM NH</a:t>
            </a:r>
          </a:p>
        </p:txBody>
      </p:sp>
    </p:spTree>
    <p:extLst>
      <p:ext uri="{BB962C8B-B14F-4D97-AF65-F5344CB8AC3E}">
        <p14:creationId xmlns:p14="http://schemas.microsoft.com/office/powerpoint/2010/main" val="1878373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A417B1A-9E2F-47B8-92D4-4C2BC09B692D}"/>
              </a:ext>
            </a:extLst>
          </p:cNvPr>
          <p:cNvSpPr/>
          <p:nvPr/>
        </p:nvSpPr>
        <p:spPr>
          <a:xfrm>
            <a:off x="4937760" y="3056709"/>
            <a:ext cx="3825240" cy="372291"/>
          </a:xfrm>
          <a:prstGeom prst="rect">
            <a:avLst/>
          </a:prstGeom>
          <a:solidFill>
            <a:srgbClr val="FFFF0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239559-96DF-4960-8164-6E55FAECA6D6}"/>
              </a:ext>
            </a:extLst>
          </p:cNvPr>
          <p:cNvSpPr txBox="1"/>
          <p:nvPr/>
        </p:nvSpPr>
        <p:spPr>
          <a:xfrm>
            <a:off x="281233" y="2075681"/>
            <a:ext cx="11629534" cy="181588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Garamond" panose="02020404030301010803" pitchFamily="18" charset="0"/>
              </a:rPr>
              <a:t>The Municipal Buildings Advisory Committee is hereby established as an ad hoc group to review, evaluate, and make recommendations to the Board of Selectmen regarding town-owned buildings, not including Police or Fire, for the consideration of major capital improvements.</a:t>
            </a: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9DDB1C0-4DF3-4216-BFDA-CE2676EC2190}"/>
              </a:ext>
            </a:extLst>
          </p:cNvPr>
          <p:cNvSpPr txBox="1">
            <a:spLocks/>
          </p:cNvSpPr>
          <p:nvPr/>
        </p:nvSpPr>
        <p:spPr>
          <a:xfrm>
            <a:off x="0" y="420046"/>
            <a:ext cx="8763000" cy="87535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rgbClr val="0070C0"/>
            </a:solidFill>
          </a:ln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en-US" sz="32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8A2DFF39-C24D-4A3C-934C-C73EC7DE70D2}"/>
              </a:ext>
            </a:extLst>
          </p:cNvPr>
          <p:cNvSpPr txBox="1">
            <a:spLocks/>
          </p:cNvSpPr>
          <p:nvPr/>
        </p:nvSpPr>
        <p:spPr>
          <a:xfrm>
            <a:off x="2476500" y="353371"/>
            <a:ext cx="9715500" cy="8753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70C0"/>
            </a:solidFill>
          </a:ln>
        </p:spPr>
        <p:txBody>
          <a:bodyPr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MBAC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59237E-B3D6-46E7-8238-3504FA3B01AB}"/>
              </a:ext>
            </a:extLst>
          </p:cNvPr>
          <p:cNvSpPr txBox="1"/>
          <p:nvPr/>
        </p:nvSpPr>
        <p:spPr>
          <a:xfrm>
            <a:off x="281233" y="2075681"/>
            <a:ext cx="11629534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Garamond" panose="02020404030301010803" pitchFamily="18" charset="0"/>
              </a:rPr>
              <a:t>The Municipal Buildings Advisory Committee is hereby established as an ad hoc group to review, evaluate, and make recommendations to the Board of Selectmen regarding town-owned buildings for the consideration of major capital improvements.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C158C0-0B41-46E1-A29E-2B8C88F2D116}"/>
              </a:ext>
            </a:extLst>
          </p:cNvPr>
          <p:cNvSpPr txBox="1"/>
          <p:nvPr/>
        </p:nvSpPr>
        <p:spPr>
          <a:xfrm>
            <a:off x="1128965" y="5013762"/>
            <a:ext cx="4142986" cy="709746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286385" marR="0" indent="-28575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Joe Devine – Assistant Town Manager</a:t>
            </a:r>
          </a:p>
          <a:p>
            <a:pPr marL="286385" marR="0" indent="-28575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Garamond" panose="02020404030301010803" pitchFamily="18" charset="0"/>
                <a:ea typeface="Calibri" panose="020F0502020204030204" pitchFamily="34" charset="0"/>
              </a:rPr>
              <a:t>Trident – Owners Project Manager</a:t>
            </a:r>
            <a:endParaRPr lang="en-US" sz="1800" dirty="0">
              <a:solidFill>
                <a:srgbClr val="000000"/>
              </a:solidFill>
              <a:effectLst/>
              <a:latin typeface="Garamond" panose="02020404030301010803" pitchFamily="18" charset="0"/>
              <a:ea typeface="Calibri" panose="020F0502020204030204" pitchFamily="34" charset="0"/>
            </a:endParaRPr>
          </a:p>
        </p:txBody>
      </p:sp>
      <p:pic>
        <p:nvPicPr>
          <p:cNvPr id="10" name="Picture 9" descr="Table&#10;&#10;Description automatically generated">
            <a:extLst>
              <a:ext uri="{FF2B5EF4-FFF2-40B4-BE49-F238E27FC236}">
                <a16:creationId xmlns:a16="http://schemas.microsoft.com/office/drawing/2014/main" id="{129EC361-F2AF-4DB1-B322-029636593F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0114" y="4077818"/>
            <a:ext cx="5249008" cy="2581635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641711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4239559-96DF-4960-8164-6E55FAECA6D6}"/>
              </a:ext>
            </a:extLst>
          </p:cNvPr>
          <p:cNvSpPr txBox="1"/>
          <p:nvPr/>
        </p:nvSpPr>
        <p:spPr>
          <a:xfrm>
            <a:off x="1566038" y="2345601"/>
            <a:ext cx="4142986" cy="2604496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286385" marR="0" indent="-28575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Town Hall</a:t>
            </a:r>
          </a:p>
          <a:p>
            <a:pPr marL="286385" marR="0" indent="-28575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District Court</a:t>
            </a:r>
          </a:p>
          <a:p>
            <a:pPr marL="286385" marR="0" indent="-28575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DPW (All Buildings)</a:t>
            </a:r>
          </a:p>
          <a:p>
            <a:pPr marL="286385" marR="0" indent="-28575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Garamond" panose="02020404030301010803" pitchFamily="18" charset="0"/>
                <a:ea typeface="Calibri" panose="020F0502020204030204" pitchFamily="34" charset="0"/>
              </a:rPr>
              <a:t>Police Station</a:t>
            </a:r>
          </a:p>
          <a:p>
            <a:pPr marL="286385" marR="0" indent="-28575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Central Fire</a:t>
            </a:r>
          </a:p>
          <a:p>
            <a:pPr marL="286385" marR="0" indent="-28575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Garamond" panose="02020404030301010803" pitchFamily="18" charset="0"/>
                <a:ea typeface="Calibri" panose="020F0502020204030204" pitchFamily="34" charset="0"/>
              </a:rPr>
              <a:t>North Fire</a:t>
            </a:r>
          </a:p>
          <a:p>
            <a:pPr marL="286385" marR="0" indent="-28575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South Fire</a:t>
            </a:r>
          </a:p>
          <a:p>
            <a:pPr marL="286385" indent="-285750" algn="just">
              <a:lnSpc>
                <a:spcPct val="114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Old Town Hall</a:t>
            </a: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9DDB1C0-4DF3-4216-BFDA-CE2676EC2190}"/>
              </a:ext>
            </a:extLst>
          </p:cNvPr>
          <p:cNvSpPr txBox="1">
            <a:spLocks/>
          </p:cNvSpPr>
          <p:nvPr/>
        </p:nvSpPr>
        <p:spPr>
          <a:xfrm>
            <a:off x="0" y="420046"/>
            <a:ext cx="8763000" cy="87535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rgbClr val="0070C0"/>
            </a:solidFill>
          </a:ln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en-US" sz="32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8A2DFF39-C24D-4A3C-934C-C73EC7DE70D2}"/>
              </a:ext>
            </a:extLst>
          </p:cNvPr>
          <p:cNvSpPr txBox="1">
            <a:spLocks/>
          </p:cNvSpPr>
          <p:nvPr/>
        </p:nvSpPr>
        <p:spPr>
          <a:xfrm>
            <a:off x="2476500" y="353371"/>
            <a:ext cx="9715500" cy="8753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70C0"/>
            </a:solidFill>
          </a:ln>
        </p:spPr>
        <p:txBody>
          <a:bodyPr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BUILDINGS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3E7FD1-7968-4B1B-AEC9-E9C293A45339}"/>
              </a:ext>
            </a:extLst>
          </p:cNvPr>
          <p:cNvSpPr txBox="1"/>
          <p:nvPr/>
        </p:nvSpPr>
        <p:spPr>
          <a:xfrm>
            <a:off x="6482978" y="1871913"/>
            <a:ext cx="4028004" cy="4183453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286385" indent="-285750" algn="just">
              <a:lnSpc>
                <a:spcPct val="114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Ingram Senior Center</a:t>
            </a:r>
          </a:p>
          <a:p>
            <a:pPr marL="286385" marR="0" indent="-28575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Millville Circle Recreation Building</a:t>
            </a:r>
          </a:p>
          <a:p>
            <a:pPr marL="286385" marR="0" indent="-28575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Hedgehog Park Recreation Building</a:t>
            </a:r>
          </a:p>
          <a:p>
            <a:pPr marL="286385" marR="0" indent="-28575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Old Library</a:t>
            </a:r>
          </a:p>
          <a:p>
            <a:pPr marL="286385" marR="0" indent="-28575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Old School House</a:t>
            </a:r>
          </a:p>
          <a:p>
            <a:pPr marL="286385" marR="0" indent="-28575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Old Hose House</a:t>
            </a:r>
          </a:p>
          <a:p>
            <a:pPr marL="286385" marR="0" indent="-28575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Depot Train Station</a:t>
            </a:r>
          </a:p>
          <a:p>
            <a:pPr marL="286385" marR="0" indent="-28575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Garamond" panose="02020404030301010803" pitchFamily="18" charset="0"/>
                <a:ea typeface="Calibri" panose="020F0502020204030204" pitchFamily="34" charset="0"/>
              </a:rPr>
              <a:t>Water Treatment Plant</a:t>
            </a:r>
          </a:p>
          <a:p>
            <a:pPr marL="286385" marR="0" indent="-28575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Transfer Station </a:t>
            </a:r>
          </a:p>
          <a:p>
            <a:pPr marL="286385" marR="0" indent="-28575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Pine Grove Cemetery Garage</a:t>
            </a:r>
          </a:p>
          <a:p>
            <a:pPr marL="286385" marR="0" indent="-28575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Parks Building (Old Rockingham Road)</a:t>
            </a:r>
          </a:p>
          <a:p>
            <a:pPr marL="286385" marR="0" indent="-28575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Palmer School</a:t>
            </a:r>
          </a:p>
          <a:p>
            <a:pPr marL="286385" marR="0" indent="-28575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sz="1800" dirty="0">
              <a:solidFill>
                <a:srgbClr val="000000"/>
              </a:solidFill>
              <a:effectLst/>
              <a:latin typeface="Garamond" panose="02020404030301010803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303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4239559-96DF-4960-8164-6E55FAECA6D6}"/>
              </a:ext>
            </a:extLst>
          </p:cNvPr>
          <p:cNvSpPr txBox="1"/>
          <p:nvPr/>
        </p:nvSpPr>
        <p:spPr>
          <a:xfrm>
            <a:off x="281233" y="2305270"/>
            <a:ext cx="11629534" cy="3293209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Garamond" panose="02020404030301010803" pitchFamily="18" charset="0"/>
              </a:rPr>
              <a:t>RFQ - Request For Qualifications</a:t>
            </a:r>
          </a:p>
          <a:p>
            <a:pPr algn="ctr"/>
            <a:endParaRPr lang="en-US" sz="1200" b="1" dirty="0">
              <a:latin typeface="Garamond" panose="02020404030301010803" pitchFamily="18" charset="0"/>
            </a:endParaRPr>
          </a:p>
          <a:p>
            <a:pPr algn="just"/>
            <a:r>
              <a:rPr lang="en-US" sz="2800" dirty="0">
                <a:latin typeface="Garamond" panose="02020404030301010803" pitchFamily="18" charset="0"/>
              </a:rPr>
              <a:t>An RFQ is a qualifications-based selection process. It is NOT a bid. It is a request for firms to submit their qualifications to be considered for a project. It is applicable for professional services. The intent of an RFQ is to allow the Town to select who they feel is the most qualified for a project. The Town can negotiate a fee with its chosen selection and if terms cannot be reached, it has the option to go to the second choice and so on. </a:t>
            </a: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9DDB1C0-4DF3-4216-BFDA-CE2676EC2190}"/>
              </a:ext>
            </a:extLst>
          </p:cNvPr>
          <p:cNvSpPr txBox="1">
            <a:spLocks/>
          </p:cNvSpPr>
          <p:nvPr/>
        </p:nvSpPr>
        <p:spPr>
          <a:xfrm>
            <a:off x="0" y="420046"/>
            <a:ext cx="8763000" cy="87535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rgbClr val="0070C0"/>
            </a:solidFill>
          </a:ln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en-US" sz="32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8A2DFF39-C24D-4A3C-934C-C73EC7DE70D2}"/>
              </a:ext>
            </a:extLst>
          </p:cNvPr>
          <p:cNvSpPr txBox="1">
            <a:spLocks/>
          </p:cNvSpPr>
          <p:nvPr/>
        </p:nvSpPr>
        <p:spPr>
          <a:xfrm>
            <a:off x="2476500" y="353371"/>
            <a:ext cx="9715500" cy="8753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70C0"/>
            </a:solidFill>
          </a:ln>
        </p:spPr>
        <p:txBody>
          <a:bodyPr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PROFESSIONAL SERVICES</a:t>
            </a:r>
          </a:p>
        </p:txBody>
      </p:sp>
    </p:spTree>
    <p:extLst>
      <p:ext uri="{BB962C8B-B14F-4D97-AF65-F5344CB8AC3E}">
        <p14:creationId xmlns:p14="http://schemas.microsoft.com/office/powerpoint/2010/main" val="1843769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79DDB1C0-4DF3-4216-BFDA-CE2676EC2190}"/>
              </a:ext>
            </a:extLst>
          </p:cNvPr>
          <p:cNvSpPr txBox="1">
            <a:spLocks/>
          </p:cNvSpPr>
          <p:nvPr/>
        </p:nvSpPr>
        <p:spPr>
          <a:xfrm>
            <a:off x="0" y="420046"/>
            <a:ext cx="8763000" cy="87535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rgbClr val="0070C0"/>
            </a:solidFill>
          </a:ln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en-US" sz="32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8A2DFF39-C24D-4A3C-934C-C73EC7DE70D2}"/>
              </a:ext>
            </a:extLst>
          </p:cNvPr>
          <p:cNvSpPr txBox="1">
            <a:spLocks/>
          </p:cNvSpPr>
          <p:nvPr/>
        </p:nvSpPr>
        <p:spPr>
          <a:xfrm>
            <a:off x="2476500" y="353371"/>
            <a:ext cx="9715500" cy="8753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70C0"/>
            </a:solidFill>
          </a:ln>
        </p:spPr>
        <p:txBody>
          <a:bodyPr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REQUEST FOR QUALIFICATIONS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BF019B-FC02-414E-80B4-5F8DA5F89647}"/>
              </a:ext>
            </a:extLst>
          </p:cNvPr>
          <p:cNvSpPr txBox="1"/>
          <p:nvPr/>
        </p:nvSpPr>
        <p:spPr>
          <a:xfrm>
            <a:off x="281233" y="3517240"/>
            <a:ext cx="11629534" cy="52322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2800" b="1" dirty="0">
                <a:latin typeface="Garamond" panose="02020404030301010803" pitchFamily="18" charset="0"/>
              </a:rPr>
              <a:t>RFQ 2021-011 Owner’s Project Manager                                            April 2021</a:t>
            </a:r>
            <a:endParaRPr lang="en-US" sz="2800" dirty="0">
              <a:latin typeface="Garamond" panose="020204040303010108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239559-96DF-4960-8164-6E55FAECA6D6}"/>
              </a:ext>
            </a:extLst>
          </p:cNvPr>
          <p:cNvSpPr txBox="1"/>
          <p:nvPr/>
        </p:nvSpPr>
        <p:spPr>
          <a:xfrm>
            <a:off x="281233" y="2010254"/>
            <a:ext cx="11629534" cy="52322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2800" b="1" dirty="0">
                <a:latin typeface="Garamond" panose="02020404030301010803" pitchFamily="18" charset="0"/>
              </a:rPr>
              <a:t>RFQ 2021-007 Municipal Services Facilities                                    March 2021</a:t>
            </a:r>
            <a:endParaRPr lang="en-US" sz="2800" dirty="0">
              <a:latin typeface="Garamond" panose="02020404030301010803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B8D232-D25E-4760-9B56-A887603A5732}"/>
              </a:ext>
            </a:extLst>
          </p:cNvPr>
          <p:cNvSpPr txBox="1"/>
          <p:nvPr/>
        </p:nvSpPr>
        <p:spPr>
          <a:xfrm>
            <a:off x="281233" y="5651830"/>
            <a:ext cx="11629534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fr-FR" sz="2000" b="1" dirty="0">
                <a:latin typeface="Garamond" panose="02020404030301010803" pitchFamily="18" charset="0"/>
              </a:rPr>
              <a:t>Selection Complete - ICON</a:t>
            </a:r>
            <a:endParaRPr lang="en-US" sz="2000" dirty="0">
              <a:latin typeface="Garamond" panose="020204040303010108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942F531-2220-4932-A90D-440E62BD1686}"/>
              </a:ext>
            </a:extLst>
          </p:cNvPr>
          <p:cNvSpPr txBox="1"/>
          <p:nvPr/>
        </p:nvSpPr>
        <p:spPr>
          <a:xfrm>
            <a:off x="281233" y="5160559"/>
            <a:ext cx="11629534" cy="52322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2800" b="1" dirty="0">
                <a:latin typeface="Garamond" panose="02020404030301010803" pitchFamily="18" charset="0"/>
              </a:rPr>
              <a:t>RFQ 2021-020 Architectural Services                                         September 2021</a:t>
            </a:r>
            <a:endParaRPr lang="en-US" sz="2800" dirty="0">
              <a:latin typeface="Garamond" panose="02020404030301010803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E9D13D-43C9-46B2-947A-60FFA846C7D9}"/>
              </a:ext>
            </a:extLst>
          </p:cNvPr>
          <p:cNvSpPr txBox="1"/>
          <p:nvPr/>
        </p:nvSpPr>
        <p:spPr>
          <a:xfrm>
            <a:off x="281233" y="4000344"/>
            <a:ext cx="11629534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fr-FR" sz="2000" b="1" dirty="0">
                <a:latin typeface="Garamond" panose="02020404030301010803" pitchFamily="18" charset="0"/>
              </a:rPr>
              <a:t>Selection Complete – Trident </a:t>
            </a:r>
            <a:endParaRPr lang="en-US" sz="2000" dirty="0">
              <a:latin typeface="Garamond" panose="02020404030301010803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4FFB29-0142-4981-B6F5-3E0164969619}"/>
              </a:ext>
            </a:extLst>
          </p:cNvPr>
          <p:cNvSpPr txBox="1"/>
          <p:nvPr/>
        </p:nvSpPr>
        <p:spPr>
          <a:xfrm>
            <a:off x="281233" y="2482990"/>
            <a:ext cx="11629534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fr-FR" sz="2000" b="1" dirty="0">
                <a:latin typeface="Garamond" panose="02020404030301010803" pitchFamily="18" charset="0"/>
              </a:rPr>
              <a:t>Selection Complete – Weston and Sampson </a:t>
            </a:r>
            <a:endParaRPr lang="en-US" sz="20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895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79DDB1C0-4DF3-4216-BFDA-CE2676EC2190}"/>
              </a:ext>
            </a:extLst>
          </p:cNvPr>
          <p:cNvSpPr txBox="1">
            <a:spLocks/>
          </p:cNvSpPr>
          <p:nvPr/>
        </p:nvSpPr>
        <p:spPr>
          <a:xfrm>
            <a:off x="0" y="420046"/>
            <a:ext cx="8763000" cy="35580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rgbClr val="0070C0"/>
            </a:solidFill>
          </a:ln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en-US" sz="32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8A2DFF39-C24D-4A3C-934C-C73EC7DE70D2}"/>
              </a:ext>
            </a:extLst>
          </p:cNvPr>
          <p:cNvSpPr txBox="1">
            <a:spLocks/>
          </p:cNvSpPr>
          <p:nvPr/>
        </p:nvSpPr>
        <p:spPr>
          <a:xfrm>
            <a:off x="2476500" y="353371"/>
            <a:ext cx="9715500" cy="3558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70C0"/>
            </a:solidFill>
          </a:ln>
        </p:spPr>
        <p:txBody>
          <a:bodyPr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PROJECT SCHEDULES</a:t>
            </a:r>
          </a:p>
        </p:txBody>
      </p:sp>
      <p:pic>
        <p:nvPicPr>
          <p:cNvPr id="3" name="Picture 2" descr="Schematic&#10;&#10;Description automatically generated">
            <a:extLst>
              <a:ext uri="{FF2B5EF4-FFF2-40B4-BE49-F238E27FC236}">
                <a16:creationId xmlns:a16="http://schemas.microsoft.com/office/drawing/2014/main" id="{0AC1F586-0AEB-4B3A-9476-3C60F5707B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334" y="853872"/>
            <a:ext cx="8991331" cy="585602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673311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79DDB1C0-4DF3-4216-BFDA-CE2676EC2190}"/>
              </a:ext>
            </a:extLst>
          </p:cNvPr>
          <p:cNvSpPr txBox="1">
            <a:spLocks/>
          </p:cNvSpPr>
          <p:nvPr/>
        </p:nvSpPr>
        <p:spPr>
          <a:xfrm>
            <a:off x="0" y="2748466"/>
            <a:ext cx="8763000" cy="87535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rgbClr val="0070C0"/>
            </a:solidFill>
          </a:ln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en-US" sz="32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8A2DFF39-C24D-4A3C-934C-C73EC7DE70D2}"/>
              </a:ext>
            </a:extLst>
          </p:cNvPr>
          <p:cNvSpPr txBox="1">
            <a:spLocks/>
          </p:cNvSpPr>
          <p:nvPr/>
        </p:nvSpPr>
        <p:spPr>
          <a:xfrm>
            <a:off x="2476500" y="2653512"/>
            <a:ext cx="9715500" cy="8753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70C0"/>
            </a:solidFill>
          </a:ln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DISCUSSION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634683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5069</TotalTime>
  <Words>312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Garamond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Sorenson, Roy</dc:creator>
  <cp:lastModifiedBy>Sorenson, Roy</cp:lastModifiedBy>
  <cp:revision>85</cp:revision>
  <dcterms:created xsi:type="dcterms:W3CDTF">2021-03-08T18:33:29Z</dcterms:created>
  <dcterms:modified xsi:type="dcterms:W3CDTF">2022-03-31T13:01:17Z</dcterms:modified>
</cp:coreProperties>
</file>