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heco, James" userId="53ab07f5-c290-4655-ab53-87105b83cfc7" providerId="ADAL" clId="{4BF6ACA9-83E8-403A-8662-6652E7502AD0}"/>
    <pc:docChg chg="custSel addSld delSld modSld">
      <pc:chgData name="Pacheco, James" userId="53ab07f5-c290-4655-ab53-87105b83cfc7" providerId="ADAL" clId="{4BF6ACA9-83E8-403A-8662-6652E7502AD0}" dt="2022-03-22T14:52:39.133" v="34"/>
      <pc:docMkLst>
        <pc:docMk/>
      </pc:docMkLst>
      <pc:sldChg chg="new del">
        <pc:chgData name="Pacheco, James" userId="53ab07f5-c290-4655-ab53-87105b83cfc7" providerId="ADAL" clId="{4BF6ACA9-83E8-403A-8662-6652E7502AD0}" dt="2022-03-22T14:51:34.141" v="19" actId="2696"/>
        <pc:sldMkLst>
          <pc:docMk/>
          <pc:sldMk cId="1105912628" sldId="269"/>
        </pc:sldMkLst>
      </pc:sldChg>
      <pc:sldChg chg="new del">
        <pc:chgData name="Pacheco, James" userId="53ab07f5-c290-4655-ab53-87105b83cfc7" providerId="ADAL" clId="{4BF6ACA9-83E8-403A-8662-6652E7502AD0}" dt="2022-03-22T14:51:13.218" v="17" actId="2696"/>
        <pc:sldMkLst>
          <pc:docMk/>
          <pc:sldMk cId="1177537856" sldId="269"/>
        </pc:sldMkLst>
      </pc:sldChg>
      <pc:sldChg chg="addSp modSp new del mod setBg addAnim setClrOvrMap">
        <pc:chgData name="Pacheco, James" userId="53ab07f5-c290-4655-ab53-87105b83cfc7" providerId="ADAL" clId="{4BF6ACA9-83E8-403A-8662-6652E7502AD0}" dt="2022-03-22T14:51:03.301" v="15" actId="2696"/>
        <pc:sldMkLst>
          <pc:docMk/>
          <pc:sldMk cId="2003897326" sldId="269"/>
        </pc:sldMkLst>
        <pc:spChg chg="mod">
          <ac:chgData name="Pacheco, James" userId="53ab07f5-c290-4655-ab53-87105b83cfc7" providerId="ADAL" clId="{4BF6ACA9-83E8-403A-8662-6652E7502AD0}" dt="2022-03-22T14:50:27.410" v="13" actId="26606"/>
          <ac:spMkLst>
            <pc:docMk/>
            <pc:sldMk cId="2003897326" sldId="269"/>
            <ac:spMk id="2" creationId="{F1642A37-9D5F-4197-935F-6FD6D323E055}"/>
          </ac:spMkLst>
        </pc:spChg>
        <pc:spChg chg="mod">
          <ac:chgData name="Pacheco, James" userId="53ab07f5-c290-4655-ab53-87105b83cfc7" providerId="ADAL" clId="{4BF6ACA9-83E8-403A-8662-6652E7502AD0}" dt="2022-03-22T14:50:27.410" v="13" actId="26606"/>
          <ac:spMkLst>
            <pc:docMk/>
            <pc:sldMk cId="2003897326" sldId="269"/>
            <ac:spMk id="3" creationId="{48A2B74C-AA67-4A09-9E05-4A5DDB86CD14}"/>
          </ac:spMkLst>
        </pc:spChg>
        <pc:spChg chg="add">
          <ac:chgData name="Pacheco, James" userId="53ab07f5-c290-4655-ab53-87105b83cfc7" providerId="ADAL" clId="{4BF6ACA9-83E8-403A-8662-6652E7502AD0}" dt="2022-03-22T14:50:27.410" v="13" actId="26606"/>
          <ac:spMkLst>
            <pc:docMk/>
            <pc:sldMk cId="2003897326" sldId="269"/>
            <ac:spMk id="9" creationId="{E49CC64F-7275-4E33-961B-0C5CDC439875}"/>
          </ac:spMkLst>
        </pc:spChg>
        <pc:picChg chg="add">
          <ac:chgData name="Pacheco, James" userId="53ab07f5-c290-4655-ab53-87105b83cfc7" providerId="ADAL" clId="{4BF6ACA9-83E8-403A-8662-6652E7502AD0}" dt="2022-03-22T14:50:27.410" v="13" actId="26606"/>
          <ac:picMkLst>
            <pc:docMk/>
            <pc:sldMk cId="2003897326" sldId="269"/>
            <ac:picMk id="5" creationId="{A6DC3993-5E77-2FD2-E196-59D3A0FEE734}"/>
          </ac:picMkLst>
        </pc:picChg>
      </pc:sldChg>
      <pc:sldChg chg="addSp modSp new mod setBg addAnim setClrOvrMap">
        <pc:chgData name="Pacheco, James" userId="53ab07f5-c290-4655-ab53-87105b83cfc7" providerId="ADAL" clId="{4BF6ACA9-83E8-403A-8662-6652E7502AD0}" dt="2022-03-22T14:52:39.133" v="34"/>
        <pc:sldMkLst>
          <pc:docMk/>
          <pc:sldMk cId="3239739021" sldId="269"/>
        </pc:sldMkLst>
        <pc:spChg chg="mod">
          <ac:chgData name="Pacheco, James" userId="53ab07f5-c290-4655-ab53-87105b83cfc7" providerId="ADAL" clId="{4BF6ACA9-83E8-403A-8662-6652E7502AD0}" dt="2022-03-22T14:52:39.133" v="33" actId="26606"/>
          <ac:spMkLst>
            <pc:docMk/>
            <pc:sldMk cId="3239739021" sldId="269"/>
            <ac:spMk id="2" creationId="{2583DF64-2785-4B38-844C-CEC79F1C77BF}"/>
          </ac:spMkLst>
        </pc:spChg>
        <pc:spChg chg="mod">
          <ac:chgData name="Pacheco, James" userId="53ab07f5-c290-4655-ab53-87105b83cfc7" providerId="ADAL" clId="{4BF6ACA9-83E8-403A-8662-6652E7502AD0}" dt="2022-03-22T14:52:39.133" v="33" actId="26606"/>
          <ac:spMkLst>
            <pc:docMk/>
            <pc:sldMk cId="3239739021" sldId="269"/>
            <ac:spMk id="3" creationId="{61CE2ED4-A0D2-4B1B-9816-D940F2D0CCE6}"/>
          </ac:spMkLst>
        </pc:spChg>
        <pc:spChg chg="add">
          <ac:chgData name="Pacheco, James" userId="53ab07f5-c290-4655-ab53-87105b83cfc7" providerId="ADAL" clId="{4BF6ACA9-83E8-403A-8662-6652E7502AD0}" dt="2022-03-22T14:52:39.133" v="33" actId="26606"/>
          <ac:spMkLst>
            <pc:docMk/>
            <pc:sldMk cId="3239739021" sldId="269"/>
            <ac:spMk id="9" creationId="{E49CC64F-7275-4E33-961B-0C5CDC439875}"/>
          </ac:spMkLst>
        </pc:spChg>
        <pc:picChg chg="add">
          <ac:chgData name="Pacheco, James" userId="53ab07f5-c290-4655-ab53-87105b83cfc7" providerId="ADAL" clId="{4BF6ACA9-83E8-403A-8662-6652E7502AD0}" dt="2022-03-22T14:52:39.133" v="33" actId="26606"/>
          <ac:picMkLst>
            <pc:docMk/>
            <pc:sldMk cId="3239739021" sldId="269"/>
            <ac:picMk id="5" creationId="{AD43A893-771E-B77D-A19A-D1D66F5C08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F48C-C8D9-4470-9E9F-65AFDF7A4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9A0FF-D69F-485D-ACE4-380D8B5D4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8357-5E42-4B63-B93E-EC7C9A24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0506-BA38-4127-AE86-9BDC14F7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ED86-4BA9-4334-B704-D31E1465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5F8F-61C8-4706-BA0D-EFD5F361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BD57-8FB6-4ED3-9F35-152F5E19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0E3C-0224-4341-B213-90B2DCD7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691D-9CCE-4896-A7AE-AE0F68FF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38A6-9586-4D17-97A0-708969D5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8B093-D48B-47BC-AF29-25AA549F7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BDF91-1C5D-40C7-8C0C-52A4FFC5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1ED2-A761-42BA-9E23-31F0C21B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CD6B-4E54-4815-A47E-B05905A9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4FAB-B122-4107-B1D6-6E9491D4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0EBC-C60F-4BD7-975B-2DAF42F9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5892-E4DA-4062-BC90-41E51A23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8CF5-D58F-43FB-B9CB-168B474B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58717-9798-4E7F-B330-E9A2DA98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2327-D946-468C-9030-02326BB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7EC8-240E-4022-9C04-E8930E0F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473B3-569F-4AC1-A5D8-37D26CD94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60A4B-C4B9-43FB-9CEE-46EAE5EE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6021-B3F3-4798-9C2E-BB9F76E0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43B0-AAC8-481C-AF5F-F64F593B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5604-6219-4F49-BB0F-293FC04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684A-BBF5-461D-95C3-582AF2291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0337A-6F84-4BDC-9297-7BB51A67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B460B-B79B-48F8-96D8-2F1B1D0F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AA2D4-E734-4BC3-A2E7-A416EB17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69B6-F8BE-428F-ABA3-48FFBD9F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5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667E-1FF1-4A76-A7A7-72C6DD49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FAC9C-DF28-46E5-94DD-421E69EA3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1775F-B3EC-421A-B4F2-CD26273E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09950-FC1E-4B91-9F98-083F5F084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8051-D585-4DC6-BC0D-6CCFA686F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042C3-A781-4757-86BC-0EB43693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63EB3-1176-4EF3-BCED-76BD0D47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D075D-7EC3-4FC8-90DE-D7AA8B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9F8E-882D-4B72-A572-D65BB14D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EFD5F-83F1-4CBC-9E17-E0478275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CA0F0-8C9C-4D47-971A-67337668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986A1-85A0-4289-918C-480DE78B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23FE4-F959-40FF-8445-3C141B76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5027F-4F45-4F02-8D9C-6CDAC171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B8C34-15F2-4087-9392-1BE03770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49D3-875A-4B92-AA03-98046D6D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7472-C1A1-4A76-A434-A477AC26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4F765-BD7F-4B31-8B50-10A4D596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3210C-16E0-406E-89E5-EF11FADE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72553-8A8D-4170-BCEA-B0E3B5B1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36DF-4EF0-4D02-8DBB-294DB989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4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4CB0-58E2-4734-BF47-9FC3C2C0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4E4DF-59C5-4643-8808-B5748B57B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027CF-A62D-43D4-879B-3392AC2C0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8B974-EF1C-4FA1-BBF4-8C39C557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BC799-D8EE-41EF-BE43-809B9354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23674-4CA0-40BE-998E-BD35BF29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91AF8-F7A5-4D41-A157-8621F978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5E6B-33B3-41B9-9850-418FA23B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5470-24EE-40B4-A57D-E2B5C07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EFCB-8B70-4075-82C7-35D2AF9E8828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8E63-572C-415B-B2B1-932B7BCF2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E0A3D-0CED-4D20-8AB5-60A4B23E8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4005-AFDD-4758-BB87-AF32E180A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646744B-6ECC-47B7-AEA4-C363E3C7D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6127851" y="747714"/>
            <a:ext cx="5369780" cy="52395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DC8709-0A70-45A9-A160-4B831CAB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13F699-B53E-4E9A-B7E8-4979FEF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2889B-C3BE-439C-AE2D-62521B87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69" y="4000459"/>
            <a:ext cx="4203933" cy="2176272"/>
          </a:xfrm>
        </p:spPr>
        <p:txBody>
          <a:bodyPr anchor="t">
            <a:normAutofit/>
          </a:bodyPr>
          <a:lstStyle/>
          <a:p>
            <a:pPr algn="l"/>
            <a:r>
              <a:rPr lang="en-US" sz="4600" dirty="0"/>
              <a:t>Town of Salem Facilities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C39ED-52B4-40CB-96B8-B92CC87B3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52344"/>
            <a:ext cx="3209544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Municipal Building Advisory Committee </a:t>
            </a:r>
          </a:p>
          <a:p>
            <a:pPr algn="l"/>
            <a:r>
              <a:rPr lang="en-US" sz="2000" dirty="0"/>
              <a:t>March 24, 2022</a:t>
            </a:r>
          </a:p>
        </p:txBody>
      </p:sp>
    </p:spTree>
    <p:extLst>
      <p:ext uri="{BB962C8B-B14F-4D97-AF65-F5344CB8AC3E}">
        <p14:creationId xmlns:p14="http://schemas.microsoft.com/office/powerpoint/2010/main" val="22917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BBBE3-12B8-42A1-A1E9-7E46E716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" y="637763"/>
            <a:ext cx="2750868" cy="1508672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A/C Unit # 2 at Town Hall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6667-6452-4916-9B20-3ADD8E21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2400" dirty="0"/>
              <a:t>During Spring preventive HVAC maintenance at Town Hall </a:t>
            </a:r>
          </a:p>
          <a:p>
            <a:pPr lvl="1"/>
            <a:r>
              <a:rPr lang="en-US" sz="2000" dirty="0"/>
              <a:t>The contractor found that Unit # 2 is currently not operating</a:t>
            </a:r>
          </a:p>
          <a:p>
            <a:r>
              <a:rPr lang="en-US" sz="2400" dirty="0"/>
              <a:t>The compressor and valves for the unit were found to be nonoperational when tested</a:t>
            </a:r>
          </a:p>
          <a:p>
            <a:r>
              <a:rPr lang="en-US" sz="2400" dirty="0"/>
              <a:t>Recommendation from the contractor is replacement of unit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8144AA-EBA9-4F51-84DC-35063C5C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" y="2556896"/>
            <a:ext cx="3657636" cy="3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782CD-1FF1-41ED-A439-A76AE1F8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649" y="637763"/>
            <a:ext cx="4671287" cy="6616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dirty="0"/>
              <a:t>A/C Unit # 2 Town Hall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6" name="Content Placeholder 5" descr="A picture containing outdoor, brick, grill&#10;&#10;Description automatically generated">
            <a:extLst>
              <a:ext uri="{FF2B5EF4-FFF2-40B4-BE49-F238E27FC236}">
                <a16:creationId xmlns:a16="http://schemas.microsoft.com/office/drawing/2014/main" id="{2B5C366B-5A19-423F-83CA-FC5DF1335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 b="-3"/>
          <a:stretch/>
        </p:blipFill>
        <p:spPr>
          <a:xfrm rot="5400000">
            <a:off x="509366" y="1283943"/>
            <a:ext cx="5576770" cy="42844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234939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000D7-125D-4858-A324-A75704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4649" y="2555978"/>
            <a:ext cx="4310698" cy="365855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Lennox air conditioner 5-ton unit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Model year: 1984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Services the Downstairs Area, (i.e. Head Clerk, Tax Collector, and Assessing Area)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Air handler located in Human Services closet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Unit currently uses R-22 refrigerant, EPA is currently switching to R-410A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51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DF64-2785-4B38-844C-CEC79F1C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Questions 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E2ED4-A0D2-4B1B-9816-D940F2D0C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AD43A893-771E-B77D-A19A-D1D66F5C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973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4CC1D-0162-4135-AD2C-6763BC3D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49675"/>
            <a:ext cx="4284420" cy="77714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Topics for Discussion        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12448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D21CAE8-F034-4E35-8422-7BA9116A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7" y="1687225"/>
            <a:ext cx="4284420" cy="4284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3540-E635-44CB-A71E-B675AAAF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022" y="1447788"/>
            <a:ext cx="4293333" cy="4763295"/>
          </a:xfrm>
        </p:spPr>
        <p:txBody>
          <a:bodyPr>
            <a:normAutofit/>
          </a:bodyPr>
          <a:lstStyle/>
          <a:p>
            <a:r>
              <a:rPr lang="en-US" sz="2400" dirty="0"/>
              <a:t>Courthouse roof leak of August 2021</a:t>
            </a:r>
          </a:p>
          <a:p>
            <a:r>
              <a:rPr lang="en-US" sz="2400" dirty="0"/>
              <a:t>Town wide bids for facilities </a:t>
            </a:r>
          </a:p>
          <a:p>
            <a:r>
              <a:rPr lang="en-US" sz="2400" dirty="0"/>
              <a:t>A/C unit at Town Hall </a:t>
            </a:r>
          </a:p>
        </p:txBody>
      </p:sp>
    </p:spTree>
    <p:extLst>
      <p:ext uri="{BB962C8B-B14F-4D97-AF65-F5344CB8AC3E}">
        <p14:creationId xmlns:p14="http://schemas.microsoft.com/office/powerpoint/2010/main" val="184219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99357-62D5-40A1-B077-01EA0AB9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Courthouse Roof Leak August 2021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C530-9E89-44EC-B119-66960DE5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2200" dirty="0"/>
              <a:t>In August of 2021, a roof leak was reported in the Clerks area of the courthouse and the lower conference rooms</a:t>
            </a:r>
          </a:p>
          <a:p>
            <a:r>
              <a:rPr lang="en-US" sz="2200" dirty="0"/>
              <a:t>Clean up was conducted by Parks and Properties staff, with remediation completed by ServiceMaster </a:t>
            </a:r>
          </a:p>
          <a:p>
            <a:r>
              <a:rPr lang="en-US" sz="2200" dirty="0"/>
              <a:t>Roof patch repairs were completed by Scotts Roofing</a:t>
            </a:r>
          </a:p>
          <a:p>
            <a:r>
              <a:rPr lang="en-US" sz="2200" dirty="0"/>
              <a:t>Air quality testing was conducted by RPF Environmental</a:t>
            </a:r>
          </a:p>
          <a:p>
            <a:pPr lvl="1"/>
            <a:r>
              <a:rPr lang="en-US" sz="1800" dirty="0"/>
              <a:t>No mold was located in the area of the leak </a:t>
            </a:r>
          </a:p>
          <a:p>
            <a:r>
              <a:rPr lang="en-US" sz="2200" dirty="0"/>
              <a:t>Work covered by insurance included; drywall repairs, paint, carpet removal, ceiling tile repairs, and the moving of cubicles</a:t>
            </a:r>
          </a:p>
          <a:p>
            <a:r>
              <a:rPr lang="en-US" sz="2200" dirty="0"/>
              <a:t>Drywall, paint, and ceiling tile repairs were completed in the Fall of 2021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4671A3-B133-4F43-8897-75ABC87DF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" y="2878631"/>
            <a:ext cx="3657636" cy="3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ACE02-1F63-4125-B6F6-5299003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3" y="637762"/>
            <a:ext cx="2683491" cy="1951434"/>
          </a:xfrm>
        </p:spPr>
        <p:txBody>
          <a:bodyPr anchor="t"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Courthouse Roof Leak August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CFE4-2A9D-4E95-BF73-142E17AC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2400" dirty="0"/>
              <a:t>Due to court scheduling, carpet removal could not occur until February of 2022</a:t>
            </a:r>
          </a:p>
          <a:p>
            <a:r>
              <a:rPr lang="en-US" sz="2400" dirty="0"/>
              <a:t>In February, the final repairs were completed with the removal of existing carpet and replacement with carpet squares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9478DC4-FB11-4947-B646-A1F3F1170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" y="2710525"/>
            <a:ext cx="3657636" cy="3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23ADB-D7ED-489D-BF0F-38C9B3B9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Courthouse Roof Leak August 2021</a:t>
            </a:r>
          </a:p>
        </p:txBody>
      </p:sp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F7143E37-CEBB-4E43-B06C-AEA4E1383C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7" y="3241288"/>
            <a:ext cx="3427413" cy="342741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68969FD-5BAA-40C4-85EB-4879F65B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74" y="173561"/>
            <a:ext cx="2968972" cy="2829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C47994-E731-459C-83A3-A654B446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228" y="173561"/>
            <a:ext cx="2716845" cy="2906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A1F90-D2F3-41BE-8A86-D84E82BFE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74" y="3157086"/>
            <a:ext cx="2968972" cy="3530848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9F382CF1-4E55-4409-9C8E-53A52F2F6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932228" y="3157085"/>
            <a:ext cx="2716845" cy="3612317"/>
          </a:xfrm>
        </p:spPr>
      </p:pic>
    </p:spTree>
    <p:extLst>
      <p:ext uri="{BB962C8B-B14F-4D97-AF65-F5344CB8AC3E}">
        <p14:creationId xmlns:p14="http://schemas.microsoft.com/office/powerpoint/2010/main" val="132646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33EC6-44BD-416D-B80A-C5C2FEB9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Courthouse Roof Leak August 2021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C120CDCE-56C9-4A24-9DD2-FEDBF74DFE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6" y="3241288"/>
            <a:ext cx="3427413" cy="342741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DD3FFEA8-8ECC-4EA6-8AEB-B0DC1EEC6F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8234" y="59212"/>
            <a:ext cx="2804710" cy="2974208"/>
          </a:xfrm>
        </p:spPr>
      </p:pic>
      <p:pic>
        <p:nvPicPr>
          <p:cNvPr id="12" name="Picture 11" descr="A picture containing floor, wall, indoor&#10;&#10;Description automatically generated">
            <a:extLst>
              <a:ext uri="{FF2B5EF4-FFF2-40B4-BE49-F238E27FC236}">
                <a16:creationId xmlns:a16="http://schemas.microsoft.com/office/drawing/2014/main" id="{98B34D87-76D6-4D2A-9B9B-E256BB12F2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4" y="143959"/>
            <a:ext cx="2666199" cy="2804710"/>
          </a:xfrm>
          <a:prstGeom prst="rect">
            <a:avLst/>
          </a:prstGeom>
        </p:spPr>
      </p:pic>
      <p:pic>
        <p:nvPicPr>
          <p:cNvPr id="10" name="Picture 9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3FA8B544-DE92-42DF-9714-D6D4F31922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4557" y="3289198"/>
            <a:ext cx="3072064" cy="2974208"/>
          </a:xfrm>
          <a:prstGeom prst="rect">
            <a:avLst/>
          </a:prstGeom>
        </p:spPr>
      </p:pic>
      <p:pic>
        <p:nvPicPr>
          <p:cNvPr id="13" name="Content Placeholder 7" descr="A picture containing ground, ceiling, several&#10;&#10;Description automatically generated">
            <a:extLst>
              <a:ext uri="{FF2B5EF4-FFF2-40B4-BE49-F238E27FC236}">
                <a16:creationId xmlns:a16="http://schemas.microsoft.com/office/drawing/2014/main" id="{BFE3A574-E586-4235-AC8F-B704B03A9B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18" y="3418962"/>
            <a:ext cx="2672485" cy="30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A0FF-E1E3-496C-BB77-95E06FF9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Courthouse Roof Leak August 2021 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0E55024F-63B9-496B-976B-20BEB240E9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6" y="3224959"/>
            <a:ext cx="3427413" cy="342741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floor, indoor, stone&#10;&#10;Description automatically generated">
            <a:extLst>
              <a:ext uri="{FF2B5EF4-FFF2-40B4-BE49-F238E27FC236}">
                <a16:creationId xmlns:a16="http://schemas.microsoft.com/office/drawing/2014/main" id="{E8AD193D-7A10-4379-A7DB-AA52E489F1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85" y="1747156"/>
            <a:ext cx="3341028" cy="332293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24BD8-B6C5-4E2F-8762-07AD8201F6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8163" y="1912942"/>
            <a:ext cx="3322931" cy="29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950F3-3B10-4C49-BC53-126AA77C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Facility Services Bids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EB60-552D-46E0-AE54-96B95D09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2400" dirty="0"/>
              <a:t>In 2022, Municipal Services Department went to bid for services related to town facility needs</a:t>
            </a:r>
          </a:p>
          <a:p>
            <a:r>
              <a:rPr lang="en-US" sz="2400" dirty="0"/>
              <a:t>Prior to this year, every department had their own set of contractors for similar services. With these bids we are now able to streamline the services</a:t>
            </a:r>
          </a:p>
          <a:p>
            <a:r>
              <a:rPr lang="en-US" sz="2400" dirty="0"/>
              <a:t>Bids will be on a 3-year contract term</a:t>
            </a:r>
          </a:p>
          <a:p>
            <a:r>
              <a:rPr lang="en-US" sz="2400" dirty="0"/>
              <a:t>Bids varied from multiple contractors, to single contractors</a:t>
            </a:r>
          </a:p>
          <a:p>
            <a:r>
              <a:rPr lang="en-US" sz="2400" dirty="0"/>
              <a:t>Contractors can be used by all departments within the Town of Salem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111CB44-7D2E-47C1-95AF-7293696C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" y="2400282"/>
            <a:ext cx="3657636" cy="3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F12D6-EEE7-4854-B5FD-88E5C320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2022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Town Bids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84F0-FA92-4550-A890-2B9C7EE0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en-US" sz="2400" dirty="0"/>
              <a:t>List of Bids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Electrician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Plumber </a:t>
            </a:r>
          </a:p>
          <a:p>
            <a:pPr lvl="1"/>
            <a:r>
              <a:rPr lang="en-US" dirty="0"/>
              <a:t>General Contactor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Elevator Services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Pest Control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Generator Services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HVAC </a:t>
            </a:r>
          </a:p>
          <a:p>
            <a:pPr lvl="1"/>
            <a:r>
              <a:rPr lang="en-US" dirty="0"/>
              <a:t>Fire Alarm Services </a:t>
            </a:r>
          </a:p>
          <a:p>
            <a:pPr lvl="1"/>
            <a:r>
              <a:rPr lang="en-US" dirty="0"/>
              <a:t>Building Alarm Services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Overhead Doors </a:t>
            </a:r>
          </a:p>
          <a:p>
            <a:pPr lvl="1"/>
            <a:r>
              <a:rPr lang="en-US" dirty="0"/>
              <a:t>Landscape Services </a:t>
            </a:r>
          </a:p>
          <a:p>
            <a:pPr lvl="2"/>
            <a:r>
              <a:rPr lang="en-US" dirty="0"/>
              <a:t>Irrigation, hydroseeding, bark mulch blowing</a:t>
            </a:r>
          </a:p>
          <a:p>
            <a:pPr lvl="1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4E68395-A4BD-4845-A07A-3394AAA2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82"/>
            <a:ext cx="3657636" cy="3657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3734" y="6314173"/>
            <a:ext cx="6776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Red: </a:t>
            </a:r>
            <a:r>
              <a:rPr lang="en-US" sz="1100" dirty="0"/>
              <a:t>Indicates bids have been awarded or are in the process of being awarded</a:t>
            </a:r>
          </a:p>
          <a:p>
            <a:r>
              <a:rPr lang="en-US" sz="1100" b="1" dirty="0"/>
              <a:t>Black: </a:t>
            </a:r>
            <a:r>
              <a:rPr lang="en-US" sz="1100" dirty="0"/>
              <a:t>Indicates services that have yet been awarded</a:t>
            </a:r>
          </a:p>
        </p:txBody>
      </p:sp>
    </p:spTree>
    <p:extLst>
      <p:ext uri="{BB962C8B-B14F-4D97-AF65-F5344CB8AC3E}">
        <p14:creationId xmlns:p14="http://schemas.microsoft.com/office/powerpoint/2010/main" val="360010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D9EE025E69F4B9802FBABE99DE25D" ma:contentTypeVersion="9" ma:contentTypeDescription="Create a new document." ma:contentTypeScope="" ma:versionID="38b663d5d1818da88c72a8b63be444ef">
  <xsd:schema xmlns:xsd="http://www.w3.org/2001/XMLSchema" xmlns:xs="http://www.w3.org/2001/XMLSchema" xmlns:p="http://schemas.microsoft.com/office/2006/metadata/properties" xmlns:ns3="be74942e-0fc3-4650-8b73-7040e7d8c1a6" targetNamespace="http://schemas.microsoft.com/office/2006/metadata/properties" ma:root="true" ma:fieldsID="08716a82815b99d9102030708e92a3c1" ns3:_="">
    <xsd:import namespace="be74942e-0fc3-4650-8b73-7040e7d8c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4942e-0fc3-4650-8b73-7040e7d8c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B02A6-E7F2-46A5-B7C1-C5F776566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4942e-0fc3-4650-8b73-7040e7d8c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7BEF8-E98F-4D9D-AE31-DC7F5BD40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9A03E-61C2-44E3-BF5A-E485A55E7992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be74942e-0fc3-4650-8b73-7040e7d8c1a6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439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Town of Salem Facilities Update</vt:lpstr>
      <vt:lpstr>Topics for Discussion          </vt:lpstr>
      <vt:lpstr>Courthouse Roof Leak August 2021 </vt:lpstr>
      <vt:lpstr>Courthouse Roof Leak August 2021</vt:lpstr>
      <vt:lpstr>Courthouse Roof Leak August 2021</vt:lpstr>
      <vt:lpstr>Courthouse Roof Leak August 2021</vt:lpstr>
      <vt:lpstr>Courthouse Roof Leak August 2021 </vt:lpstr>
      <vt:lpstr>Facility Services Bids 2022</vt:lpstr>
      <vt:lpstr> 2022 Town Bids</vt:lpstr>
      <vt:lpstr>A/C Unit # 2 at Town Hall </vt:lpstr>
      <vt:lpstr>A/C Unit # 2 Town Hall </vt:lpstr>
      <vt:lpstr>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Salem Facilities Update</dc:title>
  <dc:creator>Pacheco, James</dc:creator>
  <cp:lastModifiedBy>Pacheco, James</cp:lastModifiedBy>
  <cp:revision>29</cp:revision>
  <dcterms:created xsi:type="dcterms:W3CDTF">2022-03-21T14:18:22Z</dcterms:created>
  <dcterms:modified xsi:type="dcterms:W3CDTF">2022-03-22T14:52:47Z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0x0101004B9D9EE025E69F4B9802FBABE99DE25D</vt:lpwstr>
  </property>
</Properties>
</file>