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8" r:id="rId3"/>
    <p:sldId id="288" r:id="rId4"/>
    <p:sldId id="289" r:id="rId5"/>
    <p:sldId id="302" r:id="rId6"/>
    <p:sldId id="290" r:id="rId7"/>
    <p:sldId id="303" r:id="rId8"/>
    <p:sldId id="291" r:id="rId9"/>
    <p:sldId id="292" r:id="rId10"/>
    <p:sldId id="294" r:id="rId11"/>
    <p:sldId id="293" r:id="rId12"/>
    <p:sldId id="295" r:id="rId13"/>
    <p:sldId id="296" r:id="rId14"/>
    <p:sldId id="297" r:id="rId15"/>
    <p:sldId id="299" r:id="rId16"/>
    <p:sldId id="298" r:id="rId17"/>
    <p:sldId id="301" r:id="rId18"/>
    <p:sldId id="300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FF"/>
    <a:srgbClr val="3E68F0"/>
    <a:srgbClr val="0F25CB"/>
    <a:srgbClr val="0A93D0"/>
    <a:srgbClr val="0985BD"/>
    <a:srgbClr val="838E70"/>
    <a:srgbClr val="7F8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380" autoAdjust="0"/>
  </p:normalViewPr>
  <p:slideViewPr>
    <p:cSldViewPr snapToGrid="0">
      <p:cViewPr varScale="1">
        <p:scale>
          <a:sx n="83" d="100"/>
          <a:sy n="83" d="100"/>
        </p:scale>
        <p:origin x="120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7B061F-4AAB-45AA-BA47-6988FCC2789D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1954D5F-0769-44E1-B53F-4BA0795DC7D0}">
      <dgm:prSet/>
      <dgm:spPr/>
      <dgm:t>
        <a:bodyPr/>
        <a:lstStyle/>
        <a:p>
          <a:r>
            <a:rPr lang="en-US"/>
            <a:t>Ingram Senior Center</a:t>
          </a:r>
        </a:p>
      </dgm:t>
    </dgm:pt>
    <dgm:pt modelId="{1EBE7F7C-9799-45FB-842E-534FEDEBEBB2}" type="parTrans" cxnId="{33674DB6-36DD-4D04-A9A8-416AD38EB1F5}">
      <dgm:prSet/>
      <dgm:spPr/>
      <dgm:t>
        <a:bodyPr/>
        <a:lstStyle/>
        <a:p>
          <a:endParaRPr lang="en-US"/>
        </a:p>
      </dgm:t>
    </dgm:pt>
    <dgm:pt modelId="{07C39974-4B0B-402F-9002-9BD6875F66DE}" type="sibTrans" cxnId="{33674DB6-36DD-4D04-A9A8-416AD38EB1F5}">
      <dgm:prSet/>
      <dgm:spPr/>
      <dgm:t>
        <a:bodyPr/>
        <a:lstStyle/>
        <a:p>
          <a:endParaRPr lang="en-US"/>
        </a:p>
      </dgm:t>
    </dgm:pt>
    <dgm:pt modelId="{F2A6CC00-C162-416B-B9D3-D17F7B54320B}">
      <dgm:prSet/>
      <dgm:spPr/>
      <dgm:t>
        <a:bodyPr/>
        <a:lstStyle/>
        <a:p>
          <a:r>
            <a:rPr lang="en-US"/>
            <a:t>William E. Palmer School </a:t>
          </a:r>
        </a:p>
      </dgm:t>
    </dgm:pt>
    <dgm:pt modelId="{8F2E5922-B038-4898-AA56-427ECC935C4C}" type="parTrans" cxnId="{8F598B3A-27A2-4D14-A035-C9CB7D5DB3EA}">
      <dgm:prSet/>
      <dgm:spPr/>
      <dgm:t>
        <a:bodyPr/>
        <a:lstStyle/>
        <a:p>
          <a:endParaRPr lang="en-US"/>
        </a:p>
      </dgm:t>
    </dgm:pt>
    <dgm:pt modelId="{834B0A3B-0E7C-452D-97D9-D1B1149E84C2}" type="sibTrans" cxnId="{8F598B3A-27A2-4D14-A035-C9CB7D5DB3EA}">
      <dgm:prSet/>
      <dgm:spPr/>
      <dgm:t>
        <a:bodyPr/>
        <a:lstStyle/>
        <a:p>
          <a:endParaRPr lang="en-US"/>
        </a:p>
      </dgm:t>
    </dgm:pt>
    <dgm:pt modelId="{FDD3D81A-96D5-4548-B793-F93CCC7017BE}">
      <dgm:prSet/>
      <dgm:spPr/>
      <dgm:t>
        <a:bodyPr/>
        <a:lstStyle/>
        <a:p>
          <a:r>
            <a:rPr lang="en-US"/>
            <a:t>Hedgehog Park Recreation Building</a:t>
          </a:r>
        </a:p>
      </dgm:t>
    </dgm:pt>
    <dgm:pt modelId="{F9580A62-EEEF-458D-BC4D-9FDAEB34322D}" type="parTrans" cxnId="{F0736BD3-E597-4E25-BA55-4B0E3E1B12D7}">
      <dgm:prSet/>
      <dgm:spPr/>
      <dgm:t>
        <a:bodyPr/>
        <a:lstStyle/>
        <a:p>
          <a:endParaRPr lang="en-US"/>
        </a:p>
      </dgm:t>
    </dgm:pt>
    <dgm:pt modelId="{1898E63D-C796-493D-81C1-3DF37740B585}" type="sibTrans" cxnId="{F0736BD3-E597-4E25-BA55-4B0E3E1B12D7}">
      <dgm:prSet/>
      <dgm:spPr/>
      <dgm:t>
        <a:bodyPr/>
        <a:lstStyle/>
        <a:p>
          <a:endParaRPr lang="en-US"/>
        </a:p>
      </dgm:t>
    </dgm:pt>
    <dgm:pt modelId="{48E42EF0-44A9-4730-801D-17E1CC53E908}">
      <dgm:prSet/>
      <dgm:spPr/>
      <dgm:t>
        <a:bodyPr/>
        <a:lstStyle/>
        <a:p>
          <a:r>
            <a:rPr lang="en-US" b="0" i="0" baseline="0"/>
            <a:t>Millville Circle Recreation Building </a:t>
          </a:r>
          <a:endParaRPr lang="en-US"/>
        </a:p>
      </dgm:t>
    </dgm:pt>
    <dgm:pt modelId="{BACF0FD0-114B-42F0-9969-FE87046816D8}" type="parTrans" cxnId="{616B8D04-3641-4D6C-B9B6-86E52A96640A}">
      <dgm:prSet/>
      <dgm:spPr/>
      <dgm:t>
        <a:bodyPr/>
        <a:lstStyle/>
        <a:p>
          <a:endParaRPr lang="en-US"/>
        </a:p>
      </dgm:t>
    </dgm:pt>
    <dgm:pt modelId="{E91484B3-6C52-4258-9C63-BFB51323B31D}" type="sibTrans" cxnId="{616B8D04-3641-4D6C-B9B6-86E52A96640A}">
      <dgm:prSet/>
      <dgm:spPr/>
      <dgm:t>
        <a:bodyPr/>
        <a:lstStyle/>
        <a:p>
          <a:endParaRPr lang="en-US"/>
        </a:p>
      </dgm:t>
    </dgm:pt>
    <dgm:pt modelId="{826576A0-AEC3-456D-9E97-5BF0D9E1ABF7}" type="pres">
      <dgm:prSet presAssocID="{FF7B061F-4AAB-45AA-BA47-6988FCC2789D}" presName="linear" presStyleCnt="0">
        <dgm:presLayoutVars>
          <dgm:animLvl val="lvl"/>
          <dgm:resizeHandles val="exact"/>
        </dgm:presLayoutVars>
      </dgm:prSet>
      <dgm:spPr/>
    </dgm:pt>
    <dgm:pt modelId="{95A44ADE-C3E8-44B7-AC40-FEB4C4ACD6CC}" type="pres">
      <dgm:prSet presAssocID="{B1954D5F-0769-44E1-B53F-4BA0795DC7D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81CF306-AD86-44A2-9EBA-FC5CF9416673}" type="pres">
      <dgm:prSet presAssocID="{07C39974-4B0B-402F-9002-9BD6875F66DE}" presName="spacer" presStyleCnt="0"/>
      <dgm:spPr/>
    </dgm:pt>
    <dgm:pt modelId="{E7F27AC4-E2FD-47F9-8DAB-F050306B0D3D}" type="pres">
      <dgm:prSet presAssocID="{F2A6CC00-C162-416B-B9D3-D17F7B54320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00B8126-C60C-4AB9-ADFA-B1B1218A7316}" type="pres">
      <dgm:prSet presAssocID="{834B0A3B-0E7C-452D-97D9-D1B1149E84C2}" presName="spacer" presStyleCnt="0"/>
      <dgm:spPr/>
    </dgm:pt>
    <dgm:pt modelId="{D34D2D57-EAA0-4FD5-BE24-374A2469C28C}" type="pres">
      <dgm:prSet presAssocID="{FDD3D81A-96D5-4548-B793-F93CCC7017B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9C7A224-2244-4F3E-8695-B502586013CD}" type="pres">
      <dgm:prSet presAssocID="{1898E63D-C796-493D-81C1-3DF37740B585}" presName="spacer" presStyleCnt="0"/>
      <dgm:spPr/>
    </dgm:pt>
    <dgm:pt modelId="{AE610489-55F2-48AA-9954-C18B7BA856C9}" type="pres">
      <dgm:prSet presAssocID="{48E42EF0-44A9-4730-801D-17E1CC53E90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16B8D04-3641-4D6C-B9B6-86E52A96640A}" srcId="{FF7B061F-4AAB-45AA-BA47-6988FCC2789D}" destId="{48E42EF0-44A9-4730-801D-17E1CC53E908}" srcOrd="3" destOrd="0" parTransId="{BACF0FD0-114B-42F0-9969-FE87046816D8}" sibTransId="{E91484B3-6C52-4258-9C63-BFB51323B31D}"/>
    <dgm:cxn modelId="{83FFAD1A-402B-42E6-AD6B-63EE794C2CEA}" type="presOf" srcId="{FF7B061F-4AAB-45AA-BA47-6988FCC2789D}" destId="{826576A0-AEC3-456D-9E97-5BF0D9E1ABF7}" srcOrd="0" destOrd="0" presId="urn:microsoft.com/office/officeart/2005/8/layout/vList2"/>
    <dgm:cxn modelId="{8F598B3A-27A2-4D14-A035-C9CB7D5DB3EA}" srcId="{FF7B061F-4AAB-45AA-BA47-6988FCC2789D}" destId="{F2A6CC00-C162-416B-B9D3-D17F7B54320B}" srcOrd="1" destOrd="0" parTransId="{8F2E5922-B038-4898-AA56-427ECC935C4C}" sibTransId="{834B0A3B-0E7C-452D-97D9-D1B1149E84C2}"/>
    <dgm:cxn modelId="{76D4086F-F850-4157-9772-5976218292EF}" type="presOf" srcId="{FDD3D81A-96D5-4548-B793-F93CCC7017BE}" destId="{D34D2D57-EAA0-4FD5-BE24-374A2469C28C}" srcOrd="0" destOrd="0" presId="urn:microsoft.com/office/officeart/2005/8/layout/vList2"/>
    <dgm:cxn modelId="{ABF4A875-40BB-4818-81FB-A3156784E94C}" type="presOf" srcId="{48E42EF0-44A9-4730-801D-17E1CC53E908}" destId="{AE610489-55F2-48AA-9954-C18B7BA856C9}" srcOrd="0" destOrd="0" presId="urn:microsoft.com/office/officeart/2005/8/layout/vList2"/>
    <dgm:cxn modelId="{BDBF4D7A-3286-4627-B709-9BBA67EAC6B9}" type="presOf" srcId="{B1954D5F-0769-44E1-B53F-4BA0795DC7D0}" destId="{95A44ADE-C3E8-44B7-AC40-FEB4C4ACD6CC}" srcOrd="0" destOrd="0" presId="urn:microsoft.com/office/officeart/2005/8/layout/vList2"/>
    <dgm:cxn modelId="{DFD35998-DC7D-4A81-8421-A578DA568CC8}" type="presOf" srcId="{F2A6CC00-C162-416B-B9D3-D17F7B54320B}" destId="{E7F27AC4-E2FD-47F9-8DAB-F050306B0D3D}" srcOrd="0" destOrd="0" presId="urn:microsoft.com/office/officeart/2005/8/layout/vList2"/>
    <dgm:cxn modelId="{33674DB6-36DD-4D04-A9A8-416AD38EB1F5}" srcId="{FF7B061F-4AAB-45AA-BA47-6988FCC2789D}" destId="{B1954D5F-0769-44E1-B53F-4BA0795DC7D0}" srcOrd="0" destOrd="0" parTransId="{1EBE7F7C-9799-45FB-842E-534FEDEBEBB2}" sibTransId="{07C39974-4B0B-402F-9002-9BD6875F66DE}"/>
    <dgm:cxn modelId="{F0736BD3-E597-4E25-BA55-4B0E3E1B12D7}" srcId="{FF7B061F-4AAB-45AA-BA47-6988FCC2789D}" destId="{FDD3D81A-96D5-4548-B793-F93CCC7017BE}" srcOrd="2" destOrd="0" parTransId="{F9580A62-EEEF-458D-BC4D-9FDAEB34322D}" sibTransId="{1898E63D-C796-493D-81C1-3DF37740B585}"/>
    <dgm:cxn modelId="{ADB39815-1657-4791-A21C-048453378682}" type="presParOf" srcId="{826576A0-AEC3-456D-9E97-5BF0D9E1ABF7}" destId="{95A44ADE-C3E8-44B7-AC40-FEB4C4ACD6CC}" srcOrd="0" destOrd="0" presId="urn:microsoft.com/office/officeart/2005/8/layout/vList2"/>
    <dgm:cxn modelId="{5FD7F2BF-C6F5-47E8-9CD1-5134526E60BB}" type="presParOf" srcId="{826576A0-AEC3-456D-9E97-5BF0D9E1ABF7}" destId="{F81CF306-AD86-44A2-9EBA-FC5CF9416673}" srcOrd="1" destOrd="0" presId="urn:microsoft.com/office/officeart/2005/8/layout/vList2"/>
    <dgm:cxn modelId="{3FA5344F-A72C-4061-888B-44E4C6FD627D}" type="presParOf" srcId="{826576A0-AEC3-456D-9E97-5BF0D9E1ABF7}" destId="{E7F27AC4-E2FD-47F9-8DAB-F050306B0D3D}" srcOrd="2" destOrd="0" presId="urn:microsoft.com/office/officeart/2005/8/layout/vList2"/>
    <dgm:cxn modelId="{7303CDEE-2A45-448E-9FCC-8AADA41C48F2}" type="presParOf" srcId="{826576A0-AEC3-456D-9E97-5BF0D9E1ABF7}" destId="{E00B8126-C60C-4AB9-ADFA-B1B1218A7316}" srcOrd="3" destOrd="0" presId="urn:microsoft.com/office/officeart/2005/8/layout/vList2"/>
    <dgm:cxn modelId="{E5000023-E194-40C2-80DA-732CD909CC84}" type="presParOf" srcId="{826576A0-AEC3-456D-9E97-5BF0D9E1ABF7}" destId="{D34D2D57-EAA0-4FD5-BE24-374A2469C28C}" srcOrd="4" destOrd="0" presId="urn:microsoft.com/office/officeart/2005/8/layout/vList2"/>
    <dgm:cxn modelId="{A42713BF-8287-4BA6-807F-6543A22900C9}" type="presParOf" srcId="{826576A0-AEC3-456D-9E97-5BF0D9E1ABF7}" destId="{79C7A224-2244-4F3E-8695-B502586013CD}" srcOrd="5" destOrd="0" presId="urn:microsoft.com/office/officeart/2005/8/layout/vList2"/>
    <dgm:cxn modelId="{2FF6343D-A991-4B1D-A319-AC08847A98ED}" type="presParOf" srcId="{826576A0-AEC3-456D-9E97-5BF0D9E1ABF7}" destId="{AE610489-55F2-48AA-9954-C18B7BA856C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7CA640-A86F-45AE-9BD8-F6900CB7AA3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B00BA50-682A-4575-9E43-239DAEA2002E}">
      <dgm:prSet/>
      <dgm:spPr/>
      <dgm:t>
        <a:bodyPr/>
        <a:lstStyle/>
        <a:p>
          <a:r>
            <a:rPr lang="en-US" dirty="0"/>
            <a:t>William E. Palmer School </a:t>
          </a:r>
        </a:p>
      </dgm:t>
    </dgm:pt>
    <dgm:pt modelId="{7DA87867-BDA0-4E65-89C1-0891D6846147}" type="parTrans" cxnId="{0568009D-E8ED-47AC-AA3B-49BADF58BCEE}">
      <dgm:prSet/>
      <dgm:spPr/>
      <dgm:t>
        <a:bodyPr/>
        <a:lstStyle/>
        <a:p>
          <a:endParaRPr lang="en-US"/>
        </a:p>
      </dgm:t>
    </dgm:pt>
    <dgm:pt modelId="{95486F8E-88BD-491C-A9B4-0E8E7CE2CD27}" type="sibTrans" cxnId="{0568009D-E8ED-47AC-AA3B-49BADF58BCEE}">
      <dgm:prSet/>
      <dgm:spPr/>
      <dgm:t>
        <a:bodyPr/>
        <a:lstStyle/>
        <a:p>
          <a:endParaRPr lang="en-US"/>
        </a:p>
      </dgm:t>
    </dgm:pt>
    <dgm:pt modelId="{925A400F-62EB-463A-8854-9D16FC9F2DF0}">
      <dgm:prSet/>
      <dgm:spPr/>
      <dgm:t>
        <a:bodyPr/>
        <a:lstStyle/>
        <a:p>
          <a:r>
            <a:rPr lang="en-US"/>
            <a:t>Built in 1853</a:t>
          </a:r>
        </a:p>
      </dgm:t>
    </dgm:pt>
    <dgm:pt modelId="{913FFF78-A410-452E-9A13-B24CB14E06E2}" type="parTrans" cxnId="{662CC8B8-7199-4F63-B548-C36BD475B02E}">
      <dgm:prSet/>
      <dgm:spPr/>
      <dgm:t>
        <a:bodyPr/>
        <a:lstStyle/>
        <a:p>
          <a:endParaRPr lang="en-US"/>
        </a:p>
      </dgm:t>
    </dgm:pt>
    <dgm:pt modelId="{81B4F798-B038-477F-88E4-8F8CD142EDBE}" type="sibTrans" cxnId="{662CC8B8-7199-4F63-B548-C36BD475B02E}">
      <dgm:prSet/>
      <dgm:spPr/>
      <dgm:t>
        <a:bodyPr/>
        <a:lstStyle/>
        <a:p>
          <a:endParaRPr lang="en-US"/>
        </a:p>
      </dgm:t>
    </dgm:pt>
    <dgm:pt modelId="{DDE79E20-FEE3-4BBA-875A-434961B975CE}">
      <dgm:prSet/>
      <dgm:spPr/>
      <dgm:t>
        <a:bodyPr/>
        <a:lstStyle/>
        <a:p>
          <a:r>
            <a:rPr lang="en-US"/>
            <a:t>169 years old </a:t>
          </a:r>
        </a:p>
      </dgm:t>
    </dgm:pt>
    <dgm:pt modelId="{6A778877-8815-445A-8629-2F997205F632}" type="parTrans" cxnId="{DDEAFB60-F5B6-421F-AD8D-D957270A7B8D}">
      <dgm:prSet/>
      <dgm:spPr/>
      <dgm:t>
        <a:bodyPr/>
        <a:lstStyle/>
        <a:p>
          <a:endParaRPr lang="en-US"/>
        </a:p>
      </dgm:t>
    </dgm:pt>
    <dgm:pt modelId="{A183D54C-6276-49F3-9B00-63D7956F238D}" type="sibTrans" cxnId="{DDEAFB60-F5B6-421F-AD8D-D957270A7B8D}">
      <dgm:prSet/>
      <dgm:spPr/>
      <dgm:t>
        <a:bodyPr/>
        <a:lstStyle/>
        <a:p>
          <a:endParaRPr lang="en-US"/>
        </a:p>
      </dgm:t>
    </dgm:pt>
    <dgm:pt modelId="{C9C540BB-0EDD-4688-9EA2-4DE7779085F6}" type="pres">
      <dgm:prSet presAssocID="{E37CA640-A86F-45AE-9BD8-F6900CB7AA3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EBFD172-B0D7-46FA-9FDF-0756452C3DE2}" type="pres">
      <dgm:prSet presAssocID="{FB00BA50-682A-4575-9E43-239DAEA2002E}" presName="hierRoot1" presStyleCnt="0"/>
      <dgm:spPr/>
    </dgm:pt>
    <dgm:pt modelId="{57F86000-3832-41C2-B29D-BC94F0EA4063}" type="pres">
      <dgm:prSet presAssocID="{FB00BA50-682A-4575-9E43-239DAEA2002E}" presName="composite" presStyleCnt="0"/>
      <dgm:spPr/>
    </dgm:pt>
    <dgm:pt modelId="{31E6138C-3CD3-43ED-8D6C-0CDED33E8111}" type="pres">
      <dgm:prSet presAssocID="{FB00BA50-682A-4575-9E43-239DAEA2002E}" presName="background" presStyleLbl="node0" presStyleIdx="0" presStyleCnt="3"/>
      <dgm:spPr/>
    </dgm:pt>
    <dgm:pt modelId="{0342FE6B-5BDF-482A-BEDB-36EBD39E292B}" type="pres">
      <dgm:prSet presAssocID="{FB00BA50-682A-4575-9E43-239DAEA2002E}" presName="text" presStyleLbl="fgAcc0" presStyleIdx="0" presStyleCnt="3">
        <dgm:presLayoutVars>
          <dgm:chPref val="3"/>
        </dgm:presLayoutVars>
      </dgm:prSet>
      <dgm:spPr/>
    </dgm:pt>
    <dgm:pt modelId="{35F1DE42-F852-4DBE-A4F5-DC42483FFC21}" type="pres">
      <dgm:prSet presAssocID="{FB00BA50-682A-4575-9E43-239DAEA2002E}" presName="hierChild2" presStyleCnt="0"/>
      <dgm:spPr/>
    </dgm:pt>
    <dgm:pt modelId="{B4D442D7-B713-474A-9288-A9FA8731B488}" type="pres">
      <dgm:prSet presAssocID="{925A400F-62EB-463A-8854-9D16FC9F2DF0}" presName="hierRoot1" presStyleCnt="0"/>
      <dgm:spPr/>
    </dgm:pt>
    <dgm:pt modelId="{8C3C72DD-DCEA-492C-B84A-6885C2A1B854}" type="pres">
      <dgm:prSet presAssocID="{925A400F-62EB-463A-8854-9D16FC9F2DF0}" presName="composite" presStyleCnt="0"/>
      <dgm:spPr/>
    </dgm:pt>
    <dgm:pt modelId="{931889D5-94BE-4630-AFCE-A7F5FB09CDA4}" type="pres">
      <dgm:prSet presAssocID="{925A400F-62EB-463A-8854-9D16FC9F2DF0}" presName="background" presStyleLbl="node0" presStyleIdx="1" presStyleCnt="3"/>
      <dgm:spPr/>
    </dgm:pt>
    <dgm:pt modelId="{5BC4D8A6-A607-4A9D-BB04-0B2C202BDE90}" type="pres">
      <dgm:prSet presAssocID="{925A400F-62EB-463A-8854-9D16FC9F2DF0}" presName="text" presStyleLbl="fgAcc0" presStyleIdx="1" presStyleCnt="3">
        <dgm:presLayoutVars>
          <dgm:chPref val="3"/>
        </dgm:presLayoutVars>
      </dgm:prSet>
      <dgm:spPr/>
    </dgm:pt>
    <dgm:pt modelId="{1A06472B-BF3B-424B-BB2E-4D3857AC0BD0}" type="pres">
      <dgm:prSet presAssocID="{925A400F-62EB-463A-8854-9D16FC9F2DF0}" presName="hierChild2" presStyleCnt="0"/>
      <dgm:spPr/>
    </dgm:pt>
    <dgm:pt modelId="{49DC5E9B-A112-456B-8930-735C0D94EDCD}" type="pres">
      <dgm:prSet presAssocID="{DDE79E20-FEE3-4BBA-875A-434961B975CE}" presName="hierRoot1" presStyleCnt="0"/>
      <dgm:spPr/>
    </dgm:pt>
    <dgm:pt modelId="{4238B2F8-5E62-4F83-9C7B-833F7E513228}" type="pres">
      <dgm:prSet presAssocID="{DDE79E20-FEE3-4BBA-875A-434961B975CE}" presName="composite" presStyleCnt="0"/>
      <dgm:spPr/>
    </dgm:pt>
    <dgm:pt modelId="{67B40A6D-02E0-4D61-9B1B-0201201AA4EE}" type="pres">
      <dgm:prSet presAssocID="{DDE79E20-FEE3-4BBA-875A-434961B975CE}" presName="background" presStyleLbl="node0" presStyleIdx="2" presStyleCnt="3"/>
      <dgm:spPr/>
    </dgm:pt>
    <dgm:pt modelId="{C036FF6A-0690-4273-810B-C2D21EF51AFD}" type="pres">
      <dgm:prSet presAssocID="{DDE79E20-FEE3-4BBA-875A-434961B975CE}" presName="text" presStyleLbl="fgAcc0" presStyleIdx="2" presStyleCnt="3">
        <dgm:presLayoutVars>
          <dgm:chPref val="3"/>
        </dgm:presLayoutVars>
      </dgm:prSet>
      <dgm:spPr/>
    </dgm:pt>
    <dgm:pt modelId="{6E927839-F9FF-4C62-B73D-F57E59AB0454}" type="pres">
      <dgm:prSet presAssocID="{DDE79E20-FEE3-4BBA-875A-434961B975CE}" presName="hierChild2" presStyleCnt="0"/>
      <dgm:spPr/>
    </dgm:pt>
  </dgm:ptLst>
  <dgm:cxnLst>
    <dgm:cxn modelId="{F0413018-5C5C-41BC-A822-94A67E679875}" type="presOf" srcId="{925A400F-62EB-463A-8854-9D16FC9F2DF0}" destId="{5BC4D8A6-A607-4A9D-BB04-0B2C202BDE90}" srcOrd="0" destOrd="0" presId="urn:microsoft.com/office/officeart/2005/8/layout/hierarchy1"/>
    <dgm:cxn modelId="{DDEAFB60-F5B6-421F-AD8D-D957270A7B8D}" srcId="{E37CA640-A86F-45AE-9BD8-F6900CB7AA3F}" destId="{DDE79E20-FEE3-4BBA-875A-434961B975CE}" srcOrd="2" destOrd="0" parTransId="{6A778877-8815-445A-8629-2F997205F632}" sibTransId="{A183D54C-6276-49F3-9B00-63D7956F238D}"/>
    <dgm:cxn modelId="{BA2BC06E-5960-4BAE-8084-E2FA6D75C94E}" type="presOf" srcId="{E37CA640-A86F-45AE-9BD8-F6900CB7AA3F}" destId="{C9C540BB-0EDD-4688-9EA2-4DE7779085F6}" srcOrd="0" destOrd="0" presId="urn:microsoft.com/office/officeart/2005/8/layout/hierarchy1"/>
    <dgm:cxn modelId="{0568009D-E8ED-47AC-AA3B-49BADF58BCEE}" srcId="{E37CA640-A86F-45AE-9BD8-F6900CB7AA3F}" destId="{FB00BA50-682A-4575-9E43-239DAEA2002E}" srcOrd="0" destOrd="0" parTransId="{7DA87867-BDA0-4E65-89C1-0891D6846147}" sibTransId="{95486F8E-88BD-491C-A9B4-0E8E7CE2CD27}"/>
    <dgm:cxn modelId="{A4B4D2A1-7B0E-44F6-8259-FBE508B79C66}" type="presOf" srcId="{DDE79E20-FEE3-4BBA-875A-434961B975CE}" destId="{C036FF6A-0690-4273-810B-C2D21EF51AFD}" srcOrd="0" destOrd="0" presId="urn:microsoft.com/office/officeart/2005/8/layout/hierarchy1"/>
    <dgm:cxn modelId="{662CC8B8-7199-4F63-B548-C36BD475B02E}" srcId="{E37CA640-A86F-45AE-9BD8-F6900CB7AA3F}" destId="{925A400F-62EB-463A-8854-9D16FC9F2DF0}" srcOrd="1" destOrd="0" parTransId="{913FFF78-A410-452E-9A13-B24CB14E06E2}" sibTransId="{81B4F798-B038-477F-88E4-8F8CD142EDBE}"/>
    <dgm:cxn modelId="{124609F3-F465-4249-9442-564950D22783}" type="presOf" srcId="{FB00BA50-682A-4575-9E43-239DAEA2002E}" destId="{0342FE6B-5BDF-482A-BEDB-36EBD39E292B}" srcOrd="0" destOrd="0" presId="urn:microsoft.com/office/officeart/2005/8/layout/hierarchy1"/>
    <dgm:cxn modelId="{50F0C278-D8D6-472C-A424-39E2442A376B}" type="presParOf" srcId="{C9C540BB-0EDD-4688-9EA2-4DE7779085F6}" destId="{EEBFD172-B0D7-46FA-9FDF-0756452C3DE2}" srcOrd="0" destOrd="0" presId="urn:microsoft.com/office/officeart/2005/8/layout/hierarchy1"/>
    <dgm:cxn modelId="{DAD42726-8807-4D0B-BFDB-937E8E26A4B9}" type="presParOf" srcId="{EEBFD172-B0D7-46FA-9FDF-0756452C3DE2}" destId="{57F86000-3832-41C2-B29D-BC94F0EA4063}" srcOrd="0" destOrd="0" presId="urn:microsoft.com/office/officeart/2005/8/layout/hierarchy1"/>
    <dgm:cxn modelId="{03D8E869-85A4-46A9-9F71-FB67186E58ED}" type="presParOf" srcId="{57F86000-3832-41C2-B29D-BC94F0EA4063}" destId="{31E6138C-3CD3-43ED-8D6C-0CDED33E8111}" srcOrd="0" destOrd="0" presId="urn:microsoft.com/office/officeart/2005/8/layout/hierarchy1"/>
    <dgm:cxn modelId="{F45A47FE-7A0E-4674-B1F8-1D75995AB7A2}" type="presParOf" srcId="{57F86000-3832-41C2-B29D-BC94F0EA4063}" destId="{0342FE6B-5BDF-482A-BEDB-36EBD39E292B}" srcOrd="1" destOrd="0" presId="urn:microsoft.com/office/officeart/2005/8/layout/hierarchy1"/>
    <dgm:cxn modelId="{7CFB6476-39B7-44F7-A9C3-3B9E6D1B690E}" type="presParOf" srcId="{EEBFD172-B0D7-46FA-9FDF-0756452C3DE2}" destId="{35F1DE42-F852-4DBE-A4F5-DC42483FFC21}" srcOrd="1" destOrd="0" presId="urn:microsoft.com/office/officeart/2005/8/layout/hierarchy1"/>
    <dgm:cxn modelId="{52198169-EABC-4C27-9050-37F34B303587}" type="presParOf" srcId="{C9C540BB-0EDD-4688-9EA2-4DE7779085F6}" destId="{B4D442D7-B713-474A-9288-A9FA8731B488}" srcOrd="1" destOrd="0" presId="urn:microsoft.com/office/officeart/2005/8/layout/hierarchy1"/>
    <dgm:cxn modelId="{DDB9DAA9-0748-4774-AA5A-A3335F721A9F}" type="presParOf" srcId="{B4D442D7-B713-474A-9288-A9FA8731B488}" destId="{8C3C72DD-DCEA-492C-B84A-6885C2A1B854}" srcOrd="0" destOrd="0" presId="urn:microsoft.com/office/officeart/2005/8/layout/hierarchy1"/>
    <dgm:cxn modelId="{206218BC-345A-4076-A613-79CF7FC49A25}" type="presParOf" srcId="{8C3C72DD-DCEA-492C-B84A-6885C2A1B854}" destId="{931889D5-94BE-4630-AFCE-A7F5FB09CDA4}" srcOrd="0" destOrd="0" presId="urn:microsoft.com/office/officeart/2005/8/layout/hierarchy1"/>
    <dgm:cxn modelId="{90F28929-03EE-4E98-B91E-1273781C2043}" type="presParOf" srcId="{8C3C72DD-DCEA-492C-B84A-6885C2A1B854}" destId="{5BC4D8A6-A607-4A9D-BB04-0B2C202BDE90}" srcOrd="1" destOrd="0" presId="urn:microsoft.com/office/officeart/2005/8/layout/hierarchy1"/>
    <dgm:cxn modelId="{A450F456-4B3B-44FC-8317-0D7D9809587B}" type="presParOf" srcId="{B4D442D7-B713-474A-9288-A9FA8731B488}" destId="{1A06472B-BF3B-424B-BB2E-4D3857AC0BD0}" srcOrd="1" destOrd="0" presId="urn:microsoft.com/office/officeart/2005/8/layout/hierarchy1"/>
    <dgm:cxn modelId="{CF4E52B2-2259-4A91-AB05-0590C54F2953}" type="presParOf" srcId="{C9C540BB-0EDD-4688-9EA2-4DE7779085F6}" destId="{49DC5E9B-A112-456B-8930-735C0D94EDCD}" srcOrd="2" destOrd="0" presId="urn:microsoft.com/office/officeart/2005/8/layout/hierarchy1"/>
    <dgm:cxn modelId="{A390F028-C968-4C4D-B46E-5C4CC07B09EA}" type="presParOf" srcId="{49DC5E9B-A112-456B-8930-735C0D94EDCD}" destId="{4238B2F8-5E62-4F83-9C7B-833F7E513228}" srcOrd="0" destOrd="0" presId="urn:microsoft.com/office/officeart/2005/8/layout/hierarchy1"/>
    <dgm:cxn modelId="{B1BEEF02-6E6D-409D-9795-9646F419BD58}" type="presParOf" srcId="{4238B2F8-5E62-4F83-9C7B-833F7E513228}" destId="{67B40A6D-02E0-4D61-9B1B-0201201AA4EE}" srcOrd="0" destOrd="0" presId="urn:microsoft.com/office/officeart/2005/8/layout/hierarchy1"/>
    <dgm:cxn modelId="{1D1B6471-1FC2-4223-8FB9-C12D3EB1D538}" type="presParOf" srcId="{4238B2F8-5E62-4F83-9C7B-833F7E513228}" destId="{C036FF6A-0690-4273-810B-C2D21EF51AFD}" srcOrd="1" destOrd="0" presId="urn:microsoft.com/office/officeart/2005/8/layout/hierarchy1"/>
    <dgm:cxn modelId="{CB46125C-33FA-4ADE-B2AF-D747152A15D5}" type="presParOf" srcId="{49DC5E9B-A112-456B-8930-735C0D94EDCD}" destId="{6E927839-F9FF-4C62-B73D-F57E59AB045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44ADE-C3E8-44B7-AC40-FEB4C4ACD6CC}">
      <dsp:nvSpPr>
        <dsp:cNvPr id="0" name=""/>
        <dsp:cNvSpPr/>
      </dsp:nvSpPr>
      <dsp:spPr>
        <a:xfrm>
          <a:off x="0" y="56657"/>
          <a:ext cx="6261100" cy="12928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Ingram Senior Center</a:t>
          </a:r>
        </a:p>
      </dsp:txBody>
      <dsp:txXfrm>
        <a:off x="63112" y="119769"/>
        <a:ext cx="6134876" cy="1166626"/>
      </dsp:txXfrm>
    </dsp:sp>
    <dsp:sp modelId="{E7F27AC4-E2FD-47F9-8DAB-F050306B0D3D}">
      <dsp:nvSpPr>
        <dsp:cNvPr id="0" name=""/>
        <dsp:cNvSpPr/>
      </dsp:nvSpPr>
      <dsp:spPr>
        <a:xfrm>
          <a:off x="0" y="1447427"/>
          <a:ext cx="6261100" cy="1292850"/>
        </a:xfrm>
        <a:prstGeom prst="roundRect">
          <a:avLst/>
        </a:prstGeom>
        <a:gradFill rotWithShape="0">
          <a:gsLst>
            <a:gs pos="0">
              <a:schemeClr val="accent2">
                <a:hueOff val="-441124"/>
                <a:satOff val="497"/>
                <a:lumOff val="1177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441124"/>
                <a:satOff val="497"/>
                <a:lumOff val="1177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441124"/>
                <a:satOff val="497"/>
                <a:lumOff val="1177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William E. Palmer School </a:t>
          </a:r>
        </a:p>
      </dsp:txBody>
      <dsp:txXfrm>
        <a:off x="63112" y="1510539"/>
        <a:ext cx="6134876" cy="1166626"/>
      </dsp:txXfrm>
    </dsp:sp>
    <dsp:sp modelId="{D34D2D57-EAA0-4FD5-BE24-374A2469C28C}">
      <dsp:nvSpPr>
        <dsp:cNvPr id="0" name=""/>
        <dsp:cNvSpPr/>
      </dsp:nvSpPr>
      <dsp:spPr>
        <a:xfrm>
          <a:off x="0" y="2838197"/>
          <a:ext cx="6261100" cy="1292850"/>
        </a:xfrm>
        <a:prstGeom prst="roundRect">
          <a:avLst/>
        </a:prstGeom>
        <a:gradFill rotWithShape="0">
          <a:gsLst>
            <a:gs pos="0">
              <a:schemeClr val="accent2">
                <a:hueOff val="-882249"/>
                <a:satOff val="995"/>
                <a:lumOff val="2353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882249"/>
                <a:satOff val="995"/>
                <a:lumOff val="2353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882249"/>
                <a:satOff val="995"/>
                <a:lumOff val="2353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Hedgehog Park Recreation Building</a:t>
          </a:r>
        </a:p>
      </dsp:txBody>
      <dsp:txXfrm>
        <a:off x="63112" y="2901309"/>
        <a:ext cx="6134876" cy="1166626"/>
      </dsp:txXfrm>
    </dsp:sp>
    <dsp:sp modelId="{AE610489-55F2-48AA-9954-C18B7BA856C9}">
      <dsp:nvSpPr>
        <dsp:cNvPr id="0" name=""/>
        <dsp:cNvSpPr/>
      </dsp:nvSpPr>
      <dsp:spPr>
        <a:xfrm>
          <a:off x="0" y="4228967"/>
          <a:ext cx="6261100" cy="1292850"/>
        </a:xfrm>
        <a:prstGeom prst="roundRect">
          <a:avLst/>
        </a:prstGeom>
        <a:gradFill rotWithShape="0">
          <a:gsLst>
            <a:gs pos="0">
              <a:schemeClr val="accent2">
                <a:hueOff val="-1323373"/>
                <a:satOff val="1492"/>
                <a:lumOff val="353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1323373"/>
                <a:satOff val="1492"/>
                <a:lumOff val="353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1323373"/>
                <a:satOff val="1492"/>
                <a:lumOff val="353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i="0" kern="1200" baseline="0"/>
            <a:t>Millville Circle Recreation Building </a:t>
          </a:r>
          <a:endParaRPr lang="en-US" sz="3400" kern="1200"/>
        </a:p>
      </dsp:txBody>
      <dsp:txXfrm>
        <a:off x="63112" y="4292079"/>
        <a:ext cx="6134876" cy="11666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6138C-3CD3-43ED-8D6C-0CDED33E8111}">
      <dsp:nvSpPr>
        <dsp:cNvPr id="0" name=""/>
        <dsp:cNvSpPr/>
      </dsp:nvSpPr>
      <dsp:spPr>
        <a:xfrm>
          <a:off x="0" y="507403"/>
          <a:ext cx="1527665" cy="9700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42FE6B-5BDF-482A-BEDB-36EBD39E292B}">
      <dsp:nvSpPr>
        <dsp:cNvPr id="0" name=""/>
        <dsp:cNvSpPr/>
      </dsp:nvSpPr>
      <dsp:spPr>
        <a:xfrm>
          <a:off x="169740" y="668657"/>
          <a:ext cx="1527665" cy="9700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William E. Palmer School </a:t>
          </a:r>
        </a:p>
      </dsp:txBody>
      <dsp:txXfrm>
        <a:off x="198152" y="697069"/>
        <a:ext cx="1470841" cy="913243"/>
      </dsp:txXfrm>
    </dsp:sp>
    <dsp:sp modelId="{931889D5-94BE-4630-AFCE-A7F5FB09CDA4}">
      <dsp:nvSpPr>
        <dsp:cNvPr id="0" name=""/>
        <dsp:cNvSpPr/>
      </dsp:nvSpPr>
      <dsp:spPr>
        <a:xfrm>
          <a:off x="1867146" y="507403"/>
          <a:ext cx="1527665" cy="9700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C4D8A6-A607-4A9D-BB04-0B2C202BDE90}">
      <dsp:nvSpPr>
        <dsp:cNvPr id="0" name=""/>
        <dsp:cNvSpPr/>
      </dsp:nvSpPr>
      <dsp:spPr>
        <a:xfrm>
          <a:off x="2036887" y="668657"/>
          <a:ext cx="1527665" cy="9700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Built in 1853</a:t>
          </a:r>
        </a:p>
      </dsp:txBody>
      <dsp:txXfrm>
        <a:off x="2065299" y="697069"/>
        <a:ext cx="1470841" cy="913243"/>
      </dsp:txXfrm>
    </dsp:sp>
    <dsp:sp modelId="{67B40A6D-02E0-4D61-9B1B-0201201AA4EE}">
      <dsp:nvSpPr>
        <dsp:cNvPr id="0" name=""/>
        <dsp:cNvSpPr/>
      </dsp:nvSpPr>
      <dsp:spPr>
        <a:xfrm>
          <a:off x="3734293" y="507403"/>
          <a:ext cx="1527665" cy="9700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36FF6A-0690-4273-810B-C2D21EF51AFD}">
      <dsp:nvSpPr>
        <dsp:cNvPr id="0" name=""/>
        <dsp:cNvSpPr/>
      </dsp:nvSpPr>
      <dsp:spPr>
        <a:xfrm>
          <a:off x="3904034" y="668657"/>
          <a:ext cx="1527665" cy="9700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169 years old </a:t>
          </a:r>
        </a:p>
      </dsp:txBody>
      <dsp:txXfrm>
        <a:off x="3932446" y="697069"/>
        <a:ext cx="1470841" cy="9132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C059-C948-4AB8-B9BB-E115FD481DA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FB40D310-B534-4B21-AC17-DE1B6B9EC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34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C059-C948-4AB8-B9BB-E115FD481DA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FB40D310-B534-4B21-AC17-DE1B6B9EC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80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C059-C948-4AB8-B9BB-E115FD481DA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FB40D310-B534-4B21-AC17-DE1B6B9EC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35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C059-C948-4AB8-B9BB-E115FD481DA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B40D310-B534-4B21-AC17-DE1B6B9EC1E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3919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C059-C948-4AB8-B9BB-E115FD481DA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B40D310-B534-4B21-AC17-DE1B6B9EC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39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C059-C948-4AB8-B9BB-E115FD481DA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D310-B534-4B21-AC17-DE1B6B9EC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22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C059-C948-4AB8-B9BB-E115FD481DA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D310-B534-4B21-AC17-DE1B6B9EC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38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C059-C948-4AB8-B9BB-E115FD481DA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D310-B534-4B21-AC17-DE1B6B9EC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59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A705C059-C948-4AB8-B9BB-E115FD481DA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FB40D310-B534-4B21-AC17-DE1B6B9EC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74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C059-C948-4AB8-B9BB-E115FD481DA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D310-B534-4B21-AC17-DE1B6B9EC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25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C059-C948-4AB8-B9BB-E115FD481DA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FB40D310-B534-4B21-AC17-DE1B6B9EC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16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C059-C948-4AB8-B9BB-E115FD481DA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D310-B534-4B21-AC17-DE1B6B9EC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3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C059-C948-4AB8-B9BB-E115FD481DA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D310-B534-4B21-AC17-DE1B6B9EC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58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C059-C948-4AB8-B9BB-E115FD481DA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D310-B534-4B21-AC17-DE1B6B9EC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06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C059-C948-4AB8-B9BB-E115FD481DA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D310-B534-4B21-AC17-DE1B6B9EC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63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C059-C948-4AB8-B9BB-E115FD481DA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D310-B534-4B21-AC17-DE1B6B9EC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55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C059-C948-4AB8-B9BB-E115FD481DA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D310-B534-4B21-AC17-DE1B6B9EC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82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5C059-C948-4AB8-B9BB-E115FD481DA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0D310-B534-4B21-AC17-DE1B6B9EC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179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7.jpeg"/><Relationship Id="rId10" Type="http://schemas.microsoft.com/office/2007/relationships/diagramDrawing" Target="../diagrams/drawing2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79DDB1C0-4DF3-4216-BFDA-CE2676EC2190}"/>
              </a:ext>
            </a:extLst>
          </p:cNvPr>
          <p:cNvSpPr txBox="1">
            <a:spLocks/>
          </p:cNvSpPr>
          <p:nvPr/>
        </p:nvSpPr>
        <p:spPr>
          <a:xfrm>
            <a:off x="0" y="1886639"/>
            <a:ext cx="8763000" cy="128076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70C0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3200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A2DFF39-C24D-4A3C-934C-C73EC7DE70D2}"/>
              </a:ext>
            </a:extLst>
          </p:cNvPr>
          <p:cNvSpPr txBox="1">
            <a:spLocks/>
          </p:cNvSpPr>
          <p:nvPr/>
        </p:nvSpPr>
        <p:spPr>
          <a:xfrm>
            <a:off x="2476500" y="1801798"/>
            <a:ext cx="9715500" cy="12807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MBAC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281B0F-66E0-42D4-8CC7-6B3546CF99E4}"/>
              </a:ext>
            </a:extLst>
          </p:cNvPr>
          <p:cNvSpPr txBox="1">
            <a:spLocks/>
          </p:cNvSpPr>
          <p:nvPr/>
        </p:nvSpPr>
        <p:spPr>
          <a:xfrm>
            <a:off x="7499758" y="5788045"/>
            <a:ext cx="4406956" cy="12807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MUNICIPAL BUILDINGS ADVISORY COMMITTEE</a:t>
            </a:r>
          </a:p>
          <a:p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March 24,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9B7C98-2D9D-4558-81C9-A6B8527325D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26" y="1039417"/>
            <a:ext cx="2662704" cy="265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73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610D2AE-07EF-436A-9755-AA8DF4B93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CACDD17-9043-46DF-882D-420365B79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F2D8AD5-434A-4C0E-9F5B-C1AFD645F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92B246D-47CC-40F8-8DE7-B65D409E9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D69D8C-CB62-44E8-867B-A482163CA56D}"/>
              </a:ext>
            </a:extLst>
          </p:cNvPr>
          <p:cNvSpPr txBox="1"/>
          <p:nvPr/>
        </p:nvSpPr>
        <p:spPr>
          <a:xfrm>
            <a:off x="680321" y="2336873"/>
            <a:ext cx="5755203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/>
              <a:t>Potential patio area</a:t>
            </a:r>
          </a:p>
        </p:txBody>
      </p:sp>
      <p:pic>
        <p:nvPicPr>
          <p:cNvPr id="3" name="Picture 2" descr="A picture containing outdoor, grass, tree, building&#10;&#10;Description automatically generated">
            <a:extLst>
              <a:ext uri="{FF2B5EF4-FFF2-40B4-BE49-F238E27FC236}">
                <a16:creationId xmlns:a16="http://schemas.microsoft.com/office/drawing/2014/main" id="{14BA6124-5726-406A-AE48-6F211A595C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845" y="609600"/>
            <a:ext cx="4206240" cy="560832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2440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6FCE19-3103-4473-A92E-E38D00FCD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09C556-FC01-4870-ABC0-8D5C17BD0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6DB8A24-0DF2-4AB3-9191-C02AB6937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24F406-F250-4FCF-A28E-52F364A5A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9" name="Rectangle 18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2" name="Picture 1" descr="A picture containing grass, outdoor, tree, house&#10;&#10;Description automatically generated">
            <a:extLst>
              <a:ext uri="{FF2B5EF4-FFF2-40B4-BE49-F238E27FC236}">
                <a16:creationId xmlns:a16="http://schemas.microsoft.com/office/drawing/2014/main" id="{930F9A0D-1CD9-40B3-8E8F-5B56CEFAB2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1" r="11299" b="-2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graphicFrame>
        <p:nvGraphicFramePr>
          <p:cNvPr id="26" name="TextBox 2">
            <a:extLst>
              <a:ext uri="{FF2B5EF4-FFF2-40B4-BE49-F238E27FC236}">
                <a16:creationId xmlns:a16="http://schemas.microsoft.com/office/drawing/2014/main" id="{6B506E73-DBCD-C85E-655E-ED6A77AB61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7535148"/>
              </p:ext>
            </p:extLst>
          </p:nvPr>
        </p:nvGraphicFramePr>
        <p:xfrm>
          <a:off x="77849" y="2115505"/>
          <a:ext cx="5431700" cy="2146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4F64CD9-9FA0-4EF6-8C13-B4DB72E10BFB}"/>
              </a:ext>
            </a:extLst>
          </p:cNvPr>
          <p:cNvSpPr txBox="1"/>
          <p:nvPr/>
        </p:nvSpPr>
        <p:spPr>
          <a:xfrm>
            <a:off x="143452" y="4031878"/>
            <a:ext cx="39887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Ramp</a:t>
            </a:r>
          </a:p>
          <a:p>
            <a:pPr marL="342900" indent="-342900">
              <a:buAutoNum type="arabicPeriod"/>
            </a:pPr>
            <a:r>
              <a:rPr lang="en-US" dirty="0"/>
              <a:t>Bowing back side of building </a:t>
            </a:r>
          </a:p>
          <a:p>
            <a:pPr marL="342900" indent="-342900">
              <a:buAutoNum type="arabicPeriod"/>
            </a:pPr>
            <a:r>
              <a:rPr lang="en-US" dirty="0"/>
              <a:t>Paint chipping</a:t>
            </a:r>
          </a:p>
          <a:p>
            <a:pPr marL="342900" indent="-342900">
              <a:buAutoNum type="arabicPeriod"/>
            </a:pPr>
            <a:r>
              <a:rPr lang="en-US" dirty="0"/>
              <a:t>Check for lead?</a:t>
            </a:r>
          </a:p>
          <a:p>
            <a:pPr marL="342900" indent="-342900">
              <a:buAutoNum type="arabicPeriod"/>
            </a:pPr>
            <a:r>
              <a:rPr lang="en-US" dirty="0"/>
              <a:t>Register as a Historical Building?</a:t>
            </a:r>
          </a:p>
        </p:txBody>
      </p:sp>
    </p:spTree>
    <p:extLst>
      <p:ext uri="{BB962C8B-B14F-4D97-AF65-F5344CB8AC3E}">
        <p14:creationId xmlns:p14="http://schemas.microsoft.com/office/powerpoint/2010/main" val="1451276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, outdoor, stair, step&#10;&#10;Description automatically generated">
            <a:extLst>
              <a:ext uri="{FF2B5EF4-FFF2-40B4-BE49-F238E27FC236}">
                <a16:creationId xmlns:a16="http://schemas.microsoft.com/office/drawing/2014/main" id="{B4E260FB-CAE0-4438-AEFA-3A37DB820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40" y="1446836"/>
            <a:ext cx="4786257" cy="3587246"/>
          </a:xfrm>
          <a:prstGeom prst="rect">
            <a:avLst/>
          </a:prstGeom>
        </p:spPr>
      </p:pic>
      <p:pic>
        <p:nvPicPr>
          <p:cNvPr id="5" name="Picture 4" descr="A picture containing outdoor, ground, building, railing&#10;&#10;Description automatically generated">
            <a:extLst>
              <a:ext uri="{FF2B5EF4-FFF2-40B4-BE49-F238E27FC236}">
                <a16:creationId xmlns:a16="http://schemas.microsoft.com/office/drawing/2014/main" id="{7257411D-0969-4E22-823E-6AA310AC1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708" y="2727988"/>
            <a:ext cx="4786257" cy="35908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EDFC35-7728-4F30-9021-EE7404C5B0D5}"/>
              </a:ext>
            </a:extLst>
          </p:cNvPr>
          <p:cNvSpPr txBox="1"/>
          <p:nvPr/>
        </p:nvSpPr>
        <p:spPr>
          <a:xfrm>
            <a:off x="2113452" y="5269667"/>
            <a:ext cx="2557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Hazardous steps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D16C5D-F247-44CA-84FE-363B169C70BE}"/>
              </a:ext>
            </a:extLst>
          </p:cNvPr>
          <p:cNvSpPr txBox="1"/>
          <p:nvPr/>
        </p:nvSpPr>
        <p:spPr>
          <a:xfrm rot="10800000" flipV="1">
            <a:off x="7985706" y="1913303"/>
            <a:ext cx="2814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Hazardous ramp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57DF72-EA27-44E2-94F7-03E79512EF60}"/>
              </a:ext>
            </a:extLst>
          </p:cNvPr>
          <p:cNvSpPr txBox="1"/>
          <p:nvPr/>
        </p:nvSpPr>
        <p:spPr>
          <a:xfrm>
            <a:off x="3952787" y="347517"/>
            <a:ext cx="5719843" cy="651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William E. Palmer School </a:t>
            </a:r>
          </a:p>
        </p:txBody>
      </p:sp>
    </p:spTree>
    <p:extLst>
      <p:ext uri="{BB962C8B-B14F-4D97-AF65-F5344CB8AC3E}">
        <p14:creationId xmlns:p14="http://schemas.microsoft.com/office/powerpoint/2010/main" val="713066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, brick, outdoor, stone&#10;&#10;Description automatically generated">
            <a:extLst>
              <a:ext uri="{FF2B5EF4-FFF2-40B4-BE49-F238E27FC236}">
                <a16:creationId xmlns:a16="http://schemas.microsoft.com/office/drawing/2014/main" id="{46CE75D1-DF62-4D92-83E6-4A614EAC2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92" y="2187616"/>
            <a:ext cx="4324775" cy="3410072"/>
          </a:xfrm>
          <a:prstGeom prst="rect">
            <a:avLst/>
          </a:prstGeom>
        </p:spPr>
      </p:pic>
      <p:pic>
        <p:nvPicPr>
          <p:cNvPr id="5" name="Picture 4" descr="A brick building with a sign on it&#10;&#10;Description automatically generated with medium confidence">
            <a:extLst>
              <a:ext uri="{FF2B5EF4-FFF2-40B4-BE49-F238E27FC236}">
                <a16:creationId xmlns:a16="http://schemas.microsoft.com/office/drawing/2014/main" id="{992210B7-120A-4938-A068-E009E69CD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094" y="110025"/>
            <a:ext cx="3113741" cy="2514982"/>
          </a:xfrm>
          <a:prstGeom prst="rect">
            <a:avLst/>
          </a:prstGeom>
        </p:spPr>
      </p:pic>
      <p:pic>
        <p:nvPicPr>
          <p:cNvPr id="7" name="Picture 6" descr="A red box in front of a brick wall&#10;&#10;Description automatically generated with low confidence">
            <a:extLst>
              <a:ext uri="{FF2B5EF4-FFF2-40B4-BE49-F238E27FC236}">
                <a16:creationId xmlns:a16="http://schemas.microsoft.com/office/drawing/2014/main" id="{7C033D0E-8637-4B30-BB2D-E329B2FEEA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762" y="2187616"/>
            <a:ext cx="4130962" cy="34100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D233C3-9EAF-4BF7-A1E6-F4BB9F313CC6}"/>
              </a:ext>
            </a:extLst>
          </p:cNvPr>
          <p:cNvSpPr txBox="1"/>
          <p:nvPr/>
        </p:nvSpPr>
        <p:spPr>
          <a:xfrm>
            <a:off x="929297" y="5829747"/>
            <a:ext cx="2244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Paint chipping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5B861A-10A6-4781-BBE1-D0E9F8437FDA}"/>
              </a:ext>
            </a:extLst>
          </p:cNvPr>
          <p:cNvSpPr txBox="1"/>
          <p:nvPr/>
        </p:nvSpPr>
        <p:spPr>
          <a:xfrm>
            <a:off x="9612676" y="5829747"/>
            <a:ext cx="1013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Cellar</a:t>
            </a:r>
          </a:p>
        </p:txBody>
      </p:sp>
    </p:spTree>
    <p:extLst>
      <p:ext uri="{BB962C8B-B14F-4D97-AF65-F5344CB8AC3E}">
        <p14:creationId xmlns:p14="http://schemas.microsoft.com/office/powerpoint/2010/main" val="2454809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ree, outdoor, brick, plant&#10;&#10;Description automatically generated">
            <a:extLst>
              <a:ext uri="{FF2B5EF4-FFF2-40B4-BE49-F238E27FC236}">
                <a16:creationId xmlns:a16="http://schemas.microsoft.com/office/drawing/2014/main" id="{7494DEB2-6863-4D76-BF4E-48FF2AD6E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33" y="2356985"/>
            <a:ext cx="3079902" cy="3486565"/>
          </a:xfrm>
          <a:prstGeom prst="rect">
            <a:avLst/>
          </a:prstGeom>
        </p:spPr>
      </p:pic>
      <p:pic>
        <p:nvPicPr>
          <p:cNvPr id="5" name="Picture 4" descr="A brick building with windows&#10;&#10;Description automatically generated with medium confidence">
            <a:extLst>
              <a:ext uri="{FF2B5EF4-FFF2-40B4-BE49-F238E27FC236}">
                <a16:creationId xmlns:a16="http://schemas.microsoft.com/office/drawing/2014/main" id="{4141277E-8A9C-475B-825C-2D0A286DF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095" y="1199518"/>
            <a:ext cx="2841936" cy="3486565"/>
          </a:xfrm>
          <a:prstGeom prst="rect">
            <a:avLst/>
          </a:prstGeom>
        </p:spPr>
      </p:pic>
      <p:pic>
        <p:nvPicPr>
          <p:cNvPr id="7" name="Picture 6" descr="A room with tables and chairs&#10;&#10;Description automatically generated with medium confidence">
            <a:extLst>
              <a:ext uri="{FF2B5EF4-FFF2-40B4-BE49-F238E27FC236}">
                <a16:creationId xmlns:a16="http://schemas.microsoft.com/office/drawing/2014/main" id="{CA9613CD-E873-4077-961F-69F50F8F61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819" y="2356986"/>
            <a:ext cx="3397402" cy="34865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1F05F8-640F-4CC4-9504-2738D0187748}"/>
              </a:ext>
            </a:extLst>
          </p:cNvPr>
          <p:cNvSpPr txBox="1"/>
          <p:nvPr/>
        </p:nvSpPr>
        <p:spPr>
          <a:xfrm>
            <a:off x="4942494" y="4916915"/>
            <a:ext cx="1942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Bow in wall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FD167F-8407-40DA-A8BC-394DF9F16813}"/>
              </a:ext>
            </a:extLst>
          </p:cNvPr>
          <p:cNvSpPr txBox="1"/>
          <p:nvPr/>
        </p:nvSpPr>
        <p:spPr>
          <a:xfrm>
            <a:off x="1075555" y="5924574"/>
            <a:ext cx="1606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Bow in wall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AD5408-EFFA-427D-A9D8-23BA0EEC950B}"/>
              </a:ext>
            </a:extLst>
          </p:cNvPr>
          <p:cNvSpPr txBox="1"/>
          <p:nvPr/>
        </p:nvSpPr>
        <p:spPr>
          <a:xfrm>
            <a:off x="9512549" y="5924574"/>
            <a:ext cx="1189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Interior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BB6D7D-BD26-46F8-A27F-6194937767A8}"/>
              </a:ext>
            </a:extLst>
          </p:cNvPr>
          <p:cNvSpPr txBox="1"/>
          <p:nvPr/>
        </p:nvSpPr>
        <p:spPr>
          <a:xfrm>
            <a:off x="3319131" y="91522"/>
            <a:ext cx="5713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William E. Palmer School </a:t>
            </a:r>
          </a:p>
        </p:txBody>
      </p:sp>
    </p:spTree>
    <p:extLst>
      <p:ext uri="{BB962C8B-B14F-4D97-AF65-F5344CB8AC3E}">
        <p14:creationId xmlns:p14="http://schemas.microsoft.com/office/powerpoint/2010/main" val="3500338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6FCE19-3103-4473-A92E-E38D00FCD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09C556-FC01-4870-ABC0-8D5C17BD0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6DB8A24-0DF2-4AB3-9191-C02AB6937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24F406-F250-4FCF-A28E-52F364A5A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9" name="Rectangle 18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DCE715F-4079-6FB7-D36E-82F4716016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036" r="-2" b="-2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D357C1-651D-4632-8F04-2B17408BAF9A}"/>
              </a:ext>
            </a:extLst>
          </p:cNvPr>
          <p:cNvSpPr txBox="1"/>
          <p:nvPr/>
        </p:nvSpPr>
        <p:spPr>
          <a:xfrm>
            <a:off x="680322" y="2336873"/>
            <a:ext cx="3581635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Hedgehog Park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LWCF Grant 2010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2000" dirty="0"/>
              <a:t>Building hazardous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2000" dirty="0"/>
              <a:t>Wood rotted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2000" dirty="0"/>
              <a:t>Roof needs replacing 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2000" dirty="0"/>
              <a:t>Rodent infested 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2000" dirty="0"/>
              <a:t>Tree work 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2000" dirty="0"/>
              <a:t>Tear down?</a:t>
            </a:r>
          </a:p>
        </p:txBody>
      </p:sp>
    </p:spTree>
    <p:extLst>
      <p:ext uri="{BB962C8B-B14F-4D97-AF65-F5344CB8AC3E}">
        <p14:creationId xmlns:p14="http://schemas.microsoft.com/office/powerpoint/2010/main" val="3139683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grass, green, outdoor&#10;&#10;Description automatically generated">
            <a:extLst>
              <a:ext uri="{FF2B5EF4-FFF2-40B4-BE49-F238E27FC236}">
                <a16:creationId xmlns:a16="http://schemas.microsoft.com/office/drawing/2014/main" id="{038E2379-1F61-4D58-9281-781FDDC39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89" y="1367396"/>
            <a:ext cx="3372493" cy="4504942"/>
          </a:xfrm>
          <a:prstGeom prst="rect">
            <a:avLst/>
          </a:prstGeom>
        </p:spPr>
      </p:pic>
      <p:pic>
        <p:nvPicPr>
          <p:cNvPr id="5" name="Picture 4" descr="A picture containing ground, building, dirt, dirty&#10;&#10;Description automatically generated">
            <a:extLst>
              <a:ext uri="{FF2B5EF4-FFF2-40B4-BE49-F238E27FC236}">
                <a16:creationId xmlns:a16="http://schemas.microsoft.com/office/drawing/2014/main" id="{F0963E9A-6219-47EA-A239-32F7FC48E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542" y="1380176"/>
            <a:ext cx="3129858" cy="4504942"/>
          </a:xfrm>
          <a:prstGeom prst="rect">
            <a:avLst/>
          </a:prstGeom>
        </p:spPr>
      </p:pic>
      <p:pic>
        <p:nvPicPr>
          <p:cNvPr id="7" name="Picture 6" descr="A picture containing outdoor, sky, stone, roof&#10;&#10;Description automatically generated">
            <a:extLst>
              <a:ext uri="{FF2B5EF4-FFF2-40B4-BE49-F238E27FC236}">
                <a16:creationId xmlns:a16="http://schemas.microsoft.com/office/drawing/2014/main" id="{4DFC3F4A-08D0-4505-BBC5-66EBB1F2FD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961" y="1380176"/>
            <a:ext cx="3535550" cy="44793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7EDD5B-B29D-4AD6-B88A-0BF97BB99E83}"/>
              </a:ext>
            </a:extLst>
          </p:cNvPr>
          <p:cNvSpPr txBox="1"/>
          <p:nvPr/>
        </p:nvSpPr>
        <p:spPr>
          <a:xfrm>
            <a:off x="8898394" y="5929929"/>
            <a:ext cx="252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Roof needs replacing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D4DB78-33E6-4C5C-8E8F-A79507056A34}"/>
              </a:ext>
            </a:extLst>
          </p:cNvPr>
          <p:cNvSpPr txBox="1"/>
          <p:nvPr/>
        </p:nvSpPr>
        <p:spPr>
          <a:xfrm>
            <a:off x="1144219" y="5929929"/>
            <a:ext cx="1548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Wood damage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732CEB-F87A-4371-829C-2315C8F33F78}"/>
              </a:ext>
            </a:extLst>
          </p:cNvPr>
          <p:cNvSpPr txBox="1"/>
          <p:nvPr/>
        </p:nvSpPr>
        <p:spPr>
          <a:xfrm>
            <a:off x="5295332" y="5921649"/>
            <a:ext cx="1601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Wood damage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EF0770-2895-4C9A-997B-32D7805CCE7B}"/>
              </a:ext>
            </a:extLst>
          </p:cNvPr>
          <p:cNvSpPr txBox="1"/>
          <p:nvPr/>
        </p:nvSpPr>
        <p:spPr>
          <a:xfrm>
            <a:off x="9133007" y="6241670"/>
            <a:ext cx="1601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Wood damage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3F4A99-C961-4317-B6F7-308E4BFECDD2}"/>
              </a:ext>
            </a:extLst>
          </p:cNvPr>
          <p:cNvSpPr txBox="1"/>
          <p:nvPr/>
        </p:nvSpPr>
        <p:spPr>
          <a:xfrm>
            <a:off x="4292300" y="213076"/>
            <a:ext cx="3444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Hedgehog Park </a:t>
            </a:r>
          </a:p>
        </p:txBody>
      </p:sp>
    </p:spTree>
    <p:extLst>
      <p:ext uri="{BB962C8B-B14F-4D97-AF65-F5344CB8AC3E}">
        <p14:creationId xmlns:p14="http://schemas.microsoft.com/office/powerpoint/2010/main" val="481423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146E45C-1450-4186-B501-74F221F89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EDDA48B-BC04-4915-ADA3-A1A9522EB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78C9D07A-5A22-4E55-B18A-47CF07E50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D71E629-0739-4A59-972B-A9E9A4500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00573A24-AD84-4562-A993-7D04E1D18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3C087F8-F09C-4C07-B55F-6081689A2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FC49D257-5737-4C0D-89EA-9C311AF2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9176" y="0"/>
            <a:ext cx="6092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E13D267A-94F5-488A-94C6-5D7156D9A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88333"/>
            <a:ext cx="6400800" cy="185701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46CE3EB2-91DF-4F5D-8874-744AAAE311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162908"/>
            <a:ext cx="6411743" cy="253218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8C45E8-9F75-4A68-87F1-B22E3D579796}"/>
              </a:ext>
            </a:extLst>
          </p:cNvPr>
          <p:cNvSpPr txBox="1"/>
          <p:nvPr/>
        </p:nvSpPr>
        <p:spPr>
          <a:xfrm>
            <a:off x="-3177" y="2190460"/>
            <a:ext cx="6547608" cy="3018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0100" dirty="0">
                <a:latin typeface="+mj-lt"/>
                <a:ea typeface="+mj-ea"/>
                <a:cs typeface="+mj-cs"/>
              </a:rPr>
              <a:t>Millville Building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500" dirty="0">
              <a:latin typeface="+mj-lt"/>
              <a:ea typeface="+mj-ea"/>
              <a:cs typeface="+mj-cs"/>
            </a:endParaRPr>
          </a:p>
          <a:p>
            <a:pPr marL="914400" indent="-9144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en-US" sz="5000" dirty="0">
                <a:latin typeface="+mj-lt"/>
                <a:ea typeface="+mj-ea"/>
                <a:cs typeface="+mj-cs"/>
              </a:rPr>
              <a:t>Hazardous conditions</a:t>
            </a:r>
          </a:p>
          <a:p>
            <a:pPr marL="914400" indent="-9144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en-US" sz="5000" dirty="0">
                <a:latin typeface="+mj-lt"/>
                <a:ea typeface="+mj-ea"/>
                <a:cs typeface="+mj-cs"/>
              </a:rPr>
              <a:t>Rodent infested  </a:t>
            </a:r>
          </a:p>
          <a:p>
            <a:pPr marL="914400" indent="-9144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en-US" sz="5000" dirty="0">
                <a:latin typeface="+mj-lt"/>
                <a:ea typeface="+mj-ea"/>
                <a:cs typeface="+mj-cs"/>
              </a:rPr>
              <a:t>Tear down?</a:t>
            </a:r>
          </a:p>
          <a:p>
            <a:pPr marL="914400" indent="-9144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AutoNum type="arabicPeriod"/>
            </a:pPr>
            <a:endParaRPr lang="en-US" sz="5000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dirty="0">
              <a:latin typeface="+mj-lt"/>
              <a:ea typeface="+mj-ea"/>
              <a:cs typeface="+mj-cs"/>
            </a:endParaRP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dirty="0"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6" name="Graphic 5" descr="Home">
            <a:extLst>
              <a:ext uri="{FF2B5EF4-FFF2-40B4-BE49-F238E27FC236}">
                <a16:creationId xmlns:a16="http://schemas.microsoft.com/office/drawing/2014/main" id="{B024F0D6-5D72-8FD7-61A8-02FE096219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36079" y="1024255"/>
            <a:ext cx="4809490" cy="480949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386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floor, ceiling, building&#10;&#10;Description automatically generated">
            <a:extLst>
              <a:ext uri="{FF2B5EF4-FFF2-40B4-BE49-F238E27FC236}">
                <a16:creationId xmlns:a16="http://schemas.microsoft.com/office/drawing/2014/main" id="{0B34062E-3C73-458D-A0CA-79644A87B6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7" r="-2" b="26835"/>
          <a:stretch/>
        </p:blipFill>
        <p:spPr>
          <a:xfrm>
            <a:off x="7794519" y="3506112"/>
            <a:ext cx="4397481" cy="3351888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3090CE-95EC-4FA4-AFC2-B04C215F5B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5" r="1" b="21886"/>
          <a:stretch/>
        </p:blipFill>
        <p:spPr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Picture 2" descr="A picture containing outdoor, building, ground, house&#10;&#10;Description automatically generated">
            <a:extLst>
              <a:ext uri="{FF2B5EF4-FFF2-40B4-BE49-F238E27FC236}">
                <a16:creationId xmlns:a16="http://schemas.microsoft.com/office/drawing/2014/main" id="{A631601E-6763-4332-BA05-0A47C5551F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8" r="3" b="7794"/>
          <a:stretch/>
        </p:blipFill>
        <p:spPr>
          <a:xfrm>
            <a:off x="6168189" y="10"/>
            <a:ext cx="6023811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43174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79DDB1C0-4DF3-4216-BFDA-CE2676EC2190}"/>
              </a:ext>
            </a:extLst>
          </p:cNvPr>
          <p:cNvSpPr txBox="1">
            <a:spLocks/>
          </p:cNvSpPr>
          <p:nvPr/>
        </p:nvSpPr>
        <p:spPr>
          <a:xfrm>
            <a:off x="0" y="2748466"/>
            <a:ext cx="8763000" cy="87535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70C0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3200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A2DFF39-C24D-4A3C-934C-C73EC7DE70D2}"/>
              </a:ext>
            </a:extLst>
          </p:cNvPr>
          <p:cNvSpPr txBox="1">
            <a:spLocks/>
          </p:cNvSpPr>
          <p:nvPr/>
        </p:nvSpPr>
        <p:spPr>
          <a:xfrm>
            <a:off x="2476500" y="2653512"/>
            <a:ext cx="9715500" cy="8753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DISCUSSION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34683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100D021-ED8E-4951-8376-73996A82C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FE219C-22F7-4734-B3C1-28E70390C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F2EC4B6-5524-4806-8575-59DB6B8F8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D50BBC6-5944-49AE-A819-558AB05AB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2E428D-A109-43BE-8AC2-C83EF031E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2A773CA-28F4-49C2-BFA3-49A5867C7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7C72BA-4476-4E4B-BC37-9A75FD0C5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009A16D-868B-4145-BBC6-555098537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992EB33-38E1-4175-8EE2-9BB8CC159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2DCAE5CF-5D29-4779-83E1-BDB64E4F3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A2DFF39-C24D-4A3C-934C-C73EC7DE70D2}"/>
              </a:ext>
            </a:extLst>
          </p:cNvPr>
          <p:cNvSpPr txBox="1">
            <a:spLocks/>
          </p:cNvSpPr>
          <p:nvPr/>
        </p:nvSpPr>
        <p:spPr>
          <a:xfrm>
            <a:off x="680321" y="2063262"/>
            <a:ext cx="3739279" cy="266105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Services BUILDINGS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79DDB1C0-4DF3-4216-BFDA-CE2676EC2190}"/>
              </a:ext>
            </a:extLst>
          </p:cNvPr>
          <p:cNvSpPr txBox="1">
            <a:spLocks/>
          </p:cNvSpPr>
          <p:nvPr/>
        </p:nvSpPr>
        <p:spPr>
          <a:xfrm>
            <a:off x="0" y="420046"/>
            <a:ext cx="8763000" cy="87535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70C0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3200" dirty="0"/>
          </a:p>
        </p:txBody>
      </p:sp>
      <p:graphicFrame>
        <p:nvGraphicFramePr>
          <p:cNvPr id="8" name="TextBox 4">
            <a:extLst>
              <a:ext uri="{FF2B5EF4-FFF2-40B4-BE49-F238E27FC236}">
                <a16:creationId xmlns:a16="http://schemas.microsoft.com/office/drawing/2014/main" id="{E389155C-779B-DB3B-3554-653446A125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9114588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418303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942FCB7-D1B7-4F20-8B70-9735A08EB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E82EE6F-2374-4443-8A3F-F342A1FEE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78818C7-5520-4AA4-B8C8-1E29137E3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E2923D5-2453-48AE-84D0-4F20C2817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2F32A-3C1B-4881-BDC9-094804BD2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0216C70-B474-4E7F-BC86-D8924C71F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6" name="Rectangle 25">
              <a:extLst>
                <a:ext uri="{FF2B5EF4-FFF2-40B4-BE49-F238E27FC236}">
                  <a16:creationId xmlns:a16="http://schemas.microsoft.com/office/drawing/2014/main" id="{1A48A0E1-99D6-46E0-B545-939DF48CD9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0A1FC21-CF7D-41A2-B280-8F5CD4A74C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138FBA86-9EB7-4930-9037-593598624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557357"/>
            <a:ext cx="8129873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A2DFF39-C24D-4A3C-934C-C73EC7DE70D2}"/>
              </a:ext>
            </a:extLst>
          </p:cNvPr>
          <p:cNvSpPr txBox="1">
            <a:spLocks/>
          </p:cNvSpPr>
          <p:nvPr/>
        </p:nvSpPr>
        <p:spPr>
          <a:xfrm>
            <a:off x="690908" y="4710483"/>
            <a:ext cx="7284680" cy="94024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SERVICES</a:t>
            </a:r>
          </a:p>
        </p:txBody>
      </p:sp>
      <p:pic>
        <p:nvPicPr>
          <p:cNvPr id="10" name="Picture 9" descr="A picture containing tree, outdoor, ground, building&#10;&#10;Description automatically generated">
            <a:extLst>
              <a:ext uri="{FF2B5EF4-FFF2-40B4-BE49-F238E27FC236}">
                <a16:creationId xmlns:a16="http://schemas.microsoft.com/office/drawing/2014/main" id="{7F18142C-A468-48ED-8B7E-86CAE79EDC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3" r="14895" b="-4"/>
          <a:stretch/>
        </p:blipFill>
        <p:spPr>
          <a:xfrm>
            <a:off x="794549" y="640078"/>
            <a:ext cx="2566341" cy="3609141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7" name="Picture 6" descr="A picture containing grass, outdoor, tree, house&#10;&#10;Description automatically generated">
            <a:extLst>
              <a:ext uri="{FF2B5EF4-FFF2-40B4-BE49-F238E27FC236}">
                <a16:creationId xmlns:a16="http://schemas.microsoft.com/office/drawing/2014/main" id="{1632159E-88F2-45E0-9D25-096E68B6E0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9" r="25975" b="-4"/>
          <a:stretch/>
        </p:blipFill>
        <p:spPr>
          <a:xfrm>
            <a:off x="3528945" y="640077"/>
            <a:ext cx="2563166" cy="3609142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8" name="Picture 7" descr="A small green building in a grassy area with tree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9A969CE1-1415-48E2-8CCF-7668EE66C58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0" r="23098" b="-4"/>
          <a:stretch/>
        </p:blipFill>
        <p:spPr>
          <a:xfrm>
            <a:off x="6256988" y="640078"/>
            <a:ext cx="2566342" cy="3609141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9" name="Picture 8" descr="A large white building with a parking lot in front of it&#10;&#10;Description automatically generated with low confidence">
            <a:extLst>
              <a:ext uri="{FF2B5EF4-FFF2-40B4-BE49-F238E27FC236}">
                <a16:creationId xmlns:a16="http://schemas.microsoft.com/office/drawing/2014/main" id="{3BBCD43D-2E53-4B77-8CA0-75700C8C21C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3" r="21655" b="-4"/>
          <a:stretch/>
        </p:blipFill>
        <p:spPr>
          <a:xfrm>
            <a:off x="8988208" y="640078"/>
            <a:ext cx="2566341" cy="3609141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92174FA-36EE-4978-9C32-5268F4534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3503" y="4557357"/>
            <a:ext cx="3925907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2C3282A-4194-4E08-B865-BE828A0F0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6" y="6210130"/>
            <a:ext cx="8119287" cy="27594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323414F-54FD-491F-BDA4-622678BD7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84159" y="6210130"/>
            <a:ext cx="3918428" cy="27594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79DDB1C0-4DF3-4216-BFDA-CE2676EC2190}"/>
              </a:ext>
            </a:extLst>
          </p:cNvPr>
          <p:cNvSpPr txBox="1">
            <a:spLocks/>
          </p:cNvSpPr>
          <p:nvPr/>
        </p:nvSpPr>
        <p:spPr>
          <a:xfrm>
            <a:off x="0" y="420046"/>
            <a:ext cx="8763000" cy="87535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70C0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55774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65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7" name="Picture 67">
            <a:extLst>
              <a:ext uri="{FF2B5EF4-FFF2-40B4-BE49-F238E27FC236}">
                <a16:creationId xmlns:a16="http://schemas.microsoft.com/office/drawing/2014/main" id="{C56FCE19-3103-4473-A92E-E38D00FCD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8" name="Picture 69">
            <a:extLst>
              <a:ext uri="{FF2B5EF4-FFF2-40B4-BE49-F238E27FC236}">
                <a16:creationId xmlns:a16="http://schemas.microsoft.com/office/drawing/2014/main" id="{E909C556-FC01-4870-ABC0-8D5C17BD0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9" name="Rectangle 71">
            <a:extLst>
              <a:ext uri="{FF2B5EF4-FFF2-40B4-BE49-F238E27FC236}">
                <a16:creationId xmlns:a16="http://schemas.microsoft.com/office/drawing/2014/main" id="{C6DB8A24-0DF2-4AB3-9191-C02AB6937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" name="Rectangle 73">
            <a:extLst>
              <a:ext uri="{FF2B5EF4-FFF2-40B4-BE49-F238E27FC236}">
                <a16:creationId xmlns:a16="http://schemas.microsoft.com/office/drawing/2014/main" id="{6924F406-F250-4FCF-A28E-52F364A5A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91" name="Group 75">
            <a:extLst>
              <a:ext uri="{FF2B5EF4-FFF2-40B4-BE49-F238E27FC236}">
                <a16:creationId xmlns:a16="http://schemas.microsoft.com/office/drawing/2014/main" id="{7A865E47-4365-4F21-B8EA-13B2C12BC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77" name="Rectangle 76">
              <a:extLst>
                <a:ext uri="{FF2B5EF4-FFF2-40B4-BE49-F238E27FC236}">
                  <a16:creationId xmlns:a16="http://schemas.microsoft.com/office/drawing/2014/main" id="{0CE24988-BB27-40E5-A961-9FA7ED0DB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" name="Picture 77">
              <a:extLst>
                <a:ext uri="{FF2B5EF4-FFF2-40B4-BE49-F238E27FC236}">
                  <a16:creationId xmlns:a16="http://schemas.microsoft.com/office/drawing/2014/main" id="{80BDE80E-ADE0-4E16-8F80-306A15F4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50B8362-BDDB-4878-A6FF-6A1AB809E916}"/>
              </a:ext>
            </a:extLst>
          </p:cNvPr>
          <p:cNvSpPr txBox="1"/>
          <p:nvPr/>
        </p:nvSpPr>
        <p:spPr>
          <a:xfrm>
            <a:off x="680322" y="2336873"/>
            <a:ext cx="5041628" cy="35993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900" dirty="0"/>
              <a:t>Ingram Senior Center </a:t>
            </a:r>
          </a:p>
          <a:p>
            <a:pPr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900" dirty="0"/>
              <a:t>20 Years Old</a:t>
            </a:r>
          </a:p>
          <a:p>
            <a:pPr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571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/>
              <a:t>1. HVAC replacement </a:t>
            </a:r>
          </a:p>
          <a:p>
            <a:pPr marL="571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/>
              <a:t>2. Attic insulation </a:t>
            </a:r>
          </a:p>
          <a:p>
            <a:pPr marL="571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/>
              <a:t>3. Front roof line design hazard </a:t>
            </a:r>
          </a:p>
          <a:p>
            <a:pPr marL="571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/>
              <a:t>4. Roof replacement </a:t>
            </a:r>
          </a:p>
          <a:p>
            <a:pPr marL="571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/>
              <a:t>5. Guardrail concrete </a:t>
            </a:r>
          </a:p>
          <a:p>
            <a:pPr marL="571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/>
              <a:t>6. Storage needed</a:t>
            </a:r>
          </a:p>
          <a:p>
            <a:pPr marL="571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/>
              <a:t>7. Cover gas meter </a:t>
            </a:r>
          </a:p>
          <a:p>
            <a:pPr marL="571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/>
              <a:t>8. Patio? ARPA funds?</a:t>
            </a:r>
          </a:p>
          <a:p>
            <a:pPr marL="514350"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Picture 4" descr="A large white building with a parking lot in front of it&#10;&#10;Description automatically generated with low confidence">
            <a:extLst>
              <a:ext uri="{FF2B5EF4-FFF2-40B4-BE49-F238E27FC236}">
                <a16:creationId xmlns:a16="http://schemas.microsoft.com/office/drawing/2014/main" id="{3C1A0077-922E-409F-918A-FCC9BD9DC0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3" r="14997" b="-2"/>
          <a:stretch/>
        </p:blipFill>
        <p:spPr>
          <a:xfrm>
            <a:off x="6096000" y="10"/>
            <a:ext cx="609282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93" name="Rectangle 79">
            <a:extLst>
              <a:ext uri="{FF2B5EF4-FFF2-40B4-BE49-F238E27FC236}">
                <a16:creationId xmlns:a16="http://schemas.microsoft.com/office/drawing/2014/main" id="{13BC1C09-8FD1-4619-B317-E9EED5E55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4" name="Picture 81">
            <a:extLst>
              <a:ext uri="{FF2B5EF4-FFF2-40B4-BE49-F238E27FC236}">
                <a16:creationId xmlns:a16="http://schemas.microsoft.com/office/drawing/2014/main" id="{D3143E80-C928-46DB-9299-0BD06348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04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08CFDD-097A-4052-B3D1-98221A446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HVAC Financials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83D97F-2EAA-4EB8-B258-9D0FB9F986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2018	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072032-42E2-43D7-BFE0-DCF365D17D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85516" y="2309687"/>
            <a:ext cx="905907" cy="576262"/>
          </a:xfrm>
        </p:spPr>
        <p:txBody>
          <a:bodyPr/>
          <a:lstStyle/>
          <a:p>
            <a:r>
              <a:rPr lang="en-US" dirty="0"/>
              <a:t>2019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100E83-C80F-435C-9FA8-E5DC8B6579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57773" y="2336873"/>
            <a:ext cx="905907" cy="576262"/>
          </a:xfrm>
        </p:spPr>
        <p:txBody>
          <a:bodyPr/>
          <a:lstStyle/>
          <a:p>
            <a:r>
              <a:rPr lang="en-US" dirty="0"/>
              <a:t>2020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417860A-AD70-4D3F-A63D-09C368A41570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2085180" cy="2913513"/>
          </a:xfrm>
        </p:spPr>
        <p:txBody>
          <a:bodyPr/>
          <a:lstStyle/>
          <a:p>
            <a:r>
              <a:rPr lang="en-US" dirty="0"/>
              <a:t>Repairs &amp; Maintenance</a:t>
            </a:r>
          </a:p>
          <a:p>
            <a:r>
              <a:rPr lang="en-US" dirty="0"/>
              <a:t>$6,420 </a:t>
            </a:r>
          </a:p>
          <a:p>
            <a:endParaRPr lang="en-US" dirty="0"/>
          </a:p>
          <a:p>
            <a:r>
              <a:rPr lang="en-US" dirty="0"/>
              <a:t>Heat/AC Yearly Cost</a:t>
            </a:r>
          </a:p>
          <a:p>
            <a:r>
              <a:rPr lang="en-US" dirty="0"/>
              <a:t>$9,471</a:t>
            </a:r>
          </a:p>
          <a:p>
            <a:endParaRPr lang="en-US" dirty="0"/>
          </a:p>
          <a:p>
            <a:r>
              <a:rPr lang="en-US" b="1" u="sng" dirty="0">
                <a:solidFill>
                  <a:schemeClr val="bg1"/>
                </a:solidFill>
              </a:rPr>
              <a:t>Total: $15,891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7D3FD75-3DD4-4EBA-B994-9634E34E8B79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5957773" y="3012212"/>
            <a:ext cx="2081100" cy="2913513"/>
          </a:xfrm>
        </p:spPr>
        <p:txBody>
          <a:bodyPr/>
          <a:lstStyle/>
          <a:p>
            <a:r>
              <a:rPr lang="en-US" dirty="0"/>
              <a:t>Repairs &amp; Maintenance</a:t>
            </a:r>
          </a:p>
          <a:p>
            <a:r>
              <a:rPr lang="en-US" dirty="0"/>
              <a:t>$7,099 </a:t>
            </a:r>
          </a:p>
          <a:p>
            <a:endParaRPr lang="en-US" dirty="0"/>
          </a:p>
          <a:p>
            <a:r>
              <a:rPr lang="en-US" dirty="0"/>
              <a:t>Heat/AC Yearly Cost</a:t>
            </a:r>
          </a:p>
          <a:p>
            <a:r>
              <a:rPr lang="en-US" dirty="0"/>
              <a:t>$9,310</a:t>
            </a:r>
          </a:p>
          <a:p>
            <a:endParaRPr lang="en-US" dirty="0"/>
          </a:p>
          <a:p>
            <a:r>
              <a:rPr lang="en-US" b="1" u="sng" dirty="0">
                <a:solidFill>
                  <a:schemeClr val="bg1"/>
                </a:solidFill>
              </a:rPr>
              <a:t>Total: $16,409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B5D6BA-1FE3-4FB5-92A7-DCAFC3B51B4E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486453" y="3022672"/>
            <a:ext cx="2081101" cy="2913513"/>
          </a:xfrm>
        </p:spPr>
        <p:txBody>
          <a:bodyPr/>
          <a:lstStyle/>
          <a:p>
            <a:r>
              <a:rPr lang="en-US" dirty="0"/>
              <a:t>Repairs &amp; Maintenance</a:t>
            </a:r>
          </a:p>
          <a:p>
            <a:r>
              <a:rPr lang="en-US" dirty="0"/>
              <a:t>$8,710 </a:t>
            </a:r>
          </a:p>
          <a:p>
            <a:endParaRPr lang="en-US" dirty="0"/>
          </a:p>
          <a:p>
            <a:r>
              <a:rPr lang="en-US" dirty="0"/>
              <a:t>Heat/AC Yearly Cost</a:t>
            </a:r>
          </a:p>
          <a:p>
            <a:r>
              <a:rPr lang="en-US" dirty="0"/>
              <a:t>$9,210</a:t>
            </a:r>
          </a:p>
          <a:p>
            <a:endParaRPr lang="en-US" dirty="0"/>
          </a:p>
          <a:p>
            <a:r>
              <a:rPr lang="en-US" b="1" u="sng" dirty="0">
                <a:solidFill>
                  <a:schemeClr val="bg1"/>
                </a:solidFill>
              </a:rPr>
              <a:t>Total: $17,920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16BA75-6F9B-4DFB-9620-DC62127B2C8C}"/>
              </a:ext>
            </a:extLst>
          </p:cNvPr>
          <p:cNvSpPr txBox="1"/>
          <p:nvPr/>
        </p:nvSpPr>
        <p:spPr>
          <a:xfrm>
            <a:off x="8629536" y="2451470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2021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2A683CC-3FC3-4168-832A-932BEF8D968C}"/>
              </a:ext>
            </a:extLst>
          </p:cNvPr>
          <p:cNvSpPr txBox="1">
            <a:spLocks/>
          </p:cNvSpPr>
          <p:nvPr/>
        </p:nvSpPr>
        <p:spPr>
          <a:xfrm>
            <a:off x="8629536" y="3022672"/>
            <a:ext cx="2081100" cy="29135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Repairs &amp; Maintenance</a:t>
            </a:r>
          </a:p>
          <a:p>
            <a:r>
              <a:rPr lang="en-US" dirty="0"/>
              <a:t>$8,022 </a:t>
            </a:r>
          </a:p>
          <a:p>
            <a:endParaRPr lang="en-US" dirty="0"/>
          </a:p>
          <a:p>
            <a:r>
              <a:rPr lang="en-US" dirty="0"/>
              <a:t>Heat/AC Yearly Cost</a:t>
            </a:r>
          </a:p>
          <a:p>
            <a:r>
              <a:rPr lang="en-US" dirty="0"/>
              <a:t>$10,767</a:t>
            </a:r>
          </a:p>
          <a:p>
            <a:endParaRPr lang="en-US" dirty="0"/>
          </a:p>
          <a:p>
            <a:r>
              <a:rPr lang="en-US" b="1" u="sng" dirty="0">
                <a:solidFill>
                  <a:schemeClr val="bg1"/>
                </a:solidFill>
              </a:rPr>
              <a:t>Total: $18,789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239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uilding, outdoor, sky, house&#10;&#10;Description automatically generated">
            <a:extLst>
              <a:ext uri="{FF2B5EF4-FFF2-40B4-BE49-F238E27FC236}">
                <a16:creationId xmlns:a16="http://schemas.microsoft.com/office/drawing/2014/main" id="{4FDC5053-9D20-4475-A867-2870CF49E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899" y="127078"/>
            <a:ext cx="4523544" cy="51623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0ACF49-4EF0-4EFA-946A-46BE3D3D222C}"/>
              </a:ext>
            </a:extLst>
          </p:cNvPr>
          <p:cNvSpPr txBox="1"/>
          <p:nvPr/>
        </p:nvSpPr>
        <p:spPr>
          <a:xfrm>
            <a:off x="4021858" y="5613722"/>
            <a:ext cx="4809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Roof line issues, which allows for icing issues on sidewalk/ramp creating a safety hazard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0848C0-C4E1-4FED-84AA-66C97A691F9C}"/>
              </a:ext>
            </a:extLst>
          </p:cNvPr>
          <p:cNvSpPr txBox="1"/>
          <p:nvPr/>
        </p:nvSpPr>
        <p:spPr>
          <a:xfrm>
            <a:off x="807833" y="792558"/>
            <a:ext cx="2604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Roof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F58DB2-CC15-461E-ACAE-4A21DAFA8DB5}"/>
              </a:ext>
            </a:extLst>
          </p:cNvPr>
          <p:cNvCxnSpPr>
            <a:cxnSpLocks/>
          </p:cNvCxnSpPr>
          <p:nvPr/>
        </p:nvCxnSpPr>
        <p:spPr>
          <a:xfrm>
            <a:off x="5480705" y="269259"/>
            <a:ext cx="618029" cy="657375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68156EE-9F25-40A0-9100-32E8045FC8DB}"/>
              </a:ext>
            </a:extLst>
          </p:cNvPr>
          <p:cNvCxnSpPr>
            <a:cxnSpLocks/>
          </p:cNvCxnSpPr>
          <p:nvPr/>
        </p:nvCxnSpPr>
        <p:spPr>
          <a:xfrm>
            <a:off x="6096000" y="2708232"/>
            <a:ext cx="603758" cy="705021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417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loor, building, furniture&#10;&#10;Description automatically generated">
            <a:extLst>
              <a:ext uri="{FF2B5EF4-FFF2-40B4-BE49-F238E27FC236}">
                <a16:creationId xmlns:a16="http://schemas.microsoft.com/office/drawing/2014/main" id="{215FF28C-AB46-40D7-AD10-84FDA7CD4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002" y="1701479"/>
            <a:ext cx="3320487" cy="4427316"/>
          </a:xfrm>
          <a:prstGeom prst="rect">
            <a:avLst/>
          </a:prstGeom>
        </p:spPr>
      </p:pic>
      <p:pic>
        <p:nvPicPr>
          <p:cNvPr id="5" name="Picture 4" descr="A picture containing porch, deck&#10;&#10;Description automatically generated">
            <a:extLst>
              <a:ext uri="{FF2B5EF4-FFF2-40B4-BE49-F238E27FC236}">
                <a16:creationId xmlns:a16="http://schemas.microsoft.com/office/drawing/2014/main" id="{615E7D2D-5E38-4DBB-8730-539AB1953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418" y="1701479"/>
            <a:ext cx="3320488" cy="442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08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ground, street, sidewalk&#10;&#10;Description automatically generated">
            <a:extLst>
              <a:ext uri="{FF2B5EF4-FFF2-40B4-BE49-F238E27FC236}">
                <a16:creationId xmlns:a16="http://schemas.microsoft.com/office/drawing/2014/main" id="{0E41BE46-A22B-4277-85FE-715B5F0F5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258" y="818464"/>
            <a:ext cx="3282856" cy="4378949"/>
          </a:xfrm>
          <a:prstGeom prst="rect">
            <a:avLst/>
          </a:prstGeom>
        </p:spPr>
      </p:pic>
      <p:pic>
        <p:nvPicPr>
          <p:cNvPr id="5" name="Picture 4" descr="A picture containing ground, outdoor, cement, stone&#10;&#10;Description automatically generated">
            <a:extLst>
              <a:ext uri="{FF2B5EF4-FFF2-40B4-BE49-F238E27FC236}">
                <a16:creationId xmlns:a16="http://schemas.microsoft.com/office/drawing/2014/main" id="{651A21C0-0194-4E1D-BC94-13AA3AB5A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895" y="819367"/>
            <a:ext cx="3282856" cy="43771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8C231B-37CB-44FC-8A0E-D8F06F4451BA}"/>
              </a:ext>
            </a:extLst>
          </p:cNvPr>
          <p:cNvSpPr txBox="1"/>
          <p:nvPr/>
        </p:nvSpPr>
        <p:spPr>
          <a:xfrm>
            <a:off x="4405746" y="296147"/>
            <a:ext cx="4073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Front Sidewalk/Ramp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08D0A1-28F9-42CB-BCDC-A7BCD673A805}"/>
              </a:ext>
            </a:extLst>
          </p:cNvPr>
          <p:cNvSpPr txBox="1"/>
          <p:nvPr/>
        </p:nvSpPr>
        <p:spPr>
          <a:xfrm>
            <a:off x="1540190" y="5427024"/>
            <a:ext cx="3434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Concrete damage around handrail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5A3061-3661-4F84-9563-705051D5D549}"/>
              </a:ext>
            </a:extLst>
          </p:cNvPr>
          <p:cNvSpPr txBox="1"/>
          <p:nvPr/>
        </p:nvSpPr>
        <p:spPr>
          <a:xfrm>
            <a:off x="7217345" y="5427024"/>
            <a:ext cx="2159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Concrete damage  </a:t>
            </a:r>
          </a:p>
        </p:txBody>
      </p:sp>
    </p:spTree>
    <p:extLst>
      <p:ext uri="{BB962C8B-B14F-4D97-AF65-F5344CB8AC3E}">
        <p14:creationId xmlns:p14="http://schemas.microsoft.com/office/powerpoint/2010/main" val="2499714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6D7D6E40-2F5D-489D-9F33-1558B51ED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873" y="611739"/>
            <a:ext cx="3105892" cy="4144635"/>
          </a:xfrm>
          <a:prstGeom prst="rect">
            <a:avLst/>
          </a:prstGeom>
        </p:spPr>
      </p:pic>
      <p:pic>
        <p:nvPicPr>
          <p:cNvPr id="5" name="Picture 4" descr="A picture containing building, window, outdoor, door&#10;&#10;Description automatically generated">
            <a:extLst>
              <a:ext uri="{FF2B5EF4-FFF2-40B4-BE49-F238E27FC236}">
                <a16:creationId xmlns:a16="http://schemas.microsoft.com/office/drawing/2014/main" id="{D11938F0-FC0A-4C91-AD3D-F68EF760C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44" y="611739"/>
            <a:ext cx="3105892" cy="41395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7CE7C6-2745-4A56-A2CB-F5F011AD6582}"/>
              </a:ext>
            </a:extLst>
          </p:cNvPr>
          <p:cNvSpPr txBox="1"/>
          <p:nvPr/>
        </p:nvSpPr>
        <p:spPr>
          <a:xfrm>
            <a:off x="1133636" y="4851237"/>
            <a:ext cx="4480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Plastic grates for air circulation, due to improper spray foam application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C2B250-0115-49B9-8126-38DCD1970036}"/>
              </a:ext>
            </a:extLst>
          </p:cNvPr>
          <p:cNvSpPr txBox="1"/>
          <p:nvPr/>
        </p:nvSpPr>
        <p:spPr>
          <a:xfrm>
            <a:off x="7263054" y="4805071"/>
            <a:ext cx="2459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Window glaze and stain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60CAF5-7A1D-4C45-AD3A-B5D4E838BBA6}"/>
              </a:ext>
            </a:extLst>
          </p:cNvPr>
          <p:cNvSpPr txBox="1"/>
          <p:nvPr/>
        </p:nvSpPr>
        <p:spPr>
          <a:xfrm>
            <a:off x="7033460" y="5174403"/>
            <a:ext cx="4199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**Windows do not open for air circulation </a:t>
            </a:r>
          </a:p>
        </p:txBody>
      </p:sp>
    </p:spTree>
    <p:extLst>
      <p:ext uri="{BB962C8B-B14F-4D97-AF65-F5344CB8AC3E}">
        <p14:creationId xmlns:p14="http://schemas.microsoft.com/office/powerpoint/2010/main" val="173533043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5519</TotalTime>
  <Words>295</Words>
  <Application>Microsoft Office PowerPoint</Application>
  <PresentationFormat>Widescreen</PresentationFormat>
  <Paragraphs>102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Garamond</vt:lpstr>
      <vt:lpstr>Trebuchet MS</vt:lpstr>
      <vt:lpstr>Berlin</vt:lpstr>
      <vt:lpstr>PowerPoint Presentation</vt:lpstr>
      <vt:lpstr>PowerPoint Presentation</vt:lpstr>
      <vt:lpstr>PowerPoint Presentation</vt:lpstr>
      <vt:lpstr>PowerPoint Presentation</vt:lpstr>
      <vt:lpstr>HVAC Financials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Sorenson, Roy</dc:creator>
  <cp:lastModifiedBy>Duffey, Kathleen</cp:lastModifiedBy>
  <cp:revision>101</cp:revision>
  <dcterms:created xsi:type="dcterms:W3CDTF">2021-03-08T18:33:29Z</dcterms:created>
  <dcterms:modified xsi:type="dcterms:W3CDTF">2022-03-25T13:05:02Z</dcterms:modified>
</cp:coreProperties>
</file>